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9.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3" r:id="rId2"/>
    <p:sldMasterId id="2147483729" r:id="rId3"/>
    <p:sldMasterId id="2147483741" r:id="rId4"/>
    <p:sldMasterId id="2147483754" r:id="rId5"/>
    <p:sldMasterId id="2147483771" r:id="rId6"/>
    <p:sldMasterId id="2147483793" r:id="rId7"/>
    <p:sldMasterId id="2147483814" r:id="rId8"/>
    <p:sldMasterId id="2147483835" r:id="rId9"/>
    <p:sldMasterId id="2147483849" r:id="rId10"/>
  </p:sldMasterIdLst>
  <p:notesMasterIdLst>
    <p:notesMasterId r:id="rId65"/>
  </p:notesMasterIdLst>
  <p:sldIdLst>
    <p:sldId id="256" r:id="rId11"/>
    <p:sldId id="5169" r:id="rId12"/>
    <p:sldId id="5355" r:id="rId13"/>
    <p:sldId id="1502" r:id="rId14"/>
    <p:sldId id="1503" r:id="rId15"/>
    <p:sldId id="799" r:id="rId16"/>
    <p:sldId id="1496" r:id="rId17"/>
    <p:sldId id="719" r:id="rId18"/>
    <p:sldId id="265" r:id="rId19"/>
    <p:sldId id="5615" r:id="rId20"/>
    <p:sldId id="5269" r:id="rId21"/>
    <p:sldId id="5223" r:id="rId22"/>
    <p:sldId id="5356" r:id="rId23"/>
    <p:sldId id="5585" r:id="rId24"/>
    <p:sldId id="5229" r:id="rId25"/>
    <p:sldId id="290" r:id="rId26"/>
    <p:sldId id="690" r:id="rId27"/>
    <p:sldId id="5360" r:id="rId28"/>
    <p:sldId id="5331" r:id="rId29"/>
    <p:sldId id="5232" r:id="rId30"/>
    <p:sldId id="5233" r:id="rId31"/>
    <p:sldId id="1523" r:id="rId32"/>
    <p:sldId id="5231" r:id="rId33"/>
    <p:sldId id="5225" r:id="rId34"/>
    <p:sldId id="5235" r:id="rId35"/>
    <p:sldId id="5578" r:id="rId36"/>
    <p:sldId id="1526" r:id="rId37"/>
    <p:sldId id="5579" r:id="rId38"/>
    <p:sldId id="5580" r:id="rId39"/>
    <p:sldId id="5378" r:id="rId40"/>
    <p:sldId id="5379" r:id="rId41"/>
    <p:sldId id="5380" r:id="rId42"/>
    <p:sldId id="5581" r:id="rId43"/>
    <p:sldId id="1524" r:id="rId44"/>
    <p:sldId id="299" r:id="rId45"/>
    <p:sldId id="5341" r:id="rId46"/>
    <p:sldId id="5328" r:id="rId47"/>
    <p:sldId id="5376" r:id="rId48"/>
    <p:sldId id="5704" r:id="rId49"/>
    <p:sldId id="5330" r:id="rId50"/>
    <p:sldId id="5663" r:id="rId51"/>
    <p:sldId id="5660" r:id="rId52"/>
    <p:sldId id="5604" r:id="rId53"/>
    <p:sldId id="5705" r:id="rId54"/>
    <p:sldId id="5706" r:id="rId55"/>
    <p:sldId id="5707" r:id="rId56"/>
    <p:sldId id="5708" r:id="rId57"/>
    <p:sldId id="5617" r:id="rId58"/>
    <p:sldId id="5709" r:id="rId59"/>
    <p:sldId id="5710" r:id="rId60"/>
    <p:sldId id="5711" r:id="rId61"/>
    <p:sldId id="5387" r:id="rId62"/>
    <p:sldId id="318" r:id="rId63"/>
    <p:sldId id="5304" r:id="rId64"/>
  </p:sldIdLst>
  <p:sldSz cx="9144000" cy="5143500" type="screen16x9"/>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5850"/>
  </p:normalViewPr>
  <p:slideViewPr>
    <p:cSldViewPr snapToGrid="0" snapToObjects="1">
      <p:cViewPr varScale="1">
        <p:scale>
          <a:sx n="163" d="100"/>
          <a:sy n="163" d="100"/>
        </p:scale>
        <p:origin x="1272"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9FDFB8-7F2E-0F49-B3E0-F8F6B08E57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C4AED141-9A5F-4E47-8293-7A3E6A745906}">
      <dgm:prSet phldrT="[Text]" custT="1"/>
      <dgm:spPr/>
      <dgm:t>
        <a:bodyPr/>
        <a:lstStyle/>
        <a:p>
          <a:r>
            <a:rPr lang="en-US" sz="2000" b="1" dirty="0"/>
            <a:t>Package Manager</a:t>
          </a:r>
        </a:p>
      </dgm:t>
    </dgm:pt>
    <dgm:pt modelId="{253C99EF-09AC-1945-BC37-0AF43FED9B8F}" type="parTrans" cxnId="{480DA229-E869-6E46-BA9C-B55C9BB23352}">
      <dgm:prSet/>
      <dgm:spPr/>
      <dgm:t>
        <a:bodyPr/>
        <a:lstStyle/>
        <a:p>
          <a:endParaRPr lang="en-US"/>
        </a:p>
      </dgm:t>
    </dgm:pt>
    <dgm:pt modelId="{6A26D0C2-BCAB-1E4D-98D9-35008A2CC0F1}" type="sibTrans" cxnId="{480DA229-E869-6E46-BA9C-B55C9BB23352}">
      <dgm:prSet/>
      <dgm:spPr/>
      <dgm:t>
        <a:bodyPr/>
        <a:lstStyle/>
        <a:p>
          <a:endParaRPr lang="en-US"/>
        </a:p>
      </dgm:t>
    </dgm:pt>
    <dgm:pt modelId="{1BBB5991-A00A-4840-A929-0183BEE615F2}">
      <dgm:prSet phldrT="[Text]"/>
      <dgm:spPr/>
      <dgm:t>
        <a:bodyPr/>
        <a:lstStyle/>
        <a:p>
          <a:r>
            <a:rPr lang="en-US" dirty="0"/>
            <a:t>Manages package installation</a:t>
          </a:r>
        </a:p>
      </dgm:t>
    </dgm:pt>
    <dgm:pt modelId="{89E965E3-58A5-254A-A907-DC8CECDE1F39}" type="parTrans" cxnId="{61837047-DAD1-F74B-82F2-0428ABC342E0}">
      <dgm:prSet/>
      <dgm:spPr/>
      <dgm:t>
        <a:bodyPr/>
        <a:lstStyle/>
        <a:p>
          <a:endParaRPr lang="en-US"/>
        </a:p>
      </dgm:t>
    </dgm:pt>
    <dgm:pt modelId="{D8C7EBB6-DAB8-D449-A4E3-49DDA8D931A2}" type="sibTrans" cxnId="{61837047-DAD1-F74B-82F2-0428ABC342E0}">
      <dgm:prSet/>
      <dgm:spPr/>
      <dgm:t>
        <a:bodyPr/>
        <a:lstStyle/>
        <a:p>
          <a:endParaRPr lang="en-US"/>
        </a:p>
      </dgm:t>
    </dgm:pt>
    <dgm:pt modelId="{53A5CD92-237D-0346-BDDC-AF6B3A60D2D3}">
      <dgm:prSet phldrT="[Text]"/>
      <dgm:spPr/>
      <dgm:t>
        <a:bodyPr/>
        <a:lstStyle/>
        <a:p>
          <a:r>
            <a:rPr lang="en-US" dirty="0"/>
            <a:t>May drive package-level build systems </a:t>
          </a:r>
        </a:p>
      </dgm:t>
    </dgm:pt>
    <dgm:pt modelId="{FD37FB36-6B10-4C4E-8896-49F0C507C0A2}" type="parTrans" cxnId="{2C0AC529-9E36-2040-A98B-E157FEF75238}">
      <dgm:prSet/>
      <dgm:spPr/>
      <dgm:t>
        <a:bodyPr/>
        <a:lstStyle/>
        <a:p>
          <a:endParaRPr lang="en-US"/>
        </a:p>
      </dgm:t>
    </dgm:pt>
    <dgm:pt modelId="{C1E84F03-4EDF-A24A-B91B-D5FC3387D0F7}" type="sibTrans" cxnId="{2C0AC529-9E36-2040-A98B-E157FEF75238}">
      <dgm:prSet/>
      <dgm:spPr/>
      <dgm:t>
        <a:bodyPr/>
        <a:lstStyle/>
        <a:p>
          <a:endParaRPr lang="en-US"/>
        </a:p>
      </dgm:t>
    </dgm:pt>
    <dgm:pt modelId="{25BCF873-BF86-244C-B298-C55266176B6B}">
      <dgm:prSet phldrT="[Text]" custT="1"/>
      <dgm:spPr/>
      <dgm:t>
        <a:bodyPr/>
        <a:lstStyle/>
        <a:p>
          <a:r>
            <a:rPr lang="en-US" sz="2000" b="1" dirty="0"/>
            <a:t>High Level Build System</a:t>
          </a:r>
        </a:p>
      </dgm:t>
    </dgm:pt>
    <dgm:pt modelId="{6B883139-7F46-2C45-9ED3-4942F49D2382}" type="parTrans" cxnId="{C34B7AE4-5A3A-0940-B3B2-C3873302B971}">
      <dgm:prSet/>
      <dgm:spPr/>
      <dgm:t>
        <a:bodyPr/>
        <a:lstStyle/>
        <a:p>
          <a:endParaRPr lang="en-US"/>
        </a:p>
      </dgm:t>
    </dgm:pt>
    <dgm:pt modelId="{19F79B31-9DD2-4544-86EA-B94E11638A12}" type="sibTrans" cxnId="{C34B7AE4-5A3A-0940-B3B2-C3873302B971}">
      <dgm:prSet/>
      <dgm:spPr/>
      <dgm:t>
        <a:bodyPr/>
        <a:lstStyle/>
        <a:p>
          <a:endParaRPr lang="en-US"/>
        </a:p>
      </dgm:t>
    </dgm:pt>
    <dgm:pt modelId="{8F429C27-826B-944D-9685-49CA44A2A075}">
      <dgm:prSet phldrT="[Text]"/>
      <dgm:spPr/>
      <dgm:t>
        <a:bodyPr/>
        <a:lstStyle/>
        <a:p>
          <a:r>
            <a:rPr lang="en-US" dirty="0" err="1"/>
            <a:t>Cmake</a:t>
          </a:r>
          <a:r>
            <a:rPr lang="en-US" dirty="0"/>
            <a:t>, </a:t>
          </a:r>
          <a:r>
            <a:rPr lang="en-US" dirty="0" err="1"/>
            <a:t>Autotools</a:t>
          </a:r>
          <a:endParaRPr lang="en-US" dirty="0"/>
        </a:p>
      </dgm:t>
    </dgm:pt>
    <dgm:pt modelId="{DB5D81CC-0B1A-614A-8C50-5ECDEDE9585D}" type="parTrans" cxnId="{A2513D3C-852E-414D-A109-D8A841DCD22E}">
      <dgm:prSet/>
      <dgm:spPr/>
      <dgm:t>
        <a:bodyPr/>
        <a:lstStyle/>
        <a:p>
          <a:endParaRPr lang="en-US"/>
        </a:p>
      </dgm:t>
    </dgm:pt>
    <dgm:pt modelId="{C675D45C-E6C8-644C-BB78-CC8E9A639E3D}" type="sibTrans" cxnId="{A2513D3C-852E-414D-A109-D8A841DCD22E}">
      <dgm:prSet/>
      <dgm:spPr/>
      <dgm:t>
        <a:bodyPr/>
        <a:lstStyle/>
        <a:p>
          <a:endParaRPr lang="en-US"/>
        </a:p>
      </dgm:t>
    </dgm:pt>
    <dgm:pt modelId="{496EA0AF-96DE-1F4A-9251-BE583D90F285}">
      <dgm:prSet phldrT="[Text]"/>
      <dgm:spPr/>
      <dgm:t>
        <a:bodyPr/>
        <a:lstStyle/>
        <a:p>
          <a:r>
            <a:rPr lang="en-US" dirty="0"/>
            <a:t>Handle library abstractions</a:t>
          </a:r>
        </a:p>
      </dgm:t>
    </dgm:pt>
    <dgm:pt modelId="{07AF3A24-D1BA-DC4C-B604-689B3CC3206C}" type="parTrans" cxnId="{5C1E08BB-D3B7-FA4F-AAFC-BADDC5ACCE86}">
      <dgm:prSet/>
      <dgm:spPr/>
      <dgm:t>
        <a:bodyPr/>
        <a:lstStyle/>
        <a:p>
          <a:endParaRPr lang="en-US"/>
        </a:p>
      </dgm:t>
    </dgm:pt>
    <dgm:pt modelId="{B7000EFE-45B9-0F41-9490-5966BE39309B}" type="sibTrans" cxnId="{5C1E08BB-D3B7-FA4F-AAFC-BADDC5ACCE86}">
      <dgm:prSet/>
      <dgm:spPr/>
      <dgm:t>
        <a:bodyPr/>
        <a:lstStyle/>
        <a:p>
          <a:endParaRPr lang="en-US"/>
        </a:p>
      </dgm:t>
    </dgm:pt>
    <dgm:pt modelId="{B1E14D51-9346-A440-823F-3FC076FFF732}">
      <dgm:prSet phldrT="[Text]" custT="1"/>
      <dgm:spPr/>
      <dgm:t>
        <a:bodyPr/>
        <a:lstStyle/>
        <a:p>
          <a:r>
            <a:rPr lang="en-US" sz="2000" b="1" dirty="0"/>
            <a:t>Low Level Build System</a:t>
          </a:r>
        </a:p>
      </dgm:t>
    </dgm:pt>
    <dgm:pt modelId="{051B850A-6E14-B341-AB89-8EC2130B177E}" type="parTrans" cxnId="{A57DB8E9-0641-0043-83C6-2DEB23380FF3}">
      <dgm:prSet/>
      <dgm:spPr/>
      <dgm:t>
        <a:bodyPr/>
        <a:lstStyle/>
        <a:p>
          <a:endParaRPr lang="en-US"/>
        </a:p>
      </dgm:t>
    </dgm:pt>
    <dgm:pt modelId="{33A13D1C-D537-4943-AEDD-5FB97DCE1140}" type="sibTrans" cxnId="{A57DB8E9-0641-0043-83C6-2DEB23380FF3}">
      <dgm:prSet/>
      <dgm:spPr/>
      <dgm:t>
        <a:bodyPr/>
        <a:lstStyle/>
        <a:p>
          <a:endParaRPr lang="en-US"/>
        </a:p>
      </dgm:t>
    </dgm:pt>
    <dgm:pt modelId="{18976112-12C4-054C-B528-EF026FA4EA4E}">
      <dgm:prSet phldrT="[Text]"/>
      <dgm:spPr/>
      <dgm:t>
        <a:bodyPr/>
        <a:lstStyle/>
        <a:p>
          <a:r>
            <a:rPr lang="en-US" dirty="0"/>
            <a:t>Make, Ninja</a:t>
          </a:r>
        </a:p>
      </dgm:t>
    </dgm:pt>
    <dgm:pt modelId="{32D68459-69B3-B040-AEA0-F3A183F25BB2}" type="parTrans" cxnId="{0194FB2D-3F1F-D64C-84EB-8222EBDCB004}">
      <dgm:prSet/>
      <dgm:spPr/>
      <dgm:t>
        <a:bodyPr/>
        <a:lstStyle/>
        <a:p>
          <a:endParaRPr lang="en-US"/>
        </a:p>
      </dgm:t>
    </dgm:pt>
    <dgm:pt modelId="{A8D7239F-FA9D-B847-8869-36B8EBEDB6D2}" type="sibTrans" cxnId="{0194FB2D-3F1F-D64C-84EB-8222EBDCB004}">
      <dgm:prSet/>
      <dgm:spPr/>
      <dgm:t>
        <a:bodyPr/>
        <a:lstStyle/>
        <a:p>
          <a:endParaRPr lang="en-US"/>
        </a:p>
      </dgm:t>
    </dgm:pt>
    <dgm:pt modelId="{06648D28-0C7D-F44A-AEA0-1BB2C173C4AC}">
      <dgm:prSet phldrT="[Text]"/>
      <dgm:spPr/>
      <dgm:t>
        <a:bodyPr/>
        <a:lstStyle/>
        <a:p>
          <a:r>
            <a:rPr lang="en-US" dirty="0"/>
            <a:t>Handles dependencies among </a:t>
          </a:r>
          <a:r>
            <a:rPr lang="en-US" i="1" dirty="0"/>
            <a:t>commands</a:t>
          </a:r>
          <a:r>
            <a:rPr lang="en-US" i="0" dirty="0"/>
            <a:t> in a single build</a:t>
          </a:r>
          <a:endParaRPr lang="en-US" dirty="0"/>
        </a:p>
      </dgm:t>
    </dgm:pt>
    <dgm:pt modelId="{20F18053-80D6-BF4E-9D2D-B79FF552F23D}" type="parTrans" cxnId="{D7BACCC7-F6C4-5D4B-B2AF-D94D911923C0}">
      <dgm:prSet/>
      <dgm:spPr/>
      <dgm:t>
        <a:bodyPr/>
        <a:lstStyle/>
        <a:p>
          <a:endParaRPr lang="en-US"/>
        </a:p>
      </dgm:t>
    </dgm:pt>
    <dgm:pt modelId="{A33335E7-5E49-5E4B-A739-60CCF364FD64}" type="sibTrans" cxnId="{D7BACCC7-F6C4-5D4B-B2AF-D94D911923C0}">
      <dgm:prSet/>
      <dgm:spPr/>
      <dgm:t>
        <a:bodyPr/>
        <a:lstStyle/>
        <a:p>
          <a:endParaRPr lang="en-US"/>
        </a:p>
      </dgm:t>
    </dgm:pt>
    <dgm:pt modelId="{F8114124-AF96-2B4B-9E35-2E83256FBFF2}">
      <dgm:prSet phldrT="[Text]"/>
      <dgm:spPr/>
      <dgm:t>
        <a:bodyPr/>
        <a:lstStyle/>
        <a:p>
          <a:r>
            <a:rPr lang="en-US" dirty="0"/>
            <a:t>Generate </a:t>
          </a:r>
          <a:r>
            <a:rPr lang="en-US" dirty="0" err="1"/>
            <a:t>Makefiles</a:t>
          </a:r>
          <a:r>
            <a:rPr lang="en-US" dirty="0"/>
            <a:t>, etc.</a:t>
          </a:r>
        </a:p>
      </dgm:t>
    </dgm:pt>
    <dgm:pt modelId="{B156C12F-2076-714D-B4B0-E9F1E568C860}" type="parTrans" cxnId="{D043E17F-7A38-DF4A-A235-6FBBC210029D}">
      <dgm:prSet/>
      <dgm:spPr/>
      <dgm:t>
        <a:bodyPr/>
        <a:lstStyle/>
        <a:p>
          <a:endParaRPr lang="en-US"/>
        </a:p>
      </dgm:t>
    </dgm:pt>
    <dgm:pt modelId="{9E4EB437-8E32-3B41-8C3A-E042A7D95769}" type="sibTrans" cxnId="{D043E17F-7A38-DF4A-A235-6FBBC210029D}">
      <dgm:prSet/>
      <dgm:spPr/>
      <dgm:t>
        <a:bodyPr/>
        <a:lstStyle/>
        <a:p>
          <a:endParaRPr lang="en-US"/>
        </a:p>
      </dgm:t>
    </dgm:pt>
    <dgm:pt modelId="{E7A890D9-23F5-554D-85EC-C5F9A841E35B}">
      <dgm:prSet phldrT="[Text]"/>
      <dgm:spPr/>
      <dgm:t>
        <a:bodyPr/>
        <a:lstStyle/>
        <a:p>
          <a:r>
            <a:rPr lang="en-US" dirty="0"/>
            <a:t>Manages dependency relationships</a:t>
          </a:r>
        </a:p>
      </dgm:t>
    </dgm:pt>
    <dgm:pt modelId="{BB981EC5-17F0-9B4F-8E5A-35FD452C8034}" type="parTrans" cxnId="{A6C69A48-452D-BC49-B46E-2C506A0AA9ED}">
      <dgm:prSet/>
      <dgm:spPr/>
      <dgm:t>
        <a:bodyPr/>
        <a:lstStyle/>
        <a:p>
          <a:endParaRPr lang="en-US"/>
        </a:p>
      </dgm:t>
    </dgm:pt>
    <dgm:pt modelId="{2C330B82-ED5D-BD42-A7B5-92E139B2BCE1}" type="sibTrans" cxnId="{A6C69A48-452D-BC49-B46E-2C506A0AA9ED}">
      <dgm:prSet/>
      <dgm:spPr/>
      <dgm:t>
        <a:bodyPr/>
        <a:lstStyle/>
        <a:p>
          <a:endParaRPr lang="en-US"/>
        </a:p>
      </dgm:t>
    </dgm:pt>
    <dgm:pt modelId="{BD25EE69-5797-174C-B3E5-91D478EA1928}" type="pres">
      <dgm:prSet presAssocID="{579FDFB8-7F2E-0F49-B3E0-F8F6B08E5767}" presName="Name0" presStyleCnt="0">
        <dgm:presLayoutVars>
          <dgm:dir/>
          <dgm:animLvl val="lvl"/>
          <dgm:resizeHandles val="exact"/>
        </dgm:presLayoutVars>
      </dgm:prSet>
      <dgm:spPr/>
    </dgm:pt>
    <dgm:pt modelId="{61C76B0A-4C5E-CE4E-AE13-998D0BC3DA4C}" type="pres">
      <dgm:prSet presAssocID="{C4AED141-9A5F-4E47-8293-7A3E6A745906}" presName="linNode" presStyleCnt="0"/>
      <dgm:spPr/>
    </dgm:pt>
    <dgm:pt modelId="{EAF5A496-AACD-6F4D-827C-CEA962A64CE6}" type="pres">
      <dgm:prSet presAssocID="{C4AED141-9A5F-4E47-8293-7A3E6A745906}" presName="parentText" presStyleLbl="node1" presStyleIdx="0" presStyleCnt="3">
        <dgm:presLayoutVars>
          <dgm:chMax val="1"/>
          <dgm:bulletEnabled val="1"/>
        </dgm:presLayoutVars>
      </dgm:prSet>
      <dgm:spPr/>
    </dgm:pt>
    <dgm:pt modelId="{CD384684-8B15-0844-8F73-8AE23B4018B9}" type="pres">
      <dgm:prSet presAssocID="{C4AED141-9A5F-4E47-8293-7A3E6A745906}" presName="descendantText" presStyleLbl="alignAccFollowNode1" presStyleIdx="0" presStyleCnt="3">
        <dgm:presLayoutVars>
          <dgm:bulletEnabled val="1"/>
        </dgm:presLayoutVars>
      </dgm:prSet>
      <dgm:spPr/>
    </dgm:pt>
    <dgm:pt modelId="{CF8B922B-916A-8741-9277-3686579FBD5B}" type="pres">
      <dgm:prSet presAssocID="{6A26D0C2-BCAB-1E4D-98D9-35008A2CC0F1}" presName="sp" presStyleCnt="0"/>
      <dgm:spPr/>
    </dgm:pt>
    <dgm:pt modelId="{B062D7AB-8208-E34D-9206-9AA54FC96B54}" type="pres">
      <dgm:prSet presAssocID="{25BCF873-BF86-244C-B298-C55266176B6B}" presName="linNode" presStyleCnt="0"/>
      <dgm:spPr/>
    </dgm:pt>
    <dgm:pt modelId="{5509B3D7-D2DA-CF4B-8139-3E57887FA065}" type="pres">
      <dgm:prSet presAssocID="{25BCF873-BF86-244C-B298-C55266176B6B}" presName="parentText" presStyleLbl="node1" presStyleIdx="1" presStyleCnt="3">
        <dgm:presLayoutVars>
          <dgm:chMax val="1"/>
          <dgm:bulletEnabled val="1"/>
        </dgm:presLayoutVars>
      </dgm:prSet>
      <dgm:spPr/>
    </dgm:pt>
    <dgm:pt modelId="{9E41D7F8-831E-EC4A-A247-D2F5126E8B40}" type="pres">
      <dgm:prSet presAssocID="{25BCF873-BF86-244C-B298-C55266176B6B}" presName="descendantText" presStyleLbl="alignAccFollowNode1" presStyleIdx="1" presStyleCnt="3">
        <dgm:presLayoutVars>
          <dgm:bulletEnabled val="1"/>
        </dgm:presLayoutVars>
      </dgm:prSet>
      <dgm:spPr/>
    </dgm:pt>
    <dgm:pt modelId="{33C1078D-E1AD-BE4F-8BCC-606E60D0DB24}" type="pres">
      <dgm:prSet presAssocID="{19F79B31-9DD2-4544-86EA-B94E11638A12}" presName="sp" presStyleCnt="0"/>
      <dgm:spPr/>
    </dgm:pt>
    <dgm:pt modelId="{BEA39A4D-53C4-B540-8243-6E72B61A6886}" type="pres">
      <dgm:prSet presAssocID="{B1E14D51-9346-A440-823F-3FC076FFF732}" presName="linNode" presStyleCnt="0"/>
      <dgm:spPr/>
    </dgm:pt>
    <dgm:pt modelId="{49CE4F35-99EA-5047-8273-13B3219F500C}" type="pres">
      <dgm:prSet presAssocID="{B1E14D51-9346-A440-823F-3FC076FFF732}" presName="parentText" presStyleLbl="node1" presStyleIdx="2" presStyleCnt="3">
        <dgm:presLayoutVars>
          <dgm:chMax val="1"/>
          <dgm:bulletEnabled val="1"/>
        </dgm:presLayoutVars>
      </dgm:prSet>
      <dgm:spPr/>
    </dgm:pt>
    <dgm:pt modelId="{B4CB2AB1-C8C7-8B44-9FC6-CB7CA5AC09B3}" type="pres">
      <dgm:prSet presAssocID="{B1E14D51-9346-A440-823F-3FC076FFF732}" presName="descendantText" presStyleLbl="alignAccFollowNode1" presStyleIdx="2" presStyleCnt="3">
        <dgm:presLayoutVars>
          <dgm:bulletEnabled val="1"/>
        </dgm:presLayoutVars>
      </dgm:prSet>
      <dgm:spPr/>
    </dgm:pt>
  </dgm:ptLst>
  <dgm:cxnLst>
    <dgm:cxn modelId="{170CFB05-2D26-0F42-8287-483B3AFCD612}" type="presOf" srcId="{18976112-12C4-054C-B528-EF026FA4EA4E}" destId="{B4CB2AB1-C8C7-8B44-9FC6-CB7CA5AC09B3}" srcOrd="0" destOrd="0" presId="urn:microsoft.com/office/officeart/2005/8/layout/vList5"/>
    <dgm:cxn modelId="{09224D07-DAC2-3A4B-AD18-DAAA1E0E9BFC}" type="presOf" srcId="{496EA0AF-96DE-1F4A-9251-BE583D90F285}" destId="{9E41D7F8-831E-EC4A-A247-D2F5126E8B40}" srcOrd="0" destOrd="1" presId="urn:microsoft.com/office/officeart/2005/8/layout/vList5"/>
    <dgm:cxn modelId="{B66D360D-FFD5-5F4D-86FA-3934855AE26C}" type="presOf" srcId="{8F429C27-826B-944D-9685-49CA44A2A075}" destId="{9E41D7F8-831E-EC4A-A247-D2F5126E8B40}" srcOrd="0" destOrd="0" presId="urn:microsoft.com/office/officeart/2005/8/layout/vList5"/>
    <dgm:cxn modelId="{480DA229-E869-6E46-BA9C-B55C9BB23352}" srcId="{579FDFB8-7F2E-0F49-B3E0-F8F6B08E5767}" destId="{C4AED141-9A5F-4E47-8293-7A3E6A745906}" srcOrd="0" destOrd="0" parTransId="{253C99EF-09AC-1945-BC37-0AF43FED9B8F}" sibTransId="{6A26D0C2-BCAB-1E4D-98D9-35008A2CC0F1}"/>
    <dgm:cxn modelId="{2C0AC529-9E36-2040-A98B-E157FEF75238}" srcId="{C4AED141-9A5F-4E47-8293-7A3E6A745906}" destId="{53A5CD92-237D-0346-BDDC-AF6B3A60D2D3}" srcOrd="2" destOrd="0" parTransId="{FD37FB36-6B10-4C4E-8896-49F0C507C0A2}" sibTransId="{C1E84F03-4EDF-A24A-B91B-D5FC3387D0F7}"/>
    <dgm:cxn modelId="{0194FB2D-3F1F-D64C-84EB-8222EBDCB004}" srcId="{B1E14D51-9346-A440-823F-3FC076FFF732}" destId="{18976112-12C4-054C-B528-EF026FA4EA4E}" srcOrd="0" destOrd="0" parTransId="{32D68459-69B3-B040-AEA0-F3A183F25BB2}" sibTransId="{A8D7239F-FA9D-B847-8869-36B8EBEDB6D2}"/>
    <dgm:cxn modelId="{A2513D3C-852E-414D-A109-D8A841DCD22E}" srcId="{25BCF873-BF86-244C-B298-C55266176B6B}" destId="{8F429C27-826B-944D-9685-49CA44A2A075}" srcOrd="0" destOrd="0" parTransId="{DB5D81CC-0B1A-614A-8C50-5ECDEDE9585D}" sibTransId="{C675D45C-E6C8-644C-BB78-CC8E9A639E3D}"/>
    <dgm:cxn modelId="{61837047-DAD1-F74B-82F2-0428ABC342E0}" srcId="{C4AED141-9A5F-4E47-8293-7A3E6A745906}" destId="{1BBB5991-A00A-4840-A929-0183BEE615F2}" srcOrd="0" destOrd="0" parTransId="{89E965E3-58A5-254A-A907-DC8CECDE1F39}" sibTransId="{D8C7EBB6-DAB8-D449-A4E3-49DDA8D931A2}"/>
    <dgm:cxn modelId="{A6C69A48-452D-BC49-B46E-2C506A0AA9ED}" srcId="{C4AED141-9A5F-4E47-8293-7A3E6A745906}" destId="{E7A890D9-23F5-554D-85EC-C5F9A841E35B}" srcOrd="1" destOrd="0" parTransId="{BB981EC5-17F0-9B4F-8E5A-35FD452C8034}" sibTransId="{2C330B82-ED5D-BD42-A7B5-92E139B2BCE1}"/>
    <dgm:cxn modelId="{7E399650-E4A0-D347-A88E-CA25BEDBA8CD}" type="presOf" srcId="{F8114124-AF96-2B4B-9E35-2E83256FBFF2}" destId="{9E41D7F8-831E-EC4A-A247-D2F5126E8B40}" srcOrd="0" destOrd="2" presId="urn:microsoft.com/office/officeart/2005/8/layout/vList5"/>
    <dgm:cxn modelId="{4782625D-FE96-E044-8969-8FBDE63AE624}" type="presOf" srcId="{1BBB5991-A00A-4840-A929-0183BEE615F2}" destId="{CD384684-8B15-0844-8F73-8AE23B4018B9}" srcOrd="0" destOrd="0" presId="urn:microsoft.com/office/officeart/2005/8/layout/vList5"/>
    <dgm:cxn modelId="{7D91306D-1DF8-D045-82B8-8DB89913D024}" type="presOf" srcId="{C4AED141-9A5F-4E47-8293-7A3E6A745906}" destId="{EAF5A496-AACD-6F4D-827C-CEA962A64CE6}" srcOrd="0" destOrd="0" presId="urn:microsoft.com/office/officeart/2005/8/layout/vList5"/>
    <dgm:cxn modelId="{01E48B73-5B01-4546-AD0E-3FA6F449B681}" type="presOf" srcId="{06648D28-0C7D-F44A-AEA0-1BB2C173C4AC}" destId="{B4CB2AB1-C8C7-8B44-9FC6-CB7CA5AC09B3}" srcOrd="0" destOrd="1" presId="urn:microsoft.com/office/officeart/2005/8/layout/vList5"/>
    <dgm:cxn modelId="{D043E17F-7A38-DF4A-A235-6FBBC210029D}" srcId="{25BCF873-BF86-244C-B298-C55266176B6B}" destId="{F8114124-AF96-2B4B-9E35-2E83256FBFF2}" srcOrd="2" destOrd="0" parTransId="{B156C12F-2076-714D-B4B0-E9F1E568C860}" sibTransId="{9E4EB437-8E32-3B41-8C3A-E042A7D95769}"/>
    <dgm:cxn modelId="{BC181483-10D0-B74A-B2FC-1E35A06EEF80}" type="presOf" srcId="{B1E14D51-9346-A440-823F-3FC076FFF732}" destId="{49CE4F35-99EA-5047-8273-13B3219F500C}" srcOrd="0" destOrd="0" presId="urn:microsoft.com/office/officeart/2005/8/layout/vList5"/>
    <dgm:cxn modelId="{CF543887-AE06-7B40-A774-852D9684D314}" type="presOf" srcId="{25BCF873-BF86-244C-B298-C55266176B6B}" destId="{5509B3D7-D2DA-CF4B-8139-3E57887FA065}" srcOrd="0" destOrd="0" presId="urn:microsoft.com/office/officeart/2005/8/layout/vList5"/>
    <dgm:cxn modelId="{5C1E08BB-D3B7-FA4F-AAFC-BADDC5ACCE86}" srcId="{25BCF873-BF86-244C-B298-C55266176B6B}" destId="{496EA0AF-96DE-1F4A-9251-BE583D90F285}" srcOrd="1" destOrd="0" parTransId="{07AF3A24-D1BA-DC4C-B604-689B3CC3206C}" sibTransId="{B7000EFE-45B9-0F41-9490-5966BE39309B}"/>
    <dgm:cxn modelId="{D7BACCC7-F6C4-5D4B-B2AF-D94D911923C0}" srcId="{B1E14D51-9346-A440-823F-3FC076FFF732}" destId="{06648D28-0C7D-F44A-AEA0-1BB2C173C4AC}" srcOrd="1" destOrd="0" parTransId="{20F18053-80D6-BF4E-9D2D-B79FF552F23D}" sibTransId="{A33335E7-5E49-5E4B-A739-60CCF364FD64}"/>
    <dgm:cxn modelId="{E00275DD-24E9-584C-8BB7-4BA716607945}" type="presOf" srcId="{E7A890D9-23F5-554D-85EC-C5F9A841E35B}" destId="{CD384684-8B15-0844-8F73-8AE23B4018B9}" srcOrd="0" destOrd="1" presId="urn:microsoft.com/office/officeart/2005/8/layout/vList5"/>
    <dgm:cxn modelId="{BD5F22DF-6983-2047-B43E-18DD109B3C3F}" type="presOf" srcId="{53A5CD92-237D-0346-BDDC-AF6B3A60D2D3}" destId="{CD384684-8B15-0844-8F73-8AE23B4018B9}" srcOrd="0" destOrd="2" presId="urn:microsoft.com/office/officeart/2005/8/layout/vList5"/>
    <dgm:cxn modelId="{C34B7AE4-5A3A-0940-B3B2-C3873302B971}" srcId="{579FDFB8-7F2E-0F49-B3E0-F8F6B08E5767}" destId="{25BCF873-BF86-244C-B298-C55266176B6B}" srcOrd="1" destOrd="0" parTransId="{6B883139-7F46-2C45-9ED3-4942F49D2382}" sibTransId="{19F79B31-9DD2-4544-86EA-B94E11638A12}"/>
    <dgm:cxn modelId="{A57DB8E9-0641-0043-83C6-2DEB23380FF3}" srcId="{579FDFB8-7F2E-0F49-B3E0-F8F6B08E5767}" destId="{B1E14D51-9346-A440-823F-3FC076FFF732}" srcOrd="2" destOrd="0" parTransId="{051B850A-6E14-B341-AB89-8EC2130B177E}" sibTransId="{33A13D1C-D537-4943-AEDD-5FB97DCE1140}"/>
    <dgm:cxn modelId="{1FE43CF3-8BAB-224F-950F-D17A778F7E15}" type="presOf" srcId="{579FDFB8-7F2E-0F49-B3E0-F8F6B08E5767}" destId="{BD25EE69-5797-174C-B3E5-91D478EA1928}" srcOrd="0" destOrd="0" presId="urn:microsoft.com/office/officeart/2005/8/layout/vList5"/>
    <dgm:cxn modelId="{7D7C86CA-6FE7-F046-B3EF-DE99D3709524}" type="presParOf" srcId="{BD25EE69-5797-174C-B3E5-91D478EA1928}" destId="{61C76B0A-4C5E-CE4E-AE13-998D0BC3DA4C}" srcOrd="0" destOrd="0" presId="urn:microsoft.com/office/officeart/2005/8/layout/vList5"/>
    <dgm:cxn modelId="{96155FD6-4EB0-F14F-B45B-A190B3DB2641}" type="presParOf" srcId="{61C76B0A-4C5E-CE4E-AE13-998D0BC3DA4C}" destId="{EAF5A496-AACD-6F4D-827C-CEA962A64CE6}" srcOrd="0" destOrd="0" presId="urn:microsoft.com/office/officeart/2005/8/layout/vList5"/>
    <dgm:cxn modelId="{2B8157F2-0942-8A4C-9A53-B18A1675AB49}" type="presParOf" srcId="{61C76B0A-4C5E-CE4E-AE13-998D0BC3DA4C}" destId="{CD384684-8B15-0844-8F73-8AE23B4018B9}" srcOrd="1" destOrd="0" presId="urn:microsoft.com/office/officeart/2005/8/layout/vList5"/>
    <dgm:cxn modelId="{8E03B38E-5DA9-6241-8073-0217D3E6BB01}" type="presParOf" srcId="{BD25EE69-5797-174C-B3E5-91D478EA1928}" destId="{CF8B922B-916A-8741-9277-3686579FBD5B}" srcOrd="1" destOrd="0" presId="urn:microsoft.com/office/officeart/2005/8/layout/vList5"/>
    <dgm:cxn modelId="{1DB1D19D-179F-7442-AE75-1D47DD927D5F}" type="presParOf" srcId="{BD25EE69-5797-174C-B3E5-91D478EA1928}" destId="{B062D7AB-8208-E34D-9206-9AA54FC96B54}" srcOrd="2" destOrd="0" presId="urn:microsoft.com/office/officeart/2005/8/layout/vList5"/>
    <dgm:cxn modelId="{934B5072-1819-5A4D-8368-9C83C5F7E745}" type="presParOf" srcId="{B062D7AB-8208-E34D-9206-9AA54FC96B54}" destId="{5509B3D7-D2DA-CF4B-8139-3E57887FA065}" srcOrd="0" destOrd="0" presId="urn:microsoft.com/office/officeart/2005/8/layout/vList5"/>
    <dgm:cxn modelId="{6B367740-0B30-054A-9BA5-F5D9587D72BB}" type="presParOf" srcId="{B062D7AB-8208-E34D-9206-9AA54FC96B54}" destId="{9E41D7F8-831E-EC4A-A247-D2F5126E8B40}" srcOrd="1" destOrd="0" presId="urn:microsoft.com/office/officeart/2005/8/layout/vList5"/>
    <dgm:cxn modelId="{C7A0D1A8-FAF4-894C-B4F3-FFEAE7C256DE}" type="presParOf" srcId="{BD25EE69-5797-174C-B3E5-91D478EA1928}" destId="{33C1078D-E1AD-BE4F-8BCC-606E60D0DB24}" srcOrd="3" destOrd="0" presId="urn:microsoft.com/office/officeart/2005/8/layout/vList5"/>
    <dgm:cxn modelId="{7E03FCDC-F4C7-6841-B315-CF33686BE7A8}" type="presParOf" srcId="{BD25EE69-5797-174C-B3E5-91D478EA1928}" destId="{BEA39A4D-53C4-B540-8243-6E72B61A6886}" srcOrd="4" destOrd="0" presId="urn:microsoft.com/office/officeart/2005/8/layout/vList5"/>
    <dgm:cxn modelId="{7A4491E5-79C6-EC41-8C1F-17E4D31DE984}" type="presParOf" srcId="{BEA39A4D-53C4-B540-8243-6E72B61A6886}" destId="{49CE4F35-99EA-5047-8273-13B3219F500C}" srcOrd="0" destOrd="0" presId="urn:microsoft.com/office/officeart/2005/8/layout/vList5"/>
    <dgm:cxn modelId="{6224DAD2-A19E-C840-99E1-6CA0EFD64C73}" type="presParOf" srcId="{BEA39A4D-53C4-B540-8243-6E72B61A6886}" destId="{B4CB2AB1-C8C7-8B44-9FC6-CB7CA5AC09B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EF0F9-A9EE-464C-B6C8-AB45C1C0C831}" type="doc">
      <dgm:prSet loTypeId="urn:microsoft.com/office/officeart/2005/8/layout/process1" loCatId="" qsTypeId="urn:microsoft.com/office/officeart/2005/8/quickstyle/simple1" qsCatId="simple" csTypeId="urn:microsoft.com/office/officeart/2005/8/colors/colorful4" csCatId="colorful" phldr="1"/>
      <dgm:spPr/>
    </dgm:pt>
    <dgm:pt modelId="{85BB8259-866F-D446-B012-80932E4E821F}">
      <dgm:prSet phldrT="[Text]">
        <dgm:style>
          <a:lnRef idx="1">
            <a:schemeClr val="accent2"/>
          </a:lnRef>
          <a:fillRef idx="2">
            <a:schemeClr val="accent2"/>
          </a:fillRef>
          <a:effectRef idx="1">
            <a:schemeClr val="accent2"/>
          </a:effectRef>
          <a:fontRef idx="minor">
            <a:schemeClr val="dk1"/>
          </a:fontRef>
        </dgm:style>
      </dgm:prSet>
      <dgm:spPr>
        <a:solidFill>
          <a:schemeClr val="accent2">
            <a:lumMod val="40000"/>
            <a:lumOff val="60000"/>
          </a:schemeClr>
        </a:solidFill>
      </dgm:spPr>
      <dgm:t>
        <a:bodyPr/>
        <a:lstStyle/>
        <a:p>
          <a:r>
            <a:rPr lang="en-US" dirty="0">
              <a:solidFill>
                <a:schemeClr val="tx1"/>
              </a:solidFill>
            </a:rPr>
            <a:t>Contributors submit package changes</a:t>
          </a:r>
        </a:p>
      </dgm:t>
    </dgm:pt>
    <dgm:pt modelId="{2F040C05-ED23-D248-A639-386FB1C03480}" type="parTrans" cxnId="{5E6ADB8D-77FD-0240-A078-B6AB3B8040C0}">
      <dgm:prSet/>
      <dgm:spPr/>
      <dgm:t>
        <a:bodyPr/>
        <a:lstStyle/>
        <a:p>
          <a:endParaRPr lang="en-US"/>
        </a:p>
      </dgm:t>
    </dgm:pt>
    <dgm:pt modelId="{8876C176-7B8A-EC44-A3D3-72889FDF032F}" type="sibTrans" cxnId="{5E6ADB8D-77FD-0240-A078-B6AB3B8040C0}">
      <dgm:prSet>
        <dgm:style>
          <a:lnRef idx="1">
            <a:schemeClr val="accent2"/>
          </a:lnRef>
          <a:fillRef idx="2">
            <a:schemeClr val="accent2"/>
          </a:fillRef>
          <a:effectRef idx="1">
            <a:schemeClr val="accent2"/>
          </a:effectRef>
          <a:fontRef idx="minor">
            <a:schemeClr val="dk1"/>
          </a:fontRef>
        </dgm:style>
      </dgm:prSet>
      <dgm:spPr/>
      <dgm:t>
        <a:bodyPr/>
        <a:lstStyle/>
        <a:p>
          <a:endParaRPr lang="en-US"/>
        </a:p>
      </dgm:t>
    </dgm:pt>
    <dgm:pt modelId="{104081D2-3D7B-5947-A706-9CB01E34E1BD}">
      <dgm:prSet phldrT="[Text]"/>
      <dgm:spPr>
        <a:solidFill>
          <a:schemeClr val="accent1">
            <a:lumMod val="40000"/>
            <a:lumOff val="60000"/>
          </a:schemeClr>
        </a:solidFill>
        <a:ln>
          <a:solidFill>
            <a:schemeClr val="accent1"/>
          </a:solidFill>
        </a:ln>
      </dgm:spPr>
      <dgm:t>
        <a:bodyPr/>
        <a:lstStyle/>
        <a:p>
          <a:r>
            <a:rPr lang="en-US" dirty="0">
              <a:solidFill>
                <a:schemeClr val="tx1"/>
              </a:solidFill>
            </a:rPr>
            <a:t>Maintainers review PRs</a:t>
          </a:r>
        </a:p>
      </dgm:t>
    </dgm:pt>
    <dgm:pt modelId="{60CE354F-D73C-F345-B302-480BC00244BE}" type="parTrans" cxnId="{BF400816-7123-FD4B-A0D2-C02C99239965}">
      <dgm:prSet/>
      <dgm:spPr/>
      <dgm:t>
        <a:bodyPr/>
        <a:lstStyle/>
        <a:p>
          <a:endParaRPr lang="en-US"/>
        </a:p>
      </dgm:t>
    </dgm:pt>
    <dgm:pt modelId="{F533590A-45F2-834F-95F5-DB26B40A5EDE}" type="sibTrans" cxnId="{BF400816-7123-FD4B-A0D2-C02C99239965}">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0A7990AE-5AF4-EE4A-ABD0-6928AF3F717C}">
      <dgm:prSet phldrT="[Text]">
        <dgm:style>
          <a:lnRef idx="1">
            <a:schemeClr val="accent3"/>
          </a:lnRef>
          <a:fillRef idx="2">
            <a:schemeClr val="accent3"/>
          </a:fillRef>
          <a:effectRef idx="1">
            <a:schemeClr val="accent3"/>
          </a:effectRef>
          <a:fontRef idx="minor">
            <a:schemeClr val="dk1"/>
          </a:fontRef>
        </dgm:style>
      </dgm:prSet>
      <dgm:spPr>
        <a:solidFill>
          <a:schemeClr val="accent3">
            <a:lumMod val="60000"/>
            <a:lumOff val="40000"/>
          </a:schemeClr>
        </a:solidFill>
      </dgm:spPr>
      <dgm:t>
        <a:bodyPr/>
        <a:lstStyle/>
        <a:p>
          <a:r>
            <a:rPr lang="en-US" dirty="0">
              <a:solidFill>
                <a:schemeClr val="tx1"/>
              </a:solidFill>
            </a:rPr>
            <a:t>Rebuild and Sign</a:t>
          </a:r>
        </a:p>
      </dgm:t>
    </dgm:pt>
    <dgm:pt modelId="{3545E1A9-FCC2-6F4E-95C6-3E328F082B11}" type="parTrans" cxnId="{F958C68C-FF83-464B-805E-0A58EF4D3484}">
      <dgm:prSet/>
      <dgm:spPr/>
      <dgm:t>
        <a:bodyPr/>
        <a:lstStyle/>
        <a:p>
          <a:endParaRPr lang="en-US"/>
        </a:p>
      </dgm:t>
    </dgm:pt>
    <dgm:pt modelId="{79BEE3A3-8FC3-AF4C-BD47-9E340FA52A3E}" type="sibTrans" cxnId="{F958C68C-FF83-464B-805E-0A58EF4D3484}">
      <dgm:prSet/>
      <dgm:spPr/>
      <dgm:t>
        <a:bodyPr/>
        <a:lstStyle/>
        <a:p>
          <a:endParaRPr lang="en-US"/>
        </a:p>
      </dgm:t>
    </dgm:pt>
    <dgm:pt modelId="{986D6BB9-8F76-E642-90FC-1C3CE49C896A}">
      <dgm:prSet phldrT="[Text]">
        <dgm:style>
          <a:lnRef idx="1">
            <a:schemeClr val="accent2"/>
          </a:lnRef>
          <a:fillRef idx="2">
            <a:schemeClr val="accent2"/>
          </a:fillRef>
          <a:effectRef idx="1">
            <a:schemeClr val="accent2"/>
          </a:effectRef>
          <a:fontRef idx="minor">
            <a:schemeClr val="dk1"/>
          </a:fontRef>
        </dgm:style>
      </dgm:prSet>
      <dgm:spPr>
        <a:solidFill>
          <a:schemeClr val="accent2">
            <a:lumMod val="40000"/>
            <a:lumOff val="60000"/>
          </a:schemeClr>
        </a:solidFill>
      </dgm:spPr>
      <dgm:t>
        <a:bodyPr/>
        <a:lstStyle/>
        <a:p>
          <a:r>
            <a:rPr lang="en-US" dirty="0">
              <a:solidFill>
                <a:schemeClr val="tx1"/>
              </a:solidFill>
            </a:rPr>
            <a:t>Iterate on builds in PR</a:t>
          </a:r>
        </a:p>
      </dgm:t>
    </dgm:pt>
    <dgm:pt modelId="{0B73FC36-090E-5444-8ED9-D4C5F331F3A6}" type="parTrans" cxnId="{E3A5FA35-4BBF-3D43-B9D4-AA4D366B9DD9}">
      <dgm:prSet/>
      <dgm:spPr/>
      <dgm:t>
        <a:bodyPr/>
        <a:lstStyle/>
        <a:p>
          <a:endParaRPr lang="en-US"/>
        </a:p>
      </dgm:t>
    </dgm:pt>
    <dgm:pt modelId="{422A42C9-37E7-0547-916F-6343DD8591C6}" type="sibTrans" cxnId="{E3A5FA35-4BBF-3D43-B9D4-AA4D366B9DD9}">
      <dgm:prSet/>
      <dgm:spPr/>
      <dgm:t>
        <a:bodyPr/>
        <a:lstStyle/>
        <a:p>
          <a:endParaRPr lang="en-US"/>
        </a:p>
      </dgm:t>
    </dgm:pt>
    <dgm:pt modelId="{5C1A1F59-779C-8843-AF0F-70537296AA3B}">
      <dgm:prSet phldrT="[Text]">
        <dgm:style>
          <a:lnRef idx="1">
            <a:schemeClr val="accent2"/>
          </a:lnRef>
          <a:fillRef idx="2">
            <a:schemeClr val="accent2"/>
          </a:fillRef>
          <a:effectRef idx="1">
            <a:schemeClr val="accent2"/>
          </a:effectRef>
          <a:fontRef idx="minor">
            <a:schemeClr val="dk1"/>
          </a:fontRef>
        </dgm:style>
      </dgm:prSet>
      <dgm:spPr>
        <a:solidFill>
          <a:schemeClr val="accent2">
            <a:lumMod val="40000"/>
            <a:lumOff val="60000"/>
          </a:schemeClr>
        </a:solidFill>
      </dgm:spPr>
      <dgm:t>
        <a:bodyPr/>
        <a:lstStyle/>
        <a:p>
          <a:r>
            <a:rPr lang="en-US" dirty="0">
              <a:solidFill>
                <a:schemeClr val="tx1"/>
              </a:solidFill>
            </a:rPr>
            <a:t>Caches prevent unnecessary rebuilds</a:t>
          </a:r>
        </a:p>
      </dgm:t>
    </dgm:pt>
    <dgm:pt modelId="{955346F8-28EA-104B-AA71-60E390D68735}" type="parTrans" cxnId="{762737A5-6BFC-D14B-BC29-0E3909492154}">
      <dgm:prSet/>
      <dgm:spPr/>
      <dgm:t>
        <a:bodyPr/>
        <a:lstStyle/>
        <a:p>
          <a:endParaRPr lang="en-US"/>
        </a:p>
      </dgm:t>
    </dgm:pt>
    <dgm:pt modelId="{407B0A68-3BC8-D94F-BD7C-3B57434DAF5A}" type="sibTrans" cxnId="{762737A5-6BFC-D14B-BC29-0E3909492154}">
      <dgm:prSet/>
      <dgm:spPr/>
      <dgm:t>
        <a:bodyPr/>
        <a:lstStyle/>
        <a:p>
          <a:endParaRPr lang="en-US"/>
        </a:p>
      </dgm:t>
    </dgm:pt>
    <dgm:pt modelId="{03A9DD14-EEAA-CA47-B5F0-512F2CFBA296}">
      <dgm:prSet phldrT="[Text]"/>
      <dgm:spPr>
        <a:solidFill>
          <a:schemeClr val="accent1">
            <a:lumMod val="40000"/>
            <a:lumOff val="60000"/>
          </a:schemeClr>
        </a:solidFill>
        <a:ln>
          <a:solidFill>
            <a:schemeClr val="accent1"/>
          </a:solidFill>
        </a:ln>
      </dgm:spPr>
      <dgm:t>
        <a:bodyPr/>
        <a:lstStyle/>
        <a:p>
          <a:r>
            <a:rPr lang="en-US">
              <a:solidFill>
                <a:schemeClr val="tx1"/>
              </a:solidFill>
            </a:rPr>
            <a:t>Verify PR build succeeded</a:t>
          </a:r>
          <a:endParaRPr lang="en-US" dirty="0">
            <a:solidFill>
              <a:schemeClr val="tx1"/>
            </a:solidFill>
          </a:endParaRPr>
        </a:p>
      </dgm:t>
    </dgm:pt>
    <dgm:pt modelId="{2E3E0E6B-62D6-6446-9FAA-DBC5BB479116}" type="parTrans" cxnId="{44D1C201-B435-9D4B-A2D9-5566CE7B31ED}">
      <dgm:prSet/>
      <dgm:spPr/>
      <dgm:t>
        <a:bodyPr/>
        <a:lstStyle/>
        <a:p>
          <a:endParaRPr lang="en-US"/>
        </a:p>
      </dgm:t>
    </dgm:pt>
    <dgm:pt modelId="{15005164-C8D5-584C-9AE2-4DF688DA4B20}" type="sibTrans" cxnId="{44D1C201-B435-9D4B-A2D9-5566CE7B31ED}">
      <dgm:prSet/>
      <dgm:spPr/>
      <dgm:t>
        <a:bodyPr/>
        <a:lstStyle/>
        <a:p>
          <a:endParaRPr lang="en-US"/>
        </a:p>
      </dgm:t>
    </dgm:pt>
    <dgm:pt modelId="{01A934EE-B38A-AB44-ABF8-6F09E6637C3D}">
      <dgm:prSet phldrT="[Text]"/>
      <dgm:spPr>
        <a:solidFill>
          <a:schemeClr val="accent1">
            <a:lumMod val="40000"/>
            <a:lumOff val="60000"/>
          </a:schemeClr>
        </a:solidFill>
        <a:ln>
          <a:solidFill>
            <a:schemeClr val="accent1"/>
          </a:solidFill>
        </a:ln>
      </dgm:spPr>
      <dgm:t>
        <a:bodyPr/>
        <a:lstStyle/>
        <a:p>
          <a:r>
            <a:rPr lang="en-US" dirty="0">
              <a:solidFill>
                <a:schemeClr val="tx1"/>
              </a:solidFill>
            </a:rPr>
            <a:t>Review package code</a:t>
          </a:r>
        </a:p>
      </dgm:t>
    </dgm:pt>
    <dgm:pt modelId="{7615D99C-C8CF-3A46-88BE-25FD33197E69}" type="sibTrans" cxnId="{191B4581-2525-DA45-818B-91F55ECCAB85}">
      <dgm:prSet/>
      <dgm:spPr/>
      <dgm:t>
        <a:bodyPr/>
        <a:lstStyle/>
        <a:p>
          <a:endParaRPr lang="en-US"/>
        </a:p>
      </dgm:t>
    </dgm:pt>
    <dgm:pt modelId="{456A948F-3F03-1F4E-9E77-BFA7C53FF6CA}" type="parTrans" cxnId="{191B4581-2525-DA45-818B-91F55ECCAB85}">
      <dgm:prSet/>
      <dgm:spPr/>
      <dgm:t>
        <a:bodyPr/>
        <a:lstStyle/>
        <a:p>
          <a:endParaRPr lang="en-US"/>
        </a:p>
      </dgm:t>
    </dgm:pt>
    <dgm:pt modelId="{8DA8E6F7-FFE6-B443-B7CA-4C3EE0124DD2}">
      <dgm:prSet phldrT="[Text]">
        <dgm:style>
          <a:lnRef idx="1">
            <a:schemeClr val="accent3"/>
          </a:lnRef>
          <a:fillRef idx="2">
            <a:schemeClr val="accent3"/>
          </a:fillRef>
          <a:effectRef idx="1">
            <a:schemeClr val="accent3"/>
          </a:effectRef>
          <a:fontRef idx="minor">
            <a:schemeClr val="dk1"/>
          </a:fontRef>
        </dgm:style>
      </dgm:prSet>
      <dgm:spPr>
        <a:solidFill>
          <a:schemeClr val="accent3">
            <a:lumMod val="60000"/>
            <a:lumOff val="40000"/>
          </a:schemeClr>
        </a:solidFill>
      </dgm:spPr>
      <dgm:t>
        <a:bodyPr/>
        <a:lstStyle/>
        <a:p>
          <a:r>
            <a:rPr lang="en-US" dirty="0">
              <a:solidFill>
                <a:schemeClr val="tx1"/>
              </a:solidFill>
            </a:rPr>
            <a:t>Protected signing runners</a:t>
          </a:r>
        </a:p>
      </dgm:t>
    </dgm:pt>
    <dgm:pt modelId="{B6818805-D39B-CD4D-891B-DBCD1B23379F}" type="parTrans" cxnId="{12799EDF-8649-3D4B-936F-1DE8C84EE99A}">
      <dgm:prSet/>
      <dgm:spPr/>
      <dgm:t>
        <a:bodyPr/>
        <a:lstStyle/>
        <a:p>
          <a:endParaRPr lang="en-US"/>
        </a:p>
      </dgm:t>
    </dgm:pt>
    <dgm:pt modelId="{E4B2C82C-6E31-EE42-ABBE-71580C4F94C1}" type="sibTrans" cxnId="{12799EDF-8649-3D4B-936F-1DE8C84EE99A}">
      <dgm:prSet/>
      <dgm:spPr/>
      <dgm:t>
        <a:bodyPr/>
        <a:lstStyle/>
        <a:p>
          <a:endParaRPr lang="en-US"/>
        </a:p>
      </dgm:t>
    </dgm:pt>
    <dgm:pt modelId="{C12BC96F-3A75-174E-B091-7AB3E84C21C4}">
      <dgm:prSet phldrT="[Text]">
        <dgm:style>
          <a:lnRef idx="1">
            <a:schemeClr val="accent3"/>
          </a:lnRef>
          <a:fillRef idx="2">
            <a:schemeClr val="accent3"/>
          </a:fillRef>
          <a:effectRef idx="1">
            <a:schemeClr val="accent3"/>
          </a:effectRef>
          <a:fontRef idx="minor">
            <a:schemeClr val="dk1"/>
          </a:fontRef>
        </dgm:style>
      </dgm:prSet>
      <dgm:spPr>
        <a:solidFill>
          <a:schemeClr val="accent3">
            <a:lumMod val="60000"/>
            <a:lumOff val="40000"/>
          </a:schemeClr>
        </a:solidFill>
      </dgm:spPr>
      <dgm:t>
        <a:bodyPr/>
        <a:lstStyle/>
        <a:p>
          <a:r>
            <a:rPr lang="en-US" dirty="0">
              <a:solidFill>
                <a:schemeClr val="tx1"/>
              </a:solidFill>
            </a:rPr>
            <a:t>Ephemeral keys</a:t>
          </a:r>
        </a:p>
      </dgm:t>
    </dgm:pt>
    <dgm:pt modelId="{8543EF76-EE63-7F4F-AB69-C77DD2E5E520}" type="parTrans" cxnId="{5E6AA0FF-E56E-0044-B8DB-EACF93827CE1}">
      <dgm:prSet/>
      <dgm:spPr/>
      <dgm:t>
        <a:bodyPr/>
        <a:lstStyle/>
        <a:p>
          <a:endParaRPr lang="en-US"/>
        </a:p>
      </dgm:t>
    </dgm:pt>
    <dgm:pt modelId="{3DADBC03-C354-5248-8849-0F669CAC2860}" type="sibTrans" cxnId="{5E6AA0FF-E56E-0044-B8DB-EACF93827CE1}">
      <dgm:prSet/>
      <dgm:spPr/>
      <dgm:t>
        <a:bodyPr/>
        <a:lstStyle/>
        <a:p>
          <a:endParaRPr lang="en-US"/>
        </a:p>
      </dgm:t>
    </dgm:pt>
    <dgm:pt modelId="{6010050E-C7AE-D14F-813C-FEDD9F82F809}">
      <dgm:prSet phldrT="[Text]"/>
      <dgm:spPr>
        <a:solidFill>
          <a:schemeClr val="accent1">
            <a:lumMod val="40000"/>
            <a:lumOff val="60000"/>
          </a:schemeClr>
        </a:solidFill>
        <a:ln>
          <a:solidFill>
            <a:schemeClr val="accent1"/>
          </a:solidFill>
        </a:ln>
      </dgm:spPr>
      <dgm:t>
        <a:bodyPr/>
        <a:lstStyle/>
        <a:p>
          <a:r>
            <a:rPr lang="en-US" dirty="0">
              <a:solidFill>
                <a:schemeClr val="tx1"/>
              </a:solidFill>
            </a:rPr>
            <a:t>Merge to develop</a:t>
          </a:r>
        </a:p>
      </dgm:t>
    </dgm:pt>
    <dgm:pt modelId="{C5DFFC06-B72F-3D42-BE86-C99E2CD8D35F}" type="parTrans" cxnId="{46556B84-AEDB-FA40-80DF-702C73B4ED17}">
      <dgm:prSet/>
      <dgm:spPr/>
      <dgm:t>
        <a:bodyPr/>
        <a:lstStyle/>
        <a:p>
          <a:endParaRPr lang="en-US"/>
        </a:p>
      </dgm:t>
    </dgm:pt>
    <dgm:pt modelId="{6E625D78-F314-C645-9593-CAF2C1519FF0}" type="sibTrans" cxnId="{46556B84-AEDB-FA40-80DF-702C73B4ED17}">
      <dgm:prSet/>
      <dgm:spPr/>
      <dgm:t>
        <a:bodyPr/>
        <a:lstStyle/>
        <a:p>
          <a:endParaRPr lang="en-US"/>
        </a:p>
      </dgm:t>
    </dgm:pt>
    <dgm:pt modelId="{7480A7E3-8FCB-AA41-BC35-2BE1C45D939B}">
      <dgm:prSet phldrT="[Text]">
        <dgm:style>
          <a:lnRef idx="1">
            <a:schemeClr val="accent3"/>
          </a:lnRef>
          <a:fillRef idx="2">
            <a:schemeClr val="accent3"/>
          </a:fillRef>
          <a:effectRef idx="1">
            <a:schemeClr val="accent3"/>
          </a:effectRef>
          <a:fontRef idx="minor">
            <a:schemeClr val="dk1"/>
          </a:fontRef>
        </dgm:style>
      </dgm:prSet>
      <dgm:spPr>
        <a:solidFill>
          <a:schemeClr val="accent3">
            <a:lumMod val="60000"/>
            <a:lumOff val="40000"/>
          </a:schemeClr>
        </a:solidFill>
      </dgm:spPr>
      <dgm:t>
        <a:bodyPr/>
        <a:lstStyle/>
        <a:p>
          <a:r>
            <a:rPr lang="en-US" dirty="0">
              <a:solidFill>
                <a:schemeClr val="tx1"/>
              </a:solidFill>
            </a:rPr>
            <a:t>Published binaries built ONLY from approved code</a:t>
          </a:r>
        </a:p>
      </dgm:t>
    </dgm:pt>
    <dgm:pt modelId="{9D1711C3-DC22-2D46-BDB7-D25D64F02C35}" type="sibTrans" cxnId="{7BD62CDB-2E74-4249-9318-088CB32EE6CF}">
      <dgm:prSet/>
      <dgm:spPr/>
      <dgm:t>
        <a:bodyPr/>
        <a:lstStyle/>
        <a:p>
          <a:endParaRPr lang="en-US"/>
        </a:p>
      </dgm:t>
    </dgm:pt>
    <dgm:pt modelId="{4ACD9395-1F97-F64D-9C64-DDE9F9F40574}" type="parTrans" cxnId="{7BD62CDB-2E74-4249-9318-088CB32EE6CF}">
      <dgm:prSet/>
      <dgm:spPr/>
      <dgm:t>
        <a:bodyPr/>
        <a:lstStyle/>
        <a:p>
          <a:endParaRPr lang="en-US"/>
        </a:p>
      </dgm:t>
    </dgm:pt>
    <dgm:pt modelId="{6E91F027-6005-4643-9763-B4D4C0E031DF}" type="pres">
      <dgm:prSet presAssocID="{DADEF0F9-A9EE-464C-B6C8-AB45C1C0C831}" presName="Name0" presStyleCnt="0">
        <dgm:presLayoutVars>
          <dgm:dir/>
          <dgm:resizeHandles val="exact"/>
        </dgm:presLayoutVars>
      </dgm:prSet>
      <dgm:spPr/>
    </dgm:pt>
    <dgm:pt modelId="{3683F314-E273-9745-A9F2-12999BF5FE0A}" type="pres">
      <dgm:prSet presAssocID="{85BB8259-866F-D446-B012-80932E4E821F}" presName="node" presStyleLbl="node1" presStyleIdx="0" presStyleCnt="3">
        <dgm:presLayoutVars>
          <dgm:bulletEnabled val="1"/>
        </dgm:presLayoutVars>
      </dgm:prSet>
      <dgm:spPr/>
    </dgm:pt>
    <dgm:pt modelId="{A8ABA239-2905-5B4C-915D-D4139733068F}" type="pres">
      <dgm:prSet presAssocID="{8876C176-7B8A-EC44-A3D3-72889FDF032F}" presName="sibTrans" presStyleLbl="sibTrans2D1" presStyleIdx="0" presStyleCnt="2"/>
      <dgm:spPr/>
    </dgm:pt>
    <dgm:pt modelId="{11893DF0-E0AA-6D45-BD4B-30FC560BC6F4}" type="pres">
      <dgm:prSet presAssocID="{8876C176-7B8A-EC44-A3D3-72889FDF032F}" presName="connectorText" presStyleLbl="sibTrans2D1" presStyleIdx="0" presStyleCnt="2"/>
      <dgm:spPr/>
    </dgm:pt>
    <dgm:pt modelId="{1A87CDE5-367E-164B-B32D-6239CE5C91E3}" type="pres">
      <dgm:prSet presAssocID="{104081D2-3D7B-5947-A706-9CB01E34E1BD}" presName="node" presStyleLbl="node1" presStyleIdx="1" presStyleCnt="3" custScaleX="111896">
        <dgm:presLayoutVars>
          <dgm:bulletEnabled val="1"/>
        </dgm:presLayoutVars>
      </dgm:prSet>
      <dgm:spPr/>
    </dgm:pt>
    <dgm:pt modelId="{88E6E583-07A9-D949-9E8A-965E8E97382D}" type="pres">
      <dgm:prSet presAssocID="{F533590A-45F2-834F-95F5-DB26B40A5EDE}" presName="sibTrans" presStyleLbl="sibTrans2D1" presStyleIdx="1" presStyleCnt="2"/>
      <dgm:spPr/>
    </dgm:pt>
    <dgm:pt modelId="{1A6F41CE-733D-3142-A842-4CCD453321C1}" type="pres">
      <dgm:prSet presAssocID="{F533590A-45F2-834F-95F5-DB26B40A5EDE}" presName="connectorText" presStyleLbl="sibTrans2D1" presStyleIdx="1" presStyleCnt="2"/>
      <dgm:spPr/>
    </dgm:pt>
    <dgm:pt modelId="{CE49BF55-B3CF-4046-93A4-9EB1CC7B20ED}" type="pres">
      <dgm:prSet presAssocID="{0A7990AE-5AF4-EE4A-ABD0-6928AF3F717C}" presName="node" presStyleLbl="node1" presStyleIdx="2" presStyleCnt="3">
        <dgm:presLayoutVars>
          <dgm:bulletEnabled val="1"/>
        </dgm:presLayoutVars>
      </dgm:prSet>
      <dgm:spPr/>
    </dgm:pt>
  </dgm:ptLst>
  <dgm:cxnLst>
    <dgm:cxn modelId="{871C5701-34F4-854B-8BC2-17A35BD64190}" type="presOf" srcId="{DADEF0F9-A9EE-464C-B6C8-AB45C1C0C831}" destId="{6E91F027-6005-4643-9763-B4D4C0E031DF}" srcOrd="0" destOrd="0" presId="urn:microsoft.com/office/officeart/2005/8/layout/process1"/>
    <dgm:cxn modelId="{44D1C201-B435-9D4B-A2D9-5566CE7B31ED}" srcId="{104081D2-3D7B-5947-A706-9CB01E34E1BD}" destId="{03A9DD14-EEAA-CA47-B5F0-512F2CFBA296}" srcOrd="0" destOrd="0" parTransId="{2E3E0E6B-62D6-6446-9FAA-DBC5BB479116}" sibTransId="{15005164-C8D5-584C-9AE2-4DF688DA4B20}"/>
    <dgm:cxn modelId="{BF400816-7123-FD4B-A0D2-C02C99239965}" srcId="{DADEF0F9-A9EE-464C-B6C8-AB45C1C0C831}" destId="{104081D2-3D7B-5947-A706-9CB01E34E1BD}" srcOrd="1" destOrd="0" parTransId="{60CE354F-D73C-F345-B302-480BC00244BE}" sibTransId="{F533590A-45F2-834F-95F5-DB26B40A5EDE}"/>
    <dgm:cxn modelId="{61D91519-B01B-CD48-98F3-64852FB5320F}" type="presOf" srcId="{F533590A-45F2-834F-95F5-DB26B40A5EDE}" destId="{1A6F41CE-733D-3142-A842-4CCD453321C1}" srcOrd="1" destOrd="0" presId="urn:microsoft.com/office/officeart/2005/8/layout/process1"/>
    <dgm:cxn modelId="{5A91971C-8DB8-1D4F-B54C-1EC7C4D2B2F6}" type="presOf" srcId="{8DA8E6F7-FFE6-B443-B7CA-4C3EE0124DD2}" destId="{CE49BF55-B3CF-4046-93A4-9EB1CC7B20ED}" srcOrd="0" destOrd="2" presId="urn:microsoft.com/office/officeart/2005/8/layout/process1"/>
    <dgm:cxn modelId="{2FF15321-5725-774F-B8F3-71110DE26039}" type="presOf" srcId="{7480A7E3-8FCB-AA41-BC35-2BE1C45D939B}" destId="{CE49BF55-B3CF-4046-93A4-9EB1CC7B20ED}" srcOrd="0" destOrd="1" presId="urn:microsoft.com/office/officeart/2005/8/layout/process1"/>
    <dgm:cxn modelId="{0764F026-C010-4747-9DCC-1E232E1FE2DE}" type="presOf" srcId="{5C1A1F59-779C-8843-AF0F-70537296AA3B}" destId="{3683F314-E273-9745-A9F2-12999BF5FE0A}" srcOrd="0" destOrd="2" presId="urn:microsoft.com/office/officeart/2005/8/layout/process1"/>
    <dgm:cxn modelId="{AC494A2E-ECEB-AB4F-A810-1D0E7DC5DBAC}" type="presOf" srcId="{6010050E-C7AE-D14F-813C-FEDD9F82F809}" destId="{1A87CDE5-367E-164B-B32D-6239CE5C91E3}" srcOrd="0" destOrd="3" presId="urn:microsoft.com/office/officeart/2005/8/layout/process1"/>
    <dgm:cxn modelId="{E3A5FA35-4BBF-3D43-B9D4-AA4D366B9DD9}" srcId="{85BB8259-866F-D446-B012-80932E4E821F}" destId="{986D6BB9-8F76-E642-90FC-1C3CE49C896A}" srcOrd="0" destOrd="0" parTransId="{0B73FC36-090E-5444-8ED9-D4C5F331F3A6}" sibTransId="{422A42C9-37E7-0547-916F-6343DD8591C6}"/>
    <dgm:cxn modelId="{E26A8040-27AC-4148-85F7-91E4A6330F2E}" type="presOf" srcId="{F533590A-45F2-834F-95F5-DB26B40A5EDE}" destId="{88E6E583-07A9-D949-9E8A-965E8E97382D}" srcOrd="0" destOrd="0" presId="urn:microsoft.com/office/officeart/2005/8/layout/process1"/>
    <dgm:cxn modelId="{127F9057-9B83-1A43-9143-26DC53D925CE}" type="presOf" srcId="{8876C176-7B8A-EC44-A3D3-72889FDF032F}" destId="{A8ABA239-2905-5B4C-915D-D4139733068F}" srcOrd="0" destOrd="0" presId="urn:microsoft.com/office/officeart/2005/8/layout/process1"/>
    <dgm:cxn modelId="{55176463-ABC2-4D4F-8806-3503CD96AEF3}" type="presOf" srcId="{03A9DD14-EEAA-CA47-B5F0-512F2CFBA296}" destId="{1A87CDE5-367E-164B-B32D-6239CE5C91E3}" srcOrd="0" destOrd="1" presId="urn:microsoft.com/office/officeart/2005/8/layout/process1"/>
    <dgm:cxn modelId="{191B4581-2525-DA45-818B-91F55ECCAB85}" srcId="{104081D2-3D7B-5947-A706-9CB01E34E1BD}" destId="{01A934EE-B38A-AB44-ABF8-6F09E6637C3D}" srcOrd="1" destOrd="0" parTransId="{456A948F-3F03-1F4E-9E77-BFA7C53FF6CA}" sibTransId="{7615D99C-C8CF-3A46-88BE-25FD33197E69}"/>
    <dgm:cxn modelId="{46556B84-AEDB-FA40-80DF-702C73B4ED17}" srcId="{104081D2-3D7B-5947-A706-9CB01E34E1BD}" destId="{6010050E-C7AE-D14F-813C-FEDD9F82F809}" srcOrd="2" destOrd="0" parTransId="{C5DFFC06-B72F-3D42-BE86-C99E2CD8D35F}" sibTransId="{6E625D78-F314-C645-9593-CAF2C1519FF0}"/>
    <dgm:cxn modelId="{F958C68C-FF83-464B-805E-0A58EF4D3484}" srcId="{DADEF0F9-A9EE-464C-B6C8-AB45C1C0C831}" destId="{0A7990AE-5AF4-EE4A-ABD0-6928AF3F717C}" srcOrd="2" destOrd="0" parTransId="{3545E1A9-FCC2-6F4E-95C6-3E328F082B11}" sibTransId="{79BEE3A3-8FC3-AF4C-BD47-9E340FA52A3E}"/>
    <dgm:cxn modelId="{5E6ADB8D-77FD-0240-A078-B6AB3B8040C0}" srcId="{DADEF0F9-A9EE-464C-B6C8-AB45C1C0C831}" destId="{85BB8259-866F-D446-B012-80932E4E821F}" srcOrd="0" destOrd="0" parTransId="{2F040C05-ED23-D248-A639-386FB1C03480}" sibTransId="{8876C176-7B8A-EC44-A3D3-72889FDF032F}"/>
    <dgm:cxn modelId="{F7358797-E793-AE4E-A7AC-4025662CDC9A}" type="presOf" srcId="{104081D2-3D7B-5947-A706-9CB01E34E1BD}" destId="{1A87CDE5-367E-164B-B32D-6239CE5C91E3}" srcOrd="0" destOrd="0" presId="urn:microsoft.com/office/officeart/2005/8/layout/process1"/>
    <dgm:cxn modelId="{762737A5-6BFC-D14B-BC29-0E3909492154}" srcId="{85BB8259-866F-D446-B012-80932E4E821F}" destId="{5C1A1F59-779C-8843-AF0F-70537296AA3B}" srcOrd="1" destOrd="0" parTransId="{955346F8-28EA-104B-AA71-60E390D68735}" sibTransId="{407B0A68-3BC8-D94F-BD7C-3B57434DAF5A}"/>
    <dgm:cxn modelId="{C3CB8ECA-7231-9E48-A9E6-A9D89687B06D}" type="presOf" srcId="{85BB8259-866F-D446-B012-80932E4E821F}" destId="{3683F314-E273-9745-A9F2-12999BF5FE0A}" srcOrd="0" destOrd="0" presId="urn:microsoft.com/office/officeart/2005/8/layout/process1"/>
    <dgm:cxn modelId="{0979F8DA-F9D6-C441-8EEE-6E466D20F22A}" type="presOf" srcId="{0A7990AE-5AF4-EE4A-ABD0-6928AF3F717C}" destId="{CE49BF55-B3CF-4046-93A4-9EB1CC7B20ED}" srcOrd="0" destOrd="0" presId="urn:microsoft.com/office/officeart/2005/8/layout/process1"/>
    <dgm:cxn modelId="{7BD62CDB-2E74-4249-9318-088CB32EE6CF}" srcId="{0A7990AE-5AF4-EE4A-ABD0-6928AF3F717C}" destId="{7480A7E3-8FCB-AA41-BC35-2BE1C45D939B}" srcOrd="0" destOrd="0" parTransId="{4ACD9395-1F97-F64D-9C64-DDE9F9F40574}" sibTransId="{9D1711C3-DC22-2D46-BDB7-D25D64F02C35}"/>
    <dgm:cxn modelId="{8D7DBBDC-6AEE-4B4A-A719-1C1C04E0D2CF}" type="presOf" srcId="{C12BC96F-3A75-174E-B091-7AB3E84C21C4}" destId="{CE49BF55-B3CF-4046-93A4-9EB1CC7B20ED}" srcOrd="0" destOrd="3" presId="urn:microsoft.com/office/officeart/2005/8/layout/process1"/>
    <dgm:cxn modelId="{12799EDF-8649-3D4B-936F-1DE8C84EE99A}" srcId="{0A7990AE-5AF4-EE4A-ABD0-6928AF3F717C}" destId="{8DA8E6F7-FFE6-B443-B7CA-4C3EE0124DD2}" srcOrd="1" destOrd="0" parTransId="{B6818805-D39B-CD4D-891B-DBCD1B23379F}" sibTransId="{E4B2C82C-6E31-EE42-ABBE-71580C4F94C1}"/>
    <dgm:cxn modelId="{A74812F2-7BB3-2D41-9BFB-8FEB3119541B}" type="presOf" srcId="{8876C176-7B8A-EC44-A3D3-72889FDF032F}" destId="{11893DF0-E0AA-6D45-BD4B-30FC560BC6F4}" srcOrd="1" destOrd="0" presId="urn:microsoft.com/office/officeart/2005/8/layout/process1"/>
    <dgm:cxn modelId="{783D74F2-5159-E045-ACE5-F1F226CDD9E9}" type="presOf" srcId="{01A934EE-B38A-AB44-ABF8-6F09E6637C3D}" destId="{1A87CDE5-367E-164B-B32D-6239CE5C91E3}" srcOrd="0" destOrd="2" presId="urn:microsoft.com/office/officeart/2005/8/layout/process1"/>
    <dgm:cxn modelId="{48DABDF8-EB86-A748-8D6A-0E801DD8EB79}" type="presOf" srcId="{986D6BB9-8F76-E642-90FC-1C3CE49C896A}" destId="{3683F314-E273-9745-A9F2-12999BF5FE0A}" srcOrd="0" destOrd="1" presId="urn:microsoft.com/office/officeart/2005/8/layout/process1"/>
    <dgm:cxn modelId="{5E6AA0FF-E56E-0044-B8DB-EACF93827CE1}" srcId="{0A7990AE-5AF4-EE4A-ABD0-6928AF3F717C}" destId="{C12BC96F-3A75-174E-B091-7AB3E84C21C4}" srcOrd="2" destOrd="0" parTransId="{8543EF76-EE63-7F4F-AB69-C77DD2E5E520}" sibTransId="{3DADBC03-C354-5248-8849-0F669CAC2860}"/>
    <dgm:cxn modelId="{56B958F7-FC67-9C45-9B13-6D1E51C6DDA8}" type="presParOf" srcId="{6E91F027-6005-4643-9763-B4D4C0E031DF}" destId="{3683F314-E273-9745-A9F2-12999BF5FE0A}" srcOrd="0" destOrd="0" presId="urn:microsoft.com/office/officeart/2005/8/layout/process1"/>
    <dgm:cxn modelId="{1BC8CAC2-532E-6B4E-B54D-37BC224BA5D3}" type="presParOf" srcId="{6E91F027-6005-4643-9763-B4D4C0E031DF}" destId="{A8ABA239-2905-5B4C-915D-D4139733068F}" srcOrd="1" destOrd="0" presId="urn:microsoft.com/office/officeart/2005/8/layout/process1"/>
    <dgm:cxn modelId="{D0403424-3554-3441-8357-A44A59D411E6}" type="presParOf" srcId="{A8ABA239-2905-5B4C-915D-D4139733068F}" destId="{11893DF0-E0AA-6D45-BD4B-30FC560BC6F4}" srcOrd="0" destOrd="0" presId="urn:microsoft.com/office/officeart/2005/8/layout/process1"/>
    <dgm:cxn modelId="{B008FCBD-8C74-E041-8C29-9EC13A43E5E5}" type="presParOf" srcId="{6E91F027-6005-4643-9763-B4D4C0E031DF}" destId="{1A87CDE5-367E-164B-B32D-6239CE5C91E3}" srcOrd="2" destOrd="0" presId="urn:microsoft.com/office/officeart/2005/8/layout/process1"/>
    <dgm:cxn modelId="{F938A57F-E2ED-234B-A405-E12105B805A0}" type="presParOf" srcId="{6E91F027-6005-4643-9763-B4D4C0E031DF}" destId="{88E6E583-07A9-D949-9E8A-965E8E97382D}" srcOrd="3" destOrd="0" presId="urn:microsoft.com/office/officeart/2005/8/layout/process1"/>
    <dgm:cxn modelId="{4057B80B-BCCF-7B4F-911D-181B8277A1C1}" type="presParOf" srcId="{88E6E583-07A9-D949-9E8A-965E8E97382D}" destId="{1A6F41CE-733D-3142-A842-4CCD453321C1}" srcOrd="0" destOrd="0" presId="urn:microsoft.com/office/officeart/2005/8/layout/process1"/>
    <dgm:cxn modelId="{DE9F1173-33F8-434C-AA40-4E3EDDE21121}" type="presParOf" srcId="{6E91F027-6005-4643-9763-B4D4C0E031DF}" destId="{CE49BF55-B3CF-4046-93A4-9EB1CC7B20E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84684-8B15-0844-8F73-8AE23B4018B9}">
      <dsp:nvSpPr>
        <dsp:cNvPr id="0" name=""/>
        <dsp:cNvSpPr/>
      </dsp:nvSpPr>
      <dsp:spPr>
        <a:xfrm rot="5400000">
          <a:off x="3045749" y="-1086725"/>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Manages package installation</a:t>
          </a:r>
        </a:p>
        <a:p>
          <a:pPr marL="114300" lvl="1" indent="-114300" algn="l" defTabSz="577850">
            <a:lnSpc>
              <a:spcPct val="90000"/>
            </a:lnSpc>
            <a:spcBef>
              <a:spcPct val="0"/>
            </a:spcBef>
            <a:spcAft>
              <a:spcPct val="15000"/>
            </a:spcAft>
            <a:buChar char="•"/>
          </a:pPr>
          <a:r>
            <a:rPr lang="en-US" sz="1300" kern="1200" dirty="0"/>
            <a:t>Manages dependency relationships</a:t>
          </a:r>
        </a:p>
        <a:p>
          <a:pPr marL="114300" lvl="1" indent="-114300" algn="l" defTabSz="577850">
            <a:lnSpc>
              <a:spcPct val="90000"/>
            </a:lnSpc>
            <a:spcBef>
              <a:spcPct val="0"/>
            </a:spcBef>
            <a:spcAft>
              <a:spcPct val="15000"/>
            </a:spcAft>
            <a:buChar char="•"/>
          </a:pPr>
          <a:r>
            <a:rPr lang="en-US" sz="1300" kern="1200" dirty="0"/>
            <a:t>May drive package-level build systems </a:t>
          </a:r>
        </a:p>
      </dsp:txBody>
      <dsp:txXfrm rot="-5400000">
        <a:off x="1846722" y="155504"/>
        <a:ext cx="3239859" cy="798602"/>
      </dsp:txXfrm>
    </dsp:sp>
    <dsp:sp modelId="{EAF5A496-AACD-6F4D-827C-CEA962A64CE6}">
      <dsp:nvSpPr>
        <dsp:cNvPr id="0" name=""/>
        <dsp:cNvSpPr/>
      </dsp:nvSpPr>
      <dsp:spPr>
        <a:xfrm>
          <a:off x="0" y="1676"/>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Package Manager</a:t>
          </a:r>
        </a:p>
      </dsp:txBody>
      <dsp:txXfrm>
        <a:off x="54003" y="55679"/>
        <a:ext cx="1738716" cy="998252"/>
      </dsp:txXfrm>
    </dsp:sp>
    <dsp:sp modelId="{9E41D7F8-831E-EC4A-A247-D2F5126E8B40}">
      <dsp:nvSpPr>
        <dsp:cNvPr id="0" name=""/>
        <dsp:cNvSpPr/>
      </dsp:nvSpPr>
      <dsp:spPr>
        <a:xfrm rot="5400000">
          <a:off x="3045749" y="74845"/>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err="1"/>
            <a:t>Cmake</a:t>
          </a:r>
          <a:r>
            <a:rPr lang="en-US" sz="1300" kern="1200" dirty="0"/>
            <a:t>, </a:t>
          </a:r>
          <a:r>
            <a:rPr lang="en-US" sz="1300" kern="1200" dirty="0" err="1"/>
            <a:t>Autotools</a:t>
          </a:r>
          <a:endParaRPr lang="en-US" sz="1300" kern="1200" dirty="0"/>
        </a:p>
        <a:p>
          <a:pPr marL="114300" lvl="1" indent="-114300" algn="l" defTabSz="577850">
            <a:lnSpc>
              <a:spcPct val="90000"/>
            </a:lnSpc>
            <a:spcBef>
              <a:spcPct val="0"/>
            </a:spcBef>
            <a:spcAft>
              <a:spcPct val="15000"/>
            </a:spcAft>
            <a:buChar char="•"/>
          </a:pPr>
          <a:r>
            <a:rPr lang="en-US" sz="1300" kern="1200" dirty="0"/>
            <a:t>Handle library abstractions</a:t>
          </a:r>
        </a:p>
        <a:p>
          <a:pPr marL="114300" lvl="1" indent="-114300" algn="l" defTabSz="577850">
            <a:lnSpc>
              <a:spcPct val="90000"/>
            </a:lnSpc>
            <a:spcBef>
              <a:spcPct val="0"/>
            </a:spcBef>
            <a:spcAft>
              <a:spcPct val="15000"/>
            </a:spcAft>
            <a:buChar char="•"/>
          </a:pPr>
          <a:r>
            <a:rPr lang="en-US" sz="1300" kern="1200" dirty="0"/>
            <a:t>Generate </a:t>
          </a:r>
          <a:r>
            <a:rPr lang="en-US" sz="1300" kern="1200" dirty="0" err="1"/>
            <a:t>Makefiles</a:t>
          </a:r>
          <a:r>
            <a:rPr lang="en-US" sz="1300" kern="1200" dirty="0"/>
            <a:t>, etc.</a:t>
          </a:r>
        </a:p>
      </dsp:txBody>
      <dsp:txXfrm rot="-5400000">
        <a:off x="1846722" y="1317074"/>
        <a:ext cx="3239859" cy="798602"/>
      </dsp:txXfrm>
    </dsp:sp>
    <dsp:sp modelId="{5509B3D7-D2DA-CF4B-8139-3E57887FA065}">
      <dsp:nvSpPr>
        <dsp:cNvPr id="0" name=""/>
        <dsp:cNvSpPr/>
      </dsp:nvSpPr>
      <dsp:spPr>
        <a:xfrm>
          <a:off x="0" y="1163247"/>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High Level Build System</a:t>
          </a:r>
        </a:p>
      </dsp:txBody>
      <dsp:txXfrm>
        <a:off x="54003" y="1217250"/>
        <a:ext cx="1738716" cy="998252"/>
      </dsp:txXfrm>
    </dsp:sp>
    <dsp:sp modelId="{B4CB2AB1-C8C7-8B44-9FC6-CB7CA5AC09B3}">
      <dsp:nvSpPr>
        <dsp:cNvPr id="0" name=""/>
        <dsp:cNvSpPr/>
      </dsp:nvSpPr>
      <dsp:spPr>
        <a:xfrm rot="5400000">
          <a:off x="3045749" y="1236416"/>
          <a:ext cx="885006" cy="3283061"/>
        </a:xfrm>
        <a:prstGeom prst="round2Same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Make, Ninja</a:t>
          </a:r>
        </a:p>
        <a:p>
          <a:pPr marL="114300" lvl="1" indent="-114300" algn="l" defTabSz="577850">
            <a:lnSpc>
              <a:spcPct val="90000"/>
            </a:lnSpc>
            <a:spcBef>
              <a:spcPct val="0"/>
            </a:spcBef>
            <a:spcAft>
              <a:spcPct val="15000"/>
            </a:spcAft>
            <a:buChar char="•"/>
          </a:pPr>
          <a:r>
            <a:rPr lang="en-US" sz="1300" kern="1200" dirty="0"/>
            <a:t>Handles dependencies among </a:t>
          </a:r>
          <a:r>
            <a:rPr lang="en-US" sz="1300" i="1" kern="1200" dirty="0"/>
            <a:t>commands</a:t>
          </a:r>
          <a:r>
            <a:rPr lang="en-US" sz="1300" i="0" kern="1200" dirty="0"/>
            <a:t> in a single build</a:t>
          </a:r>
          <a:endParaRPr lang="en-US" sz="1300" kern="1200" dirty="0"/>
        </a:p>
      </dsp:txBody>
      <dsp:txXfrm rot="-5400000">
        <a:off x="1846722" y="2478645"/>
        <a:ext cx="3239859" cy="798602"/>
      </dsp:txXfrm>
    </dsp:sp>
    <dsp:sp modelId="{49CE4F35-99EA-5047-8273-13B3219F500C}">
      <dsp:nvSpPr>
        <dsp:cNvPr id="0" name=""/>
        <dsp:cNvSpPr/>
      </dsp:nvSpPr>
      <dsp:spPr>
        <a:xfrm>
          <a:off x="0" y="2324818"/>
          <a:ext cx="1846722" cy="1106258"/>
        </a:xfrm>
        <a:prstGeom prst="roundRect">
          <a:avLst/>
        </a:prstGeom>
        <a:gradFill rotWithShape="0">
          <a:gsLst>
            <a:gs pos="0">
              <a:schemeClr val="accent1">
                <a:hueOff val="0"/>
                <a:satOff val="0"/>
                <a:lumOff val="0"/>
                <a:alphaOff val="0"/>
                <a:shade val="47500"/>
                <a:satMod val="137000"/>
              </a:schemeClr>
            </a:gs>
            <a:gs pos="55000">
              <a:schemeClr val="accent1">
                <a:hueOff val="0"/>
                <a:satOff val="0"/>
                <a:lumOff val="0"/>
                <a:alphaOff val="0"/>
                <a:shade val="69000"/>
                <a:satMod val="137000"/>
              </a:schemeClr>
            </a:gs>
            <a:gs pos="100000">
              <a:schemeClr val="accent1">
                <a:hueOff val="0"/>
                <a:satOff val="0"/>
                <a:lumOff val="0"/>
                <a:alphaOff val="0"/>
                <a:shade val="98000"/>
                <a:satMod val="137000"/>
              </a:schemeClr>
            </a:gs>
          </a:gsLst>
          <a:lin ang="16200000" scaled="0"/>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t>Low Level Build System</a:t>
          </a:r>
        </a:p>
      </dsp:txBody>
      <dsp:txXfrm>
        <a:off x="54003" y="2378821"/>
        <a:ext cx="1738716" cy="998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3F314-E273-9745-A9F2-12999BF5FE0A}">
      <dsp:nvSpPr>
        <dsp:cNvPr id="0" name=""/>
        <dsp:cNvSpPr/>
      </dsp:nvSpPr>
      <dsp:spPr>
        <a:xfrm>
          <a:off x="4992" y="112395"/>
          <a:ext cx="2263495" cy="1485418"/>
        </a:xfrm>
        <a:prstGeom prst="roundRect">
          <a:avLst>
            <a:gd name="adj" fmla="val 10000"/>
          </a:avLst>
        </a:prstGeom>
        <a:solidFill>
          <a:schemeClr val="accent2">
            <a:lumMod val="40000"/>
            <a:lumOff val="60000"/>
          </a:schemeClr>
        </a:soli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Contributors submit package changes</a:t>
          </a:r>
        </a:p>
        <a:p>
          <a:pPr marL="114300" lvl="1" indent="-114300" algn="l" defTabSz="577850">
            <a:lnSpc>
              <a:spcPct val="90000"/>
            </a:lnSpc>
            <a:spcBef>
              <a:spcPct val="0"/>
            </a:spcBef>
            <a:spcAft>
              <a:spcPct val="15000"/>
            </a:spcAft>
            <a:buChar char="•"/>
          </a:pPr>
          <a:r>
            <a:rPr lang="en-US" sz="1300" kern="1200" dirty="0">
              <a:solidFill>
                <a:schemeClr val="tx1"/>
              </a:solidFill>
            </a:rPr>
            <a:t>Iterate on builds in PR</a:t>
          </a:r>
        </a:p>
        <a:p>
          <a:pPr marL="114300" lvl="1" indent="-114300" algn="l" defTabSz="577850">
            <a:lnSpc>
              <a:spcPct val="90000"/>
            </a:lnSpc>
            <a:spcBef>
              <a:spcPct val="0"/>
            </a:spcBef>
            <a:spcAft>
              <a:spcPct val="15000"/>
            </a:spcAft>
            <a:buChar char="•"/>
          </a:pPr>
          <a:r>
            <a:rPr lang="en-US" sz="1300" kern="1200" dirty="0">
              <a:solidFill>
                <a:schemeClr val="tx1"/>
              </a:solidFill>
            </a:rPr>
            <a:t>Caches prevent unnecessary rebuilds</a:t>
          </a:r>
        </a:p>
      </dsp:txBody>
      <dsp:txXfrm>
        <a:off x="48498" y="155901"/>
        <a:ext cx="2176483" cy="1398406"/>
      </dsp:txXfrm>
    </dsp:sp>
    <dsp:sp modelId="{A8ABA239-2905-5B4C-915D-D4139733068F}">
      <dsp:nvSpPr>
        <dsp:cNvPr id="0" name=""/>
        <dsp:cNvSpPr/>
      </dsp:nvSpPr>
      <dsp:spPr>
        <a:xfrm>
          <a:off x="2494837" y="574431"/>
          <a:ext cx="479860" cy="561346"/>
        </a:xfrm>
        <a:prstGeom prst="rightArrow">
          <a:avLst>
            <a:gd name="adj1" fmla="val 60000"/>
            <a:gd name="adj2" fmla="val 5000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94837" y="686700"/>
        <a:ext cx="335902" cy="336808"/>
      </dsp:txXfrm>
    </dsp:sp>
    <dsp:sp modelId="{1A87CDE5-367E-164B-B32D-6239CE5C91E3}">
      <dsp:nvSpPr>
        <dsp:cNvPr id="0" name=""/>
        <dsp:cNvSpPr/>
      </dsp:nvSpPr>
      <dsp:spPr>
        <a:xfrm>
          <a:off x="3173886" y="112395"/>
          <a:ext cx="2532760" cy="1485418"/>
        </a:xfrm>
        <a:prstGeom prst="roundRect">
          <a:avLst>
            <a:gd name="adj" fmla="val 10000"/>
          </a:avLst>
        </a:prstGeom>
        <a:solidFill>
          <a:schemeClr val="accent1">
            <a:lumMod val="40000"/>
            <a:lumOff val="60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Maintainers review PRs</a:t>
          </a:r>
        </a:p>
        <a:p>
          <a:pPr marL="114300" lvl="1" indent="-114300" algn="l" defTabSz="577850">
            <a:lnSpc>
              <a:spcPct val="90000"/>
            </a:lnSpc>
            <a:spcBef>
              <a:spcPct val="0"/>
            </a:spcBef>
            <a:spcAft>
              <a:spcPct val="15000"/>
            </a:spcAft>
            <a:buChar char="•"/>
          </a:pPr>
          <a:r>
            <a:rPr lang="en-US" sz="1300" kern="1200">
              <a:solidFill>
                <a:schemeClr val="tx1"/>
              </a:solidFill>
            </a:rPr>
            <a:t>Verify PR build succeeded</a:t>
          </a:r>
          <a:endParaRPr lang="en-US" sz="1300" kern="1200" dirty="0">
            <a:solidFill>
              <a:schemeClr val="tx1"/>
            </a:solidFill>
          </a:endParaRPr>
        </a:p>
        <a:p>
          <a:pPr marL="114300" lvl="1" indent="-114300" algn="l" defTabSz="577850">
            <a:lnSpc>
              <a:spcPct val="90000"/>
            </a:lnSpc>
            <a:spcBef>
              <a:spcPct val="0"/>
            </a:spcBef>
            <a:spcAft>
              <a:spcPct val="15000"/>
            </a:spcAft>
            <a:buChar char="•"/>
          </a:pPr>
          <a:r>
            <a:rPr lang="en-US" sz="1300" kern="1200" dirty="0">
              <a:solidFill>
                <a:schemeClr val="tx1"/>
              </a:solidFill>
            </a:rPr>
            <a:t>Review package code</a:t>
          </a:r>
        </a:p>
        <a:p>
          <a:pPr marL="114300" lvl="1" indent="-114300" algn="l" defTabSz="577850">
            <a:lnSpc>
              <a:spcPct val="90000"/>
            </a:lnSpc>
            <a:spcBef>
              <a:spcPct val="0"/>
            </a:spcBef>
            <a:spcAft>
              <a:spcPct val="15000"/>
            </a:spcAft>
            <a:buChar char="•"/>
          </a:pPr>
          <a:r>
            <a:rPr lang="en-US" sz="1300" kern="1200" dirty="0">
              <a:solidFill>
                <a:schemeClr val="tx1"/>
              </a:solidFill>
            </a:rPr>
            <a:t>Merge to develop</a:t>
          </a:r>
        </a:p>
      </dsp:txBody>
      <dsp:txXfrm>
        <a:off x="3217392" y="155901"/>
        <a:ext cx="2445748" cy="1398406"/>
      </dsp:txXfrm>
    </dsp:sp>
    <dsp:sp modelId="{88E6E583-07A9-D949-9E8A-965E8E97382D}">
      <dsp:nvSpPr>
        <dsp:cNvPr id="0" name=""/>
        <dsp:cNvSpPr/>
      </dsp:nvSpPr>
      <dsp:spPr>
        <a:xfrm>
          <a:off x="5932996" y="574431"/>
          <a:ext cx="479860" cy="561346"/>
        </a:xfrm>
        <a:prstGeom prst="rightArrow">
          <a:avLst>
            <a:gd name="adj1" fmla="val 60000"/>
            <a:gd name="adj2" fmla="val 5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32996" y="686700"/>
        <a:ext cx="335902" cy="336808"/>
      </dsp:txXfrm>
    </dsp:sp>
    <dsp:sp modelId="{CE49BF55-B3CF-4046-93A4-9EB1CC7B20ED}">
      <dsp:nvSpPr>
        <dsp:cNvPr id="0" name=""/>
        <dsp:cNvSpPr/>
      </dsp:nvSpPr>
      <dsp:spPr>
        <a:xfrm>
          <a:off x="6612044" y="112395"/>
          <a:ext cx="2263495" cy="1485418"/>
        </a:xfrm>
        <a:prstGeom prst="roundRect">
          <a:avLst>
            <a:gd name="adj" fmla="val 10000"/>
          </a:avLst>
        </a:prstGeom>
        <a:solidFill>
          <a:schemeClr val="accent3">
            <a:lumMod val="60000"/>
            <a:lumOff val="40000"/>
          </a:schemeClr>
        </a:soli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Rebuild and Sign</a:t>
          </a:r>
        </a:p>
        <a:p>
          <a:pPr marL="114300" lvl="1" indent="-114300" algn="l" defTabSz="577850">
            <a:lnSpc>
              <a:spcPct val="90000"/>
            </a:lnSpc>
            <a:spcBef>
              <a:spcPct val="0"/>
            </a:spcBef>
            <a:spcAft>
              <a:spcPct val="15000"/>
            </a:spcAft>
            <a:buChar char="•"/>
          </a:pPr>
          <a:r>
            <a:rPr lang="en-US" sz="1300" kern="1200" dirty="0">
              <a:solidFill>
                <a:schemeClr val="tx1"/>
              </a:solidFill>
            </a:rPr>
            <a:t>Published binaries built ONLY from approved code</a:t>
          </a:r>
        </a:p>
        <a:p>
          <a:pPr marL="114300" lvl="1" indent="-114300" algn="l" defTabSz="577850">
            <a:lnSpc>
              <a:spcPct val="90000"/>
            </a:lnSpc>
            <a:spcBef>
              <a:spcPct val="0"/>
            </a:spcBef>
            <a:spcAft>
              <a:spcPct val="15000"/>
            </a:spcAft>
            <a:buChar char="•"/>
          </a:pPr>
          <a:r>
            <a:rPr lang="en-US" sz="1300" kern="1200" dirty="0">
              <a:solidFill>
                <a:schemeClr val="tx1"/>
              </a:solidFill>
            </a:rPr>
            <a:t>Protected signing runners</a:t>
          </a:r>
        </a:p>
        <a:p>
          <a:pPr marL="114300" lvl="1" indent="-114300" algn="l" defTabSz="577850">
            <a:lnSpc>
              <a:spcPct val="90000"/>
            </a:lnSpc>
            <a:spcBef>
              <a:spcPct val="0"/>
            </a:spcBef>
            <a:spcAft>
              <a:spcPct val="15000"/>
            </a:spcAft>
            <a:buChar char="•"/>
          </a:pPr>
          <a:r>
            <a:rPr lang="en-US" sz="1300" kern="1200" dirty="0">
              <a:solidFill>
                <a:schemeClr val="tx1"/>
              </a:solidFill>
            </a:rPr>
            <a:t>Ephemeral keys</a:t>
          </a:r>
        </a:p>
      </dsp:txBody>
      <dsp:txXfrm>
        <a:off x="6655550" y="155901"/>
        <a:ext cx="2176483" cy="13984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234"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35"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 </a:t>
            </a:r>
          </a:p>
        </p:txBody>
      </p:sp>
      <p:sp>
        <p:nvSpPr>
          <p:cNvPr id="236"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 </a:t>
            </a:r>
          </a:p>
        </p:txBody>
      </p:sp>
      <p:sp>
        <p:nvSpPr>
          <p:cNvPr id="237"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 </a:t>
            </a:r>
          </a:p>
        </p:txBody>
      </p:sp>
      <p:sp>
        <p:nvSpPr>
          <p:cNvPr id="238"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C0E607DB-7AA2-4ABE-BC8D-42609C0766E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noRot="1" noChangeAspect="1"/>
          </p:cNvSpPr>
          <p:nvPr>
            <p:ph type="sldImg"/>
          </p:nvPr>
        </p:nvSpPr>
        <p:spPr>
          <a:xfrm>
            <a:off x="409575" y="698500"/>
            <a:ext cx="6202363" cy="3489325"/>
          </a:xfrm>
          <a:prstGeom prst="rect">
            <a:avLst/>
          </a:prstGeom>
        </p:spPr>
      </p:sp>
      <p:sp>
        <p:nvSpPr>
          <p:cNvPr id="684" name="PlaceHolder 2"/>
          <p:cNvSpPr>
            <a:spLocks noGrp="1"/>
          </p:cNvSpPr>
          <p:nvPr>
            <p:ph type="body"/>
          </p:nvPr>
        </p:nvSpPr>
        <p:spPr>
          <a:xfrm>
            <a:off x="702360" y="4421880"/>
            <a:ext cx="5617440" cy="4187880"/>
          </a:xfrm>
          <a:prstGeom prst="rect">
            <a:avLst/>
          </a:prstGeom>
        </p:spPr>
        <p:txBody>
          <a:bodyPr lIns="93240" tIns="46800" rIns="93240" bIns="46800">
            <a:normAutofit/>
          </a:bodyPr>
          <a:lstStyle/>
          <a:p>
            <a:endParaRPr lang="en-US" sz="2000" b="0" strike="noStrike" spc="-1">
              <a:latin typeface="Arial"/>
            </a:endParaRPr>
          </a:p>
        </p:txBody>
      </p:sp>
      <p:sp>
        <p:nvSpPr>
          <p:cNvPr id="685" name="CustomShape 3"/>
          <p:cNvSpPr/>
          <p:nvPr/>
        </p:nvSpPr>
        <p:spPr>
          <a:xfrm>
            <a:off x="3978000" y="8841960"/>
            <a:ext cx="3042360" cy="464400"/>
          </a:xfrm>
          <a:prstGeom prst="rect">
            <a:avLst/>
          </a:prstGeom>
          <a:noFill/>
          <a:ln>
            <a:noFill/>
          </a:ln>
        </p:spPr>
        <p:style>
          <a:lnRef idx="0">
            <a:scrgbClr r="0" g="0" b="0"/>
          </a:lnRef>
          <a:fillRef idx="0">
            <a:scrgbClr r="0" g="0" b="0"/>
          </a:fillRef>
          <a:effectRef idx="0">
            <a:scrgbClr r="0" g="0" b="0"/>
          </a:effectRef>
          <a:fontRef idx="minor"/>
        </p:style>
        <p:txBody>
          <a:bodyPr lIns="93240" tIns="46800" rIns="93240" bIns="46800" anchor="b">
            <a:noAutofit/>
          </a:bodyPr>
          <a:lstStyle/>
          <a:p>
            <a:pPr algn="r">
              <a:lnSpc>
                <a:spcPct val="100000"/>
              </a:lnSpc>
            </a:pPr>
            <a:fld id="{5254E678-CB4D-404C-95E9-EB4C98131E9A}" type="slidenum">
              <a:rPr lang="en-US" sz="1100" b="0" strike="noStrike" spc="-1">
                <a:solidFill>
                  <a:srgbClr val="000000"/>
                </a:solidFill>
                <a:latin typeface="Arial"/>
                <a:ea typeface="+mn-ea"/>
              </a:rPr>
              <a:t>1</a:t>
            </a:fld>
            <a:endParaRPr lang="en-US" sz="11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BEB8C-CF31-BE4D-9358-3CE8F30874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42509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FF095A-F86B-4B29-8A9F-DF3D3D1F3E2A}" type="slidenum">
              <a:rPr kumimoji="0" lang="en-US" sz="1800" b="0" i="0" u="none" strike="noStrike" kern="120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dirty="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89878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099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24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53</a:t>
            </a:fld>
            <a:endParaRPr lang="en-US" sz="1400" b="0" strike="noStrike" spc="-1">
              <a:latin typeface="Times New Roman"/>
            </a:endParaRPr>
          </a:p>
        </p:txBody>
      </p:sp>
    </p:spTree>
    <p:extLst>
      <p:ext uri="{BB962C8B-B14F-4D97-AF65-F5344CB8AC3E}">
        <p14:creationId xmlns:p14="http://schemas.microsoft.com/office/powerpoint/2010/main" val="533055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7724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349873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FD3CF7-ECE3-B945-9C4D-7B6A5D8E7448}" type="slidenum">
              <a:rPr lang="en-US" smtClean="0"/>
              <a:t>7</a:t>
            </a:fld>
            <a:endParaRPr lang="en-US"/>
          </a:p>
        </p:txBody>
      </p:sp>
    </p:spTree>
    <p:extLst>
      <p:ext uri="{BB962C8B-B14F-4D97-AF65-F5344CB8AC3E}">
        <p14:creationId xmlns:p14="http://schemas.microsoft.com/office/powerpoint/2010/main" val="185698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FD3CF7-ECE3-B945-9C4D-7B6A5D8E7448}" type="slidenum">
              <a:rPr kumimoji="0" lang="en-US" sz="1800" b="0" i="0" u="none" strike="noStrike" kern="120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554324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FD3CF7-ECE3-B945-9C4D-7B6A5D8E7448}" type="slidenum">
              <a:rPr lang="en-US" smtClean="0"/>
              <a:t>12</a:t>
            </a:fld>
            <a:endParaRPr lang="en-US"/>
          </a:p>
        </p:txBody>
      </p:sp>
    </p:spTree>
    <p:extLst>
      <p:ext uri="{BB962C8B-B14F-4D97-AF65-F5344CB8AC3E}">
        <p14:creationId xmlns:p14="http://schemas.microsoft.com/office/powerpoint/2010/main" val="78828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0E607DB-7AA2-4ABE-BC8D-42609C0766E0}" type="slidenum">
              <a:rPr lang="en-US" sz="1400" b="0" strike="noStrike" spc="-1" smtClean="0">
                <a:latin typeface="Times New Roman"/>
              </a:rPr>
              <a:t>22</a:t>
            </a:fld>
            <a:endParaRPr lang="en-US" sz="1400" b="0" strike="noStrike" spc="-1">
              <a:latin typeface="Times New Roman"/>
            </a:endParaRPr>
          </a:p>
        </p:txBody>
      </p:sp>
    </p:spTree>
    <p:extLst>
      <p:ext uri="{BB962C8B-B14F-4D97-AF65-F5344CB8AC3E}">
        <p14:creationId xmlns:p14="http://schemas.microsoft.com/office/powerpoint/2010/main" val="49569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702310" y="4421825"/>
            <a:ext cx="5618480" cy="4189095"/>
          </a:xfrm>
          <a:prstGeom prst="rect">
            <a:avLst/>
          </a:prstGeom>
        </p:spPr>
        <p:txBody>
          <a:bodyPr lIns="91425" tIns="91425" rIns="91425" bIns="91425" anchor="t" anchorCtr="0">
            <a:noAutofit/>
          </a:bodyPr>
          <a:lstStyle/>
          <a:p>
            <a:pPr lvl="0">
              <a:spcBef>
                <a:spcPts val="0"/>
              </a:spcBef>
              <a:buNone/>
            </a:pPr>
            <a:endParaRPr/>
          </a:p>
        </p:txBody>
      </p:sp>
      <p:sp>
        <p:nvSpPr>
          <p:cNvPr id="483" name="Shape 483"/>
          <p:cNvSpPr>
            <a:spLocks noGrp="1" noRot="1" noChangeAspect="1"/>
          </p:cNvSpPr>
          <p:nvPr>
            <p:ph type="sldImg" idx="2"/>
          </p:nvPr>
        </p:nvSpPr>
        <p:spPr>
          <a:xfrm>
            <a:off x="409575" y="698500"/>
            <a:ext cx="6203950" cy="3490913"/>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02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2555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 Id="rId6" Type="http://schemas.openxmlformats.org/officeDocument/2006/relationships/image" Target="../media/image9.png"/><Relationship Id="rId5" Type="http://schemas.openxmlformats.org/officeDocument/2006/relationships/image" Target="../media/image12.png"/><Relationship Id="rId4" Type="http://schemas.microsoft.com/office/2007/relationships/hdphoto" Target="../media/hdphoto1.wdp"/></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6" Type="http://schemas.openxmlformats.org/officeDocument/2006/relationships/image" Target="../media/image9.png"/><Relationship Id="rId5" Type="http://schemas.openxmlformats.org/officeDocument/2006/relationships/image" Target="../media/image12.png"/><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6" Type="http://schemas.openxmlformats.org/officeDocument/2006/relationships/image" Target="../media/image9.png"/><Relationship Id="rId5" Type="http://schemas.openxmlformats.org/officeDocument/2006/relationships/image" Target="../media/image12.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10_end page">
  <p:cSld name="10_end page">
    <p:bg>
      <p:bgPr>
        <a:solidFill>
          <a:srgbClr val="0F4F97"/>
        </a:solidFill>
        <a:effectLst/>
      </p:bgPr>
    </p:bg>
    <p:spTree>
      <p:nvGrpSpPr>
        <p:cNvPr id="1" name="Shape 73"/>
        <p:cNvGrpSpPr/>
        <p:nvPr/>
      </p:nvGrpSpPr>
      <p:grpSpPr>
        <a:xfrm>
          <a:off x="0" y="0"/>
          <a:ext cx="0" cy="0"/>
          <a:chOff x="0" y="0"/>
          <a:chExt cx="0" cy="0"/>
        </a:xfrm>
      </p:grpSpPr>
      <p:pic>
        <p:nvPicPr>
          <p:cNvPr id="74" name="Google Shape;74;p16" descr="LLNL_Logo_WHT-LRG.png"/>
          <p:cNvPicPr preferRelativeResize="0"/>
          <p:nvPr/>
        </p:nvPicPr>
        <p:blipFill rotWithShape="1">
          <a:blip r:embed="rId2">
            <a:alphaModFix/>
          </a:blip>
          <a:srcRect/>
          <a:stretch/>
        </p:blipFill>
        <p:spPr>
          <a:xfrm>
            <a:off x="721852" y="4078115"/>
            <a:ext cx="2702052" cy="455826"/>
          </a:xfrm>
          <a:prstGeom prst="rect">
            <a:avLst/>
          </a:prstGeom>
          <a:noFill/>
          <a:ln>
            <a:noFill/>
          </a:ln>
        </p:spPr>
      </p:pic>
    </p:spTree>
    <p:extLst>
      <p:ext uri="{BB962C8B-B14F-4D97-AF65-F5344CB8AC3E}">
        <p14:creationId xmlns:p14="http://schemas.microsoft.com/office/powerpoint/2010/main" val="10721143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_Full Image with Title">
  <p:cSld name="7_Full Image with Title">
    <p:spTree>
      <p:nvGrpSpPr>
        <p:cNvPr id="1" name="Shape 87"/>
        <p:cNvGrpSpPr/>
        <p:nvPr/>
      </p:nvGrpSpPr>
      <p:grpSpPr>
        <a:xfrm>
          <a:off x="0" y="0"/>
          <a:ext cx="0" cy="0"/>
          <a:chOff x="0" y="0"/>
          <a:chExt cx="0" cy="0"/>
        </a:xfrm>
      </p:grpSpPr>
      <p:sp>
        <p:nvSpPr>
          <p:cNvPr id="88" name="Google Shape;88;p21"/>
          <p:cNvSpPr>
            <a:spLocks noGrp="1"/>
          </p:cNvSpPr>
          <p:nvPr>
            <p:ph type="pic" idx="2"/>
          </p:nvPr>
        </p:nvSpPr>
        <p:spPr>
          <a:xfrm>
            <a:off x="0" y="0"/>
            <a:ext cx="9144000" cy="4761781"/>
          </a:xfrm>
          <a:prstGeom prst="rect">
            <a:avLst/>
          </a:prstGeom>
          <a:noFill/>
          <a:ln>
            <a:noFill/>
          </a:ln>
        </p:spPr>
        <p:txBody>
          <a:bodyPr spcFirstLastPara="1" wrap="square" lIns="0" tIns="0" rIns="0" bIns="0" anchor="t" anchorCtr="0">
            <a:noAutofit/>
          </a:bodyPr>
          <a:lstStyle>
            <a:lvl1pPr marR="0" lvl="0" algn="l" rtl="0">
              <a:spcBef>
                <a:spcPts val="1400"/>
              </a:spcBef>
              <a:spcAft>
                <a:spcPts val="0"/>
              </a:spcAft>
              <a:buClr>
                <a:srgbClr val="366092"/>
              </a:buClr>
              <a:buSzPts val="1600"/>
              <a:buFont typeface="Noto Sans Symbols"/>
              <a:buChar char="▪"/>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Char char="—"/>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200"/>
              <a:buFont typeface="Arial"/>
              <a:buChar char="•"/>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200"/>
              <a:buFont typeface="Merriweather Sans"/>
              <a:buChar char="–"/>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accent6"/>
              </a:buClr>
              <a:buSzPts val="1500"/>
              <a:buFont typeface="Noto Sans Symbols"/>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accent1"/>
              </a:buClr>
              <a:buSzPts val="1400"/>
              <a:buFont typeface="Noto Sans Symbols"/>
              <a:buChar char="●"/>
              <a:defRPr sz="14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accent2"/>
              </a:buClr>
              <a:buSzPts val="1400"/>
              <a:buFont typeface="Noto Sans Symbols"/>
              <a:buChar char="●"/>
              <a:defRPr sz="14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accent3"/>
              </a:buClr>
              <a:buSzPts val="140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
        <p:nvSpPr>
          <p:cNvPr id="89" name="Google Shape;89;p21"/>
          <p:cNvSpPr txBox="1">
            <a:spLocks noGrp="1"/>
          </p:cNvSpPr>
          <p:nvPr>
            <p:ph type="title"/>
          </p:nvPr>
        </p:nvSpPr>
        <p:spPr>
          <a:xfrm>
            <a:off x="4" y="5"/>
            <a:ext cx="9143999" cy="921680"/>
          </a:xfrm>
          <a:prstGeom prst="rect">
            <a:avLst/>
          </a:prstGeom>
          <a:solidFill>
            <a:schemeClr val="lt1"/>
          </a:solidFill>
          <a:ln>
            <a:noFill/>
          </a:ln>
        </p:spPr>
        <p:txBody>
          <a:bodyPr spcFirstLastPara="1" wrap="square" lIns="342900" tIns="34275" rIns="34275" bIns="34275" anchor="ctr" anchorCtr="0">
            <a:normAutofit/>
          </a:bodyPr>
          <a:lstStyle>
            <a:lvl1pPr lvl="0" algn="l">
              <a:lnSpc>
                <a:spcPct val="90000"/>
              </a:lnSpc>
              <a:spcBef>
                <a:spcPts val="0"/>
              </a:spcBef>
              <a:spcAft>
                <a:spcPts val="0"/>
              </a:spcAft>
              <a:buClr>
                <a:srgbClr val="366092"/>
              </a:buClr>
              <a:buSzPts val="2400"/>
              <a:buFont typeface="Calibri"/>
              <a:buNone/>
              <a:defRPr sz="2400" b="1">
                <a:solidFill>
                  <a:srgbClr val="366092"/>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5622190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8_Full Image">
  <p:cSld name="8_Full Image">
    <p:spTree>
      <p:nvGrpSpPr>
        <p:cNvPr id="1" name="Shape 90"/>
        <p:cNvGrpSpPr/>
        <p:nvPr/>
      </p:nvGrpSpPr>
      <p:grpSpPr>
        <a:xfrm>
          <a:off x="0" y="0"/>
          <a:ext cx="0" cy="0"/>
          <a:chOff x="0" y="0"/>
          <a:chExt cx="0" cy="0"/>
        </a:xfrm>
      </p:grpSpPr>
      <p:sp>
        <p:nvSpPr>
          <p:cNvPr id="91" name="Google Shape;91;p22"/>
          <p:cNvSpPr>
            <a:spLocks noGrp="1"/>
          </p:cNvSpPr>
          <p:nvPr>
            <p:ph type="pic" idx="2"/>
          </p:nvPr>
        </p:nvSpPr>
        <p:spPr>
          <a:xfrm>
            <a:off x="0" y="0"/>
            <a:ext cx="9144000" cy="4761781"/>
          </a:xfrm>
          <a:prstGeom prst="rect">
            <a:avLst/>
          </a:prstGeom>
          <a:noFill/>
          <a:ln>
            <a:noFill/>
          </a:ln>
        </p:spPr>
        <p:txBody>
          <a:bodyPr spcFirstLastPara="1" wrap="square" lIns="0" tIns="0" rIns="0" bIns="0" anchor="t" anchorCtr="0">
            <a:noAutofit/>
          </a:bodyPr>
          <a:lstStyle>
            <a:lvl1pPr marR="0" lvl="0" algn="l" rtl="0">
              <a:spcBef>
                <a:spcPts val="1400"/>
              </a:spcBef>
              <a:spcAft>
                <a:spcPts val="0"/>
              </a:spcAft>
              <a:buClr>
                <a:srgbClr val="366092"/>
              </a:buClr>
              <a:buSzPts val="1600"/>
              <a:buFont typeface="Noto Sans Symbols"/>
              <a:buChar char="▪"/>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Char char="—"/>
              <a:defRPr sz="15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200"/>
              <a:buFont typeface="Arial"/>
              <a:buChar char="•"/>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200"/>
              <a:buFont typeface="Merriweather Sans"/>
              <a:buChar char="–"/>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accent6"/>
              </a:buClr>
              <a:buSzPts val="1500"/>
              <a:buFont typeface="Noto Sans Symbols"/>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accent1"/>
              </a:buClr>
              <a:buSzPts val="1400"/>
              <a:buFont typeface="Noto Sans Symbols"/>
              <a:buChar char="●"/>
              <a:defRPr sz="14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accent2"/>
              </a:buClr>
              <a:buSzPts val="1400"/>
              <a:buFont typeface="Noto Sans Symbols"/>
              <a:buChar char="●"/>
              <a:defRPr sz="14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accent3"/>
              </a:buClr>
              <a:buSzPts val="1400"/>
              <a:buFont typeface="Noto Sans Symbols"/>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337228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7"/>
            <a:ext cx="3968496" cy="3661149"/>
          </a:xfrm>
        </p:spPr>
        <p:txBody>
          <a:bodyPr/>
          <a:lstStyle>
            <a:lvl1pPr>
              <a:spcBef>
                <a:spcPts val="900"/>
              </a:spcBef>
              <a:spcAft>
                <a:spcPts val="450"/>
              </a:spcAft>
              <a:defRPr/>
            </a:lvl1pPr>
            <a:lvl2pPr>
              <a:spcAft>
                <a:spcPts val="450"/>
              </a:spcAft>
              <a:defRPr/>
            </a:lvl2pPr>
            <a:lvl3pPr>
              <a:spcAft>
                <a:spcPts val="450"/>
              </a:spcAft>
              <a:defRPr/>
            </a:lvl3pPr>
            <a:lvl4pPr>
              <a:spcAft>
                <a:spcPts val="450"/>
              </a:spcAft>
              <a:defRPr/>
            </a:lvl4pPr>
            <a:lvl5pPr>
              <a:spcAft>
                <a:spcPts val="45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2716220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5"/>
            <a:ext cx="8743950" cy="681166"/>
          </a:xfrm>
        </p:spPr>
        <p:txBody>
          <a:bodyPr/>
          <a:lstStyle>
            <a:lvl1pPr>
              <a:lnSpc>
                <a:spcPct val="90000"/>
              </a:lnSpc>
              <a:defRPr sz="2249"/>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398" indent="-171398">
              <a:spcBef>
                <a:spcPts val="1349"/>
              </a:spcBef>
              <a:buClr>
                <a:schemeClr val="tx1"/>
              </a:buClr>
              <a:buSzPct val="90000"/>
              <a:buFont typeface="Century Gothic" panose="020B0502020202020204" pitchFamily="34" charset="0"/>
              <a:buChar char="•"/>
              <a:tabLst/>
              <a:defRPr lang="en-US" sz="1499" kern="1200" dirty="0">
                <a:solidFill>
                  <a:schemeClr val="tx1"/>
                </a:solidFill>
                <a:latin typeface="+mn-lt"/>
                <a:ea typeface="+mn-ea"/>
                <a:cs typeface="+mn-cs"/>
              </a:defRPr>
            </a:lvl1pPr>
            <a:lvl2pPr marL="428497" indent="-171398">
              <a:buClr>
                <a:schemeClr val="tx1"/>
              </a:buClr>
              <a:buSzPct val="90000"/>
              <a:buFont typeface="Century Gothic" panose="020B0502020202020204" pitchFamily="34" charset="0"/>
              <a:buChar char="–"/>
              <a:tabLst/>
              <a:defRPr sz="1349">
                <a:latin typeface="+mn-lt"/>
                <a:cs typeface="Arial" panose="020B0604020202020204" pitchFamily="34" charset="0"/>
              </a:defRPr>
            </a:lvl2pPr>
            <a:lvl3pPr marL="642745" indent="-128549">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1710" indent="-166637">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849505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49"/>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7"/>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213986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ACDF1-CF81-8B48-8583-2D4FB46BF3C4}"/>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3" name="Footer Placeholder 2">
            <a:extLst>
              <a:ext uri="{FF2B5EF4-FFF2-40B4-BE49-F238E27FC236}">
                <a16:creationId xmlns:a16="http://schemas.microsoft.com/office/drawing/2014/main" id="{5A88EC49-D5D5-0C40-9A7A-3C9D3B96C5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AB8316-9861-5441-9EE3-C28886DE7440}"/>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2357550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93" y="0"/>
            <a:ext cx="8531576" cy="44196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274393" y="807720"/>
            <a:ext cx="8529578" cy="368343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112016" indent="-166684">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5837394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6"/>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7063276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4760-4A71-D446-AF42-35A84DF7596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9AFDE7-6B1E-C54A-9C1B-4AE3CB4E13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B727B8C-E2EE-B841-AA32-4762FB29A0CD}"/>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5AD4D8AC-694F-2948-BECA-39920337C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C8CD3-1F16-8540-85BB-13EDE51F16B1}"/>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309503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4C1B-78C4-2C42-961D-E68007900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C2F878-9686-5C49-8471-590E804AAE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E8AA8-F80F-2C4B-864A-C84C52B08AF2}"/>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A4B1F3FD-CFB9-E545-A5C9-3AD160E81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C89BF-A7DD-B344-93D7-BD7E04726F34}"/>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12820476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8ADF-3EE2-DF47-BE2E-9745629ABB4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E9CD3EC-EA38-8945-B8AD-E6F6A71D71D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917EAF-B271-FC48-9B6D-29F7FF7F3571}"/>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B645120A-FDD0-8B4A-A3D1-9A535E785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7B3AC-50CE-3743-91D2-1006FFE746F8}"/>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22983755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A259-73D1-DC47-9A5E-8208BC6A2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AC9E20-8CE3-F944-8384-4BE80AB4892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E35C25-0646-F046-BB64-285C60F5865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1D4866-4421-824A-AB47-A8ACF79E9F49}"/>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6" name="Footer Placeholder 5">
            <a:extLst>
              <a:ext uri="{FF2B5EF4-FFF2-40B4-BE49-F238E27FC236}">
                <a16:creationId xmlns:a16="http://schemas.microsoft.com/office/drawing/2014/main" id="{70B092FA-F0F9-1443-8435-DF60668347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267AD5-1C4E-C547-9BBD-4D4D1EC5623A}"/>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4740941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1BFF-BC4A-2646-A467-73BA4E755C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86C8E-C9E6-4248-8330-8108EBCE22C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8DFCBBF-9994-444A-80D4-47CCAB6509C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C22889-D500-BB44-BCD7-AB989A9B009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372B59C-CD30-444A-849C-03B18EE2F94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A2DD3B-EEDE-3A42-87D4-B44A18EA9B10}"/>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8" name="Footer Placeholder 7">
            <a:extLst>
              <a:ext uri="{FF2B5EF4-FFF2-40B4-BE49-F238E27FC236}">
                <a16:creationId xmlns:a16="http://schemas.microsoft.com/office/drawing/2014/main" id="{99D56D55-A8DD-E745-AD4D-4D8596BF62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BB7CED-2306-5A4B-BCC7-29C43B97FD76}"/>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37303882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2144-621A-5D40-848E-894751A4EE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ABC0FB-23BB-5B4F-9845-65EB81FBCFE0}"/>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4" name="Footer Placeholder 3">
            <a:extLst>
              <a:ext uri="{FF2B5EF4-FFF2-40B4-BE49-F238E27FC236}">
                <a16:creationId xmlns:a16="http://schemas.microsoft.com/office/drawing/2014/main" id="{A66BE3FA-F17D-1B4D-AF65-B2A41334D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F98C12-8F8E-874A-AB36-BE00C06A66BC}"/>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15575381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ACDF1-CF81-8B48-8583-2D4FB46BF3C4}"/>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3" name="Footer Placeholder 2">
            <a:extLst>
              <a:ext uri="{FF2B5EF4-FFF2-40B4-BE49-F238E27FC236}">
                <a16:creationId xmlns:a16="http://schemas.microsoft.com/office/drawing/2014/main" id="{5A88EC49-D5D5-0C40-9A7A-3C9D3B96C5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AB8316-9861-5441-9EE3-C28886DE7440}"/>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20563168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7699F-41A2-9E47-99D2-1B51012C799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793FEA5-39D1-884A-940A-A7AA5FF8DE0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5E4BD1-C5B4-A148-94ED-26B70752B1F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C7E35A-5368-E641-914B-C94157899B33}"/>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6" name="Footer Placeholder 5">
            <a:extLst>
              <a:ext uri="{FF2B5EF4-FFF2-40B4-BE49-F238E27FC236}">
                <a16:creationId xmlns:a16="http://schemas.microsoft.com/office/drawing/2014/main" id="{EBB0FC73-20F1-8040-AC1E-9A76FAF60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DEE6C6-7C3F-8740-8A49-209184C7D2BA}"/>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41821889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DC2F-2DCE-2B40-9568-453B0E9CD2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2FC63C5-F0E3-3F46-9775-4D94F516ABA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2FE5675-C816-B34C-9F1E-0DD2F04DC1F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EFDFDB6-B55B-764B-830B-4B6CCC1CCDA1}"/>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6" name="Footer Placeholder 5">
            <a:extLst>
              <a:ext uri="{FF2B5EF4-FFF2-40B4-BE49-F238E27FC236}">
                <a16:creationId xmlns:a16="http://schemas.microsoft.com/office/drawing/2014/main" id="{D2B29B25-39DF-BE4F-A8A5-DFE7D0CBE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FDB9E2-5263-EF44-9465-992610CE3B90}"/>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15663524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020A-BD7A-8243-9760-E0C8BEB8C3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C49C4E-A0D6-2A4B-AD6A-1217F93344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4DE37-14D8-D742-AB09-550781FE7A4C}"/>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20C84A3E-601D-2044-9F0C-38AB5A97E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88567-1A74-8547-8B44-87F7E68F186F}"/>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21961171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A9AFB-D4D0-364C-BB9B-498869CF95A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81691D-3E16-BA47-BBFF-2BCB9D2BC74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267F8-D627-F446-A3CF-5D91C8774914}"/>
              </a:ext>
            </a:extLst>
          </p:cNvPr>
          <p:cNvSpPr>
            <a:spLocks noGrp="1"/>
          </p:cNvSpPr>
          <p:nvPr>
            <p:ph type="dt" sz="half" idx="10"/>
          </p:nvPr>
        </p:nvSpPr>
        <p:spPr/>
        <p:txBody>
          <a:body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DB96CE3C-93B5-9A49-A0E8-5CA213105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6645C-C831-CF4C-B1CC-6E5FA3E86DD4}"/>
              </a:ext>
            </a:extLst>
          </p:cNvPr>
          <p:cNvSpPr>
            <a:spLocks noGrp="1"/>
          </p:cNvSpPr>
          <p:nvPr>
            <p:ph type="sldNum" sz="quarter" idx="12"/>
          </p:nvPr>
        </p:nvSpPr>
        <p:spPr/>
        <p:txBody>
          <a:bodyPr/>
          <a:lstStyle/>
          <a:p>
            <a:fld id="{66D2754E-9535-EC46-A940-C3366143F0CE}" type="slidenum">
              <a:rPr lang="en-US" smtClean="0"/>
              <a:t>‹#›</a:t>
            </a:fld>
            <a:endParaRPr lang="en-US"/>
          </a:p>
        </p:txBody>
      </p:sp>
    </p:spTree>
    <p:extLst>
      <p:ext uri="{BB962C8B-B14F-4D97-AF65-F5344CB8AC3E}">
        <p14:creationId xmlns:p14="http://schemas.microsoft.com/office/powerpoint/2010/main" val="407273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6"/>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6614387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0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90712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0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354756731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67412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3534610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6012252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31943796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488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40967807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233393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3480"/>
            <a:ext cx="8229240" cy="2982960"/>
          </a:xfrm>
          <a:prstGeom prst="rect">
            <a:avLst/>
          </a:prstGeom>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4410696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48051295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11270302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0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0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8492868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7/24/23</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428282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7/24/23</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261811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85332"/>
            <a:ext cx="9144000" cy="2743200"/>
          </a:xfrm>
          <a:prstGeom prst="rect">
            <a:avLst/>
          </a:prstGeom>
        </p:spPr>
      </p:pic>
      <p:sp>
        <p:nvSpPr>
          <p:cNvPr id="19" name="Rectangle 18"/>
          <p:cNvSpPr/>
          <p:nvPr userDrawn="1"/>
        </p:nvSpPr>
        <p:spPr>
          <a:xfrm>
            <a:off x="-378" y="4737717"/>
            <a:ext cx="9144000" cy="40866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latin typeface="Arial"/>
            </a:endParaRPr>
          </a:p>
        </p:txBody>
      </p:sp>
      <p:sp>
        <p:nvSpPr>
          <p:cNvPr id="10" name="Title 9"/>
          <p:cNvSpPr>
            <a:spLocks noGrp="1"/>
          </p:cNvSpPr>
          <p:nvPr>
            <p:ph type="title" hasCustomPrompt="1"/>
          </p:nvPr>
        </p:nvSpPr>
        <p:spPr>
          <a:xfrm>
            <a:off x="457200" y="423844"/>
            <a:ext cx="8229600" cy="1085682"/>
          </a:xfrm>
        </p:spPr>
        <p:txBody>
          <a:bodyPr anchor="b" anchorCtr="0"/>
          <a:lstStyle>
            <a:lvl1pPr>
              <a:lnSpc>
                <a:spcPts val="3800"/>
              </a:lnSpc>
              <a:defRPr sz="2800" b="1" i="0">
                <a:solidFill>
                  <a:schemeClr val="accent1">
                    <a:lumMod val="75000"/>
                  </a:schemeClr>
                </a:solidFill>
                <a:effectLst/>
                <a:latin typeface="Calibri"/>
                <a:cs typeface="Calibri"/>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1518647"/>
            <a:ext cx="5629274" cy="277416"/>
          </a:xfrm>
        </p:spPr>
        <p:txBody>
          <a:bodyPr>
            <a:noAutofit/>
          </a:bodyPr>
          <a:lstStyle>
            <a:lvl1pPr>
              <a:lnSpc>
                <a:spcPts val="2200"/>
              </a:lnSpc>
              <a:buNone/>
              <a:defRPr sz="1600" b="0">
                <a:latin typeface="Calibri"/>
                <a:cs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0" y="1812353"/>
            <a:ext cx="4572000" cy="453767"/>
          </a:xfrm>
        </p:spPr>
        <p:txBody>
          <a:bodyPr rIns="182880" anchor="b" anchorCtr="0">
            <a:noAutofit/>
          </a:bodyPr>
          <a:lstStyle>
            <a:lvl1pPr marL="57150" indent="0" algn="r">
              <a:spcBef>
                <a:spcPts val="0"/>
              </a:spcBef>
              <a:buNone/>
              <a:defRPr sz="14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20963" y="4722512"/>
            <a:ext cx="148724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600" kern="1200" dirty="0">
                <a:solidFill>
                  <a:schemeClr val="bg1"/>
                </a:solidFill>
                <a:effectLst/>
                <a:latin typeface="Arial"/>
                <a:ea typeface="+mn-ea"/>
                <a:cs typeface="Arial"/>
              </a:rPr>
              <a:t>LLNL-PRES-806064</a:t>
            </a:r>
          </a:p>
          <a:p>
            <a:pPr marL="0" algn="l" defTabSz="457200" rtl="0" eaLnBrk="1" latinLnBrk="0" hangingPunct="1">
              <a:lnSpc>
                <a:spcPct val="90000"/>
              </a:lnSpc>
              <a:spcAft>
                <a:spcPts val="600"/>
              </a:spcAft>
            </a:pPr>
            <a:r>
              <a:rPr lang="en-US" sz="400" kern="1200" dirty="0">
                <a:solidFill>
                  <a:schemeClr val="bg1"/>
                </a:solidFill>
                <a:effectLst/>
                <a:latin typeface="Arial"/>
                <a:ea typeface="+mn-ea"/>
                <a:cs typeface="Arial"/>
              </a:rPr>
              <a:t>This work was performed under the auspices of the</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U.S. Department of Energy by Lawrence Livermore National Laboratory under contract DE-AC52-07NA27344.</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5357" y="4835948"/>
            <a:ext cx="1369399" cy="231030"/>
          </a:xfrm>
          <a:prstGeom prst="rect">
            <a:avLst/>
          </a:prstGeom>
        </p:spPr>
      </p:pic>
      <p:sp>
        <p:nvSpPr>
          <p:cNvPr id="20" name="Rectangle 19"/>
          <p:cNvSpPr/>
          <p:nvPr userDrawn="1"/>
        </p:nvSpPr>
        <p:spPr>
          <a:xfrm>
            <a:off x="0" y="0"/>
            <a:ext cx="9144000" cy="84667"/>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
        <p:nvSpPr>
          <p:cNvPr id="11" name="TextBox 10"/>
          <p:cNvSpPr txBox="1"/>
          <p:nvPr userDrawn="1"/>
        </p:nvSpPr>
        <p:spPr>
          <a:xfrm>
            <a:off x="1466286" y="4788355"/>
            <a:ext cx="2011641" cy="307777"/>
          </a:xfrm>
          <a:prstGeom prst="rect">
            <a:avLst/>
          </a:prstGeom>
          <a:noFill/>
        </p:spPr>
        <p:txBody>
          <a:bodyPr wrap="none" rtlCol="0">
            <a:spAutoFit/>
          </a:bodyPr>
          <a:lstStyle/>
          <a:p>
            <a:r>
              <a:rPr lang="en-US" sz="1400" b="1" dirty="0" err="1">
                <a:solidFill>
                  <a:schemeClr val="bg1"/>
                </a:solidFill>
                <a:latin typeface="Calibri"/>
                <a:cs typeface="Calibri"/>
              </a:rPr>
              <a:t>github.com</a:t>
            </a:r>
            <a:r>
              <a:rPr lang="en-US" sz="1400" b="1" dirty="0">
                <a:solidFill>
                  <a:schemeClr val="bg1"/>
                </a:solidFill>
                <a:latin typeface="Calibri"/>
                <a:cs typeface="Calibri"/>
              </a:rPr>
              <a:t>/</a:t>
            </a:r>
            <a:r>
              <a:rPr lang="en-US" sz="1400" b="1" dirty="0" err="1">
                <a:solidFill>
                  <a:schemeClr val="bg1"/>
                </a:solidFill>
                <a:latin typeface="Calibri"/>
                <a:cs typeface="Calibri"/>
              </a:rPr>
              <a:t>spack</a:t>
            </a:r>
            <a:r>
              <a:rPr lang="en-US" sz="1400" b="1" dirty="0">
                <a:solidFill>
                  <a:schemeClr val="bg1"/>
                </a:solidFill>
                <a:latin typeface="Calibri"/>
                <a:cs typeface="Calibri"/>
              </a:rPr>
              <a:t>/</a:t>
            </a:r>
            <a:r>
              <a:rPr lang="en-US" sz="1400" b="1" dirty="0" err="1">
                <a:solidFill>
                  <a:schemeClr val="bg1"/>
                </a:solidFill>
                <a:latin typeface="Calibri"/>
                <a:cs typeface="Calibri"/>
              </a:rPr>
              <a:t>spack</a:t>
            </a:r>
            <a:endParaRPr lang="en-US" sz="1400" b="1" dirty="0">
              <a:solidFill>
                <a:schemeClr val="bg1"/>
              </a:solidFill>
              <a:latin typeface="Calibri"/>
              <a:cs typeface="Calibri"/>
            </a:endParaRPr>
          </a:p>
        </p:txBody>
      </p:sp>
      <p:pic>
        <p:nvPicPr>
          <p:cNvPr id="13" name="Picture 12" descr="LLNL_Logo_WHT-LRG.png">
            <a:extLst>
              <a:ext uri="{FF2B5EF4-FFF2-40B4-BE49-F238E27FC236}">
                <a16:creationId xmlns:a16="http://schemas.microsoft.com/office/drawing/2014/main" id="{2F7353B3-A516-AD49-9F1F-B42BA656A6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2183" y="4829932"/>
            <a:ext cx="1369399" cy="231030"/>
          </a:xfrm>
          <a:prstGeom prst="rect">
            <a:avLst/>
          </a:prstGeom>
        </p:spPr>
      </p:pic>
    </p:spTree>
    <p:extLst>
      <p:ext uri="{BB962C8B-B14F-4D97-AF65-F5344CB8AC3E}">
        <p14:creationId xmlns:p14="http://schemas.microsoft.com/office/powerpoint/2010/main" val="1544377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7456636"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88004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337031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599171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517168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21614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dirty="0">
              <a:latin typeface="Arial"/>
            </a:endParaRPr>
          </a:p>
        </p:txBody>
      </p:sp>
      <p:sp>
        <p:nvSpPr>
          <p:cNvPr id="17"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
        <p:nvSpPr>
          <p:cNvPr id="6" name="Title 5"/>
          <p:cNvSpPr>
            <a:spLocks noGrp="1"/>
          </p:cNvSpPr>
          <p:nvPr>
            <p:ph type="title"/>
          </p:nvPr>
        </p:nvSpPr>
        <p:spPr>
          <a:xfrm>
            <a:off x="1" y="1"/>
            <a:ext cx="9143999" cy="921680"/>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98926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Tree>
    <p:extLst>
      <p:ext uri="{BB962C8B-B14F-4D97-AF65-F5344CB8AC3E}">
        <p14:creationId xmlns:p14="http://schemas.microsoft.com/office/powerpoint/2010/main" val="2791827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178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1852" y="4078115"/>
            <a:ext cx="2710739" cy="457322"/>
          </a:xfrm>
          <a:prstGeom prst="rect">
            <a:avLst/>
          </a:prstGeom>
        </p:spPr>
      </p:pic>
    </p:spTree>
    <p:extLst>
      <p:ext uri="{BB962C8B-B14F-4D97-AF65-F5344CB8AC3E}">
        <p14:creationId xmlns:p14="http://schemas.microsoft.com/office/powerpoint/2010/main" val="773446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08D2-08D6-4399-AC13-CC151472003C}"/>
              </a:ext>
            </a:extLst>
          </p:cNvPr>
          <p:cNvSpPr>
            <a:spLocks noGrp="1"/>
          </p:cNvSpPr>
          <p:nvPr>
            <p:ph type="title"/>
          </p:nvPr>
        </p:nvSpPr>
        <p:spPr>
          <a:xfrm>
            <a:off x="457200" y="165102"/>
            <a:ext cx="7706616" cy="7543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ADD22D-D3A3-4D4F-B909-F99968B60DA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F84CB-ED64-4CEA-8BB9-23EDE285CC4A}"/>
              </a:ext>
            </a:extLst>
          </p:cNvPr>
          <p:cNvSpPr>
            <a:spLocks noGrp="1"/>
          </p:cNvSpPr>
          <p:nvPr>
            <p:ph type="dt" sz="half" idx="10"/>
          </p:nvPr>
        </p:nvSpPr>
        <p:spPr>
          <a:xfrm>
            <a:off x="628650" y="4767263"/>
            <a:ext cx="2057400" cy="273844"/>
          </a:xfrm>
          <a:prstGeom prst="rect">
            <a:avLst/>
          </a:prstGeom>
        </p:spPr>
        <p:txBody>
          <a:bodyPr/>
          <a:lstStyle/>
          <a:p>
            <a:fld id="{D635829C-D34F-4DD5-A919-9493081B6381}" type="datetimeFigureOut">
              <a:rPr lang="en-US" smtClean="0"/>
              <a:t>7/24/23</a:t>
            </a:fld>
            <a:endParaRPr lang="en-US"/>
          </a:p>
        </p:txBody>
      </p:sp>
      <p:sp>
        <p:nvSpPr>
          <p:cNvPr id="5" name="Footer Placeholder 4">
            <a:extLst>
              <a:ext uri="{FF2B5EF4-FFF2-40B4-BE49-F238E27FC236}">
                <a16:creationId xmlns:a16="http://schemas.microsoft.com/office/drawing/2014/main" id="{95FD2409-CF65-4A7C-AFF0-D6CB89D47930}"/>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CB9FF53-0F4F-41AD-A847-80BE64E3678E}"/>
              </a:ext>
            </a:extLst>
          </p:cNvPr>
          <p:cNvSpPr>
            <a:spLocks noGrp="1"/>
          </p:cNvSpPr>
          <p:nvPr>
            <p:ph type="sldNum" sz="quarter" idx="12"/>
          </p:nvPr>
        </p:nvSpPr>
        <p:spPr>
          <a:xfrm>
            <a:off x="6457950" y="4767263"/>
            <a:ext cx="2057400" cy="273844"/>
          </a:xfrm>
          <a:prstGeom prst="rect">
            <a:avLst/>
          </a:prstGeom>
        </p:spPr>
        <p:txBody>
          <a:bodyPr/>
          <a:lstStyle/>
          <a:p>
            <a:fld id="{656DD0A8-37ED-4D8A-B942-F1985A0D543B}" type="slidenum">
              <a:rPr lang="en-US" smtClean="0"/>
              <a:t>‹#›</a:t>
            </a:fld>
            <a:endParaRPr lang="en-US"/>
          </a:p>
        </p:txBody>
      </p:sp>
    </p:spTree>
    <p:extLst>
      <p:ext uri="{BB962C8B-B14F-4D97-AF65-F5344CB8AC3E}">
        <p14:creationId xmlns:p14="http://schemas.microsoft.com/office/powerpoint/2010/main" val="264437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1761652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431-7B78-4945-8444-2D306858023F}"/>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4AA3B-7750-0349-B11C-217B49B5F13B}"/>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14C0D6-8FAF-D14B-BEB5-0E1127BB47EA}"/>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B67B1172-54AB-D647-B443-E9AF25FBE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15A20-A66D-9749-8F8F-53D3DCDADD91}"/>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98521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A9D0-FC97-CF41-9D0A-E199D0386E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31136-2C80-1342-BE71-F4ADDA0F25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EB36B1-20E5-BB40-9E22-893CA653087B}"/>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B48E959F-53B2-D640-BBFB-C33687E4A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4904B-748C-9647-B5B1-348A7A9D282F}"/>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6484122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4800-93B3-8B4C-AD9A-105947397216}"/>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984FF-5930-DA4A-AB0D-6CC095B6F09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5FF6C6-FBDF-0E46-973C-38D620EF0BEE}"/>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C313AFD8-0A7F-7641-8115-229C56741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2F258-7EA3-964A-A075-64FF182B18DB}"/>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505246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69F3-C879-E743-985A-A8040C4C8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76B4ED-F5F7-5048-B2A7-619634C97AA5}"/>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089503-5AD1-8047-938E-22B2CCA35A53}"/>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A839D-35F5-984B-B33D-10A75BD5894C}"/>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6" name="Footer Placeholder 5">
            <a:extLst>
              <a:ext uri="{FF2B5EF4-FFF2-40B4-BE49-F238E27FC236}">
                <a16:creationId xmlns:a16="http://schemas.microsoft.com/office/drawing/2014/main" id="{5EC1FB54-585D-DC40-81E9-4673DF4FAC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1D5552-59ED-8E44-8715-E420CE9921AC}"/>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43661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D83C-3CBD-3F4D-AC83-6E7B66C59F6A}"/>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B2DDD6-F8E3-B54E-88E2-415D4AF97199}"/>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3D356E-1525-0F47-9E5D-D1F766F98716}"/>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2DD937-AC85-5F49-835D-CE610AEDB41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9E45E3-2A20-754B-B98D-BC3CD8D70657}"/>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62A329-D855-8E4C-86ED-083D8F7D410C}"/>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8" name="Footer Placeholder 7">
            <a:extLst>
              <a:ext uri="{FF2B5EF4-FFF2-40B4-BE49-F238E27FC236}">
                <a16:creationId xmlns:a16="http://schemas.microsoft.com/office/drawing/2014/main" id="{9990A401-4CAC-8B4C-BF0B-014352878F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5CA96A-10EC-0544-B3AA-3AE7D62376C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552691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6D9F-DA7C-1443-9688-E4A88748CD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0D2A28-79C8-2340-953D-D63042829EB1}"/>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4" name="Footer Placeholder 3">
            <a:extLst>
              <a:ext uri="{FF2B5EF4-FFF2-40B4-BE49-F238E27FC236}">
                <a16:creationId xmlns:a16="http://schemas.microsoft.com/office/drawing/2014/main" id="{F62B7127-79F0-D447-882E-E7FE797017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6358E6-2A87-1248-8CE9-41CB56F6B004}"/>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2040624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204133-8B82-BA46-A405-6DEE123987D3}"/>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3" name="Footer Placeholder 2">
            <a:extLst>
              <a:ext uri="{FF2B5EF4-FFF2-40B4-BE49-F238E27FC236}">
                <a16:creationId xmlns:a16="http://schemas.microsoft.com/office/drawing/2014/main" id="{13D4D4BE-61F7-DA45-93AB-29C62D96EC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23B903-D70B-C24F-B0EC-C916C5768633}"/>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39120436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A4A8-C40B-C841-99C1-20FB8CDB0C2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6EE08F-4B53-7C4E-AD58-5DE3E10F700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42080E-CAAD-5A45-8352-EFE8CA7410F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A5FA8-2E29-654D-9839-BAEB2A3C2207}"/>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6" name="Footer Placeholder 5">
            <a:extLst>
              <a:ext uri="{FF2B5EF4-FFF2-40B4-BE49-F238E27FC236}">
                <a16:creationId xmlns:a16="http://schemas.microsoft.com/office/drawing/2014/main" id="{3DA220E5-B8EE-8F4D-9D66-70438690D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5E524-73F7-3743-A400-12F44253C8F5}"/>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12638461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9FEE-EC27-424A-B48E-A6CC7FC0CAFE}"/>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070EF2-32DE-E24F-9C98-E7A7C59A3F4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486AAB-685D-3748-A2FD-C0E963AB793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C811F4-287C-454C-9DED-A459A150BB0E}"/>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6" name="Footer Placeholder 5">
            <a:extLst>
              <a:ext uri="{FF2B5EF4-FFF2-40B4-BE49-F238E27FC236}">
                <a16:creationId xmlns:a16="http://schemas.microsoft.com/office/drawing/2014/main" id="{1EC8D3D3-99DE-584A-957F-363823740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44B313-BF48-FA45-BB91-F8EDC76F658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3020549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94430-5A90-5F4E-A4D4-0246C72A7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31920F-D254-304E-8BCC-FD9EB6F0E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A9250-933A-2643-B470-11D73D9A4ACD}"/>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E855A020-E7E6-074C-B9B0-A821E0E67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DCD3F-90C5-7F4C-91D1-FE7803222CB6}"/>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4036581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536C4E-686B-654F-9BE1-DB94B08B501B}"/>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E706E5-CCE5-3F46-BD21-E646785F7FD7}"/>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4E50A-DDA1-BE4A-8B8B-D4583BC5C0BB}"/>
              </a:ext>
            </a:extLst>
          </p:cNvPr>
          <p:cNvSpPr>
            <a:spLocks noGrp="1"/>
          </p:cNvSpPr>
          <p:nvPr>
            <p:ph type="dt" sz="half" idx="10"/>
          </p:nvPr>
        </p:nvSpPr>
        <p:spPr/>
        <p:txBody>
          <a:body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40CA0196-A6A1-D046-9891-22F995310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236CD-876C-F643-A51F-E3959E1CB9F2}"/>
              </a:ext>
            </a:extLst>
          </p:cNvPr>
          <p:cNvSpPr>
            <a:spLocks noGrp="1"/>
          </p:cNvSpPr>
          <p:nvPr>
            <p:ph type="sldNum" sz="quarter" idx="12"/>
          </p:nvPr>
        </p:nvSpPr>
        <p:spPr/>
        <p:txBody>
          <a:bodyPr/>
          <a:lstStyle/>
          <a:p>
            <a:fld id="{F3C83E00-366E-CB4C-8847-39962DC7C003}" type="slidenum">
              <a:rPr lang="en-US" smtClean="0"/>
              <a:t>‹#›</a:t>
            </a:fld>
            <a:endParaRPr lang="en-US"/>
          </a:p>
        </p:txBody>
      </p:sp>
    </p:spTree>
    <p:extLst>
      <p:ext uri="{BB962C8B-B14F-4D97-AF65-F5344CB8AC3E}">
        <p14:creationId xmlns:p14="http://schemas.microsoft.com/office/powerpoint/2010/main" val="6878292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85332"/>
            <a:ext cx="9144000" cy="2743200"/>
          </a:xfrm>
          <a:prstGeom prst="rect">
            <a:avLst/>
          </a:prstGeom>
        </p:spPr>
      </p:pic>
      <p:sp>
        <p:nvSpPr>
          <p:cNvPr id="19" name="Rectangle 18"/>
          <p:cNvSpPr/>
          <p:nvPr userDrawn="1"/>
        </p:nvSpPr>
        <p:spPr>
          <a:xfrm>
            <a:off x="-378" y="4737717"/>
            <a:ext cx="9144000" cy="40866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600" dirty="0">
              <a:latin typeface="Arial"/>
            </a:endParaRPr>
          </a:p>
        </p:txBody>
      </p:sp>
      <p:sp>
        <p:nvSpPr>
          <p:cNvPr id="10" name="Title 9"/>
          <p:cNvSpPr>
            <a:spLocks noGrp="1"/>
          </p:cNvSpPr>
          <p:nvPr>
            <p:ph type="title" hasCustomPrompt="1"/>
          </p:nvPr>
        </p:nvSpPr>
        <p:spPr>
          <a:xfrm>
            <a:off x="457200" y="423844"/>
            <a:ext cx="8229600" cy="1085682"/>
          </a:xfrm>
        </p:spPr>
        <p:txBody>
          <a:bodyPr anchor="b" anchorCtr="0"/>
          <a:lstStyle>
            <a:lvl1pPr>
              <a:lnSpc>
                <a:spcPts val="3800"/>
              </a:lnSpc>
              <a:defRPr sz="2800" b="1" i="0">
                <a:solidFill>
                  <a:schemeClr val="accent1">
                    <a:lumMod val="75000"/>
                  </a:schemeClr>
                </a:solidFill>
                <a:effectLst/>
                <a:latin typeface="Calibri"/>
                <a:cs typeface="Calibri"/>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1518647"/>
            <a:ext cx="5629274" cy="277416"/>
          </a:xfrm>
        </p:spPr>
        <p:txBody>
          <a:bodyPr>
            <a:noAutofit/>
          </a:bodyPr>
          <a:lstStyle>
            <a:lvl1pPr>
              <a:lnSpc>
                <a:spcPts val="2200"/>
              </a:lnSpc>
              <a:buNone/>
              <a:defRPr sz="1600" b="0">
                <a:latin typeface="Calibri"/>
                <a:cs typeface="Calibri"/>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0" y="1812353"/>
            <a:ext cx="4572000" cy="453767"/>
          </a:xfrm>
        </p:spPr>
        <p:txBody>
          <a:bodyPr rIns="182880" anchor="b" anchorCtr="0">
            <a:noAutofit/>
          </a:bodyPr>
          <a:lstStyle>
            <a:lvl1pPr marL="57150" indent="0" algn="r">
              <a:spcBef>
                <a:spcPts val="0"/>
              </a:spcBef>
              <a:buNone/>
              <a:defRPr sz="14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20963" y="4722512"/>
            <a:ext cx="1487249"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600" kern="1200" dirty="0">
                <a:solidFill>
                  <a:schemeClr val="bg1"/>
                </a:solidFill>
                <a:effectLst/>
                <a:latin typeface="Arial"/>
                <a:ea typeface="+mn-ea"/>
                <a:cs typeface="Arial"/>
              </a:rPr>
              <a:t>LLNL-PRES-806064</a:t>
            </a:r>
          </a:p>
          <a:p>
            <a:pPr marL="0" algn="l" defTabSz="457200" rtl="0" eaLnBrk="1" latinLnBrk="0" hangingPunct="1">
              <a:lnSpc>
                <a:spcPct val="90000"/>
              </a:lnSpc>
              <a:spcAft>
                <a:spcPts val="600"/>
              </a:spcAft>
            </a:pPr>
            <a:r>
              <a:rPr lang="en-US" sz="400" kern="1200" dirty="0">
                <a:solidFill>
                  <a:schemeClr val="bg1"/>
                </a:solidFill>
                <a:effectLst/>
                <a:latin typeface="Arial"/>
                <a:ea typeface="+mn-ea"/>
                <a:cs typeface="Arial"/>
              </a:rPr>
              <a:t>This work was performed under the auspices of the</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U.S. Department of Energy by Lawrence Livermore National Laboratory under contract DE-AC52-07NA27344.</a:t>
            </a:r>
            <a:r>
              <a:rPr lang="en-US" sz="400" kern="1200" baseline="0" dirty="0">
                <a:solidFill>
                  <a:schemeClr val="bg1"/>
                </a:solidFill>
                <a:effectLst/>
                <a:latin typeface="Arial"/>
                <a:ea typeface="+mn-ea"/>
                <a:cs typeface="Arial"/>
              </a:rPr>
              <a:t> </a:t>
            </a:r>
            <a:r>
              <a:rPr lang="en-US" sz="4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56167" y="4829932"/>
            <a:ext cx="1369399" cy="231030"/>
          </a:xfrm>
          <a:prstGeom prst="rect">
            <a:avLst/>
          </a:prstGeom>
        </p:spPr>
      </p:pic>
      <p:sp>
        <p:nvSpPr>
          <p:cNvPr id="20" name="Rectangle 19"/>
          <p:cNvSpPr/>
          <p:nvPr userDrawn="1"/>
        </p:nvSpPr>
        <p:spPr>
          <a:xfrm>
            <a:off x="0" y="0"/>
            <a:ext cx="9144000" cy="84667"/>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
        <p:nvSpPr>
          <p:cNvPr id="11" name="TextBox 10"/>
          <p:cNvSpPr txBox="1"/>
          <p:nvPr userDrawn="1"/>
        </p:nvSpPr>
        <p:spPr>
          <a:xfrm>
            <a:off x="1466286" y="4788355"/>
            <a:ext cx="2011641" cy="307777"/>
          </a:xfrm>
          <a:prstGeom prst="rect">
            <a:avLst/>
          </a:prstGeom>
          <a:noFill/>
        </p:spPr>
        <p:txBody>
          <a:bodyPr wrap="none" rtlCol="0">
            <a:spAutoFit/>
          </a:bodyPr>
          <a:lstStyle/>
          <a:p>
            <a:r>
              <a:rPr lang="en-US" sz="1400" b="1" dirty="0" err="1">
                <a:solidFill>
                  <a:schemeClr val="bg1"/>
                </a:solidFill>
                <a:latin typeface="Calibri"/>
                <a:cs typeface="Calibri"/>
              </a:rPr>
              <a:t>github.com</a:t>
            </a:r>
            <a:r>
              <a:rPr lang="en-US" sz="1400" b="1" dirty="0">
                <a:solidFill>
                  <a:schemeClr val="bg1"/>
                </a:solidFill>
                <a:latin typeface="Calibri"/>
                <a:cs typeface="Calibri"/>
              </a:rPr>
              <a:t>/</a:t>
            </a:r>
            <a:r>
              <a:rPr lang="en-US" sz="1400" b="1" dirty="0" err="1">
                <a:solidFill>
                  <a:schemeClr val="bg1"/>
                </a:solidFill>
                <a:latin typeface="Calibri"/>
                <a:cs typeface="Calibri"/>
              </a:rPr>
              <a:t>spack</a:t>
            </a:r>
            <a:r>
              <a:rPr lang="en-US" sz="1400" b="1" dirty="0">
                <a:solidFill>
                  <a:schemeClr val="bg1"/>
                </a:solidFill>
                <a:latin typeface="Calibri"/>
                <a:cs typeface="Calibri"/>
              </a:rPr>
              <a:t>/</a:t>
            </a:r>
            <a:r>
              <a:rPr lang="en-US" sz="1400" b="1" dirty="0" err="1">
                <a:solidFill>
                  <a:schemeClr val="bg1"/>
                </a:solidFill>
                <a:latin typeface="Calibri"/>
                <a:cs typeface="Calibri"/>
              </a:rPr>
              <a:t>spack</a:t>
            </a:r>
            <a:endParaRPr lang="en-US" sz="1400" b="1" dirty="0">
              <a:solidFill>
                <a:schemeClr val="bg1"/>
              </a:solidFill>
              <a:latin typeface="Calibri"/>
              <a:cs typeface="Calibri"/>
            </a:endParaRPr>
          </a:p>
        </p:txBody>
      </p:sp>
    </p:spTree>
    <p:extLst>
      <p:ext uri="{BB962C8B-B14F-4D97-AF65-F5344CB8AC3E}">
        <p14:creationId xmlns:p14="http://schemas.microsoft.com/office/powerpoint/2010/main" val="3108811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1"/>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418042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35363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1835121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30843824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077516"/>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9034875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
        <p:nvSpPr>
          <p:cNvPr id="6" name="Title 5"/>
          <p:cNvSpPr>
            <a:spLocks noGrp="1"/>
          </p:cNvSpPr>
          <p:nvPr>
            <p:ph type="title"/>
          </p:nvPr>
        </p:nvSpPr>
        <p:spPr>
          <a:xfrm>
            <a:off x="1" y="1"/>
            <a:ext cx="9143999" cy="921680"/>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extLst>
      <p:ext uri="{BB962C8B-B14F-4D97-AF65-F5344CB8AC3E}">
        <p14:creationId xmlns:p14="http://schemas.microsoft.com/office/powerpoint/2010/main" val="3387288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761782"/>
          </a:xfrm>
        </p:spPr>
        <p:txBody>
          <a:bodyPr/>
          <a:lstStyle/>
          <a:p>
            <a:r>
              <a:rPr lang="en-US"/>
              <a:t>Click icon to add picture</a:t>
            </a:r>
            <a:endParaRPr lang="en-US" dirty="0"/>
          </a:p>
        </p:txBody>
      </p:sp>
    </p:spTree>
    <p:extLst>
      <p:ext uri="{BB962C8B-B14F-4D97-AF65-F5344CB8AC3E}">
        <p14:creationId xmlns:p14="http://schemas.microsoft.com/office/powerpoint/2010/main" val="1541967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1594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1852" y="4078115"/>
            <a:ext cx="2710739" cy="457322"/>
          </a:xfrm>
          <a:prstGeom prst="rect">
            <a:avLst/>
          </a:prstGeom>
        </p:spPr>
      </p:pic>
    </p:spTree>
    <p:extLst>
      <p:ext uri="{BB962C8B-B14F-4D97-AF65-F5344CB8AC3E}">
        <p14:creationId xmlns:p14="http://schemas.microsoft.com/office/powerpoint/2010/main" val="64261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077517"/>
            <a:ext cx="3968496" cy="3661149"/>
          </a:xfrm>
        </p:spPr>
        <p:txBody>
          <a:bodyPr/>
          <a:lstStyle>
            <a:lvl1pPr>
              <a:spcBef>
                <a:spcPts val="900"/>
              </a:spcBef>
              <a:spcAft>
                <a:spcPts val="450"/>
              </a:spcAft>
              <a:defRPr/>
            </a:lvl1pPr>
            <a:lvl2pPr>
              <a:spcAft>
                <a:spcPts val="450"/>
              </a:spcAft>
              <a:defRPr/>
            </a:lvl2pPr>
            <a:lvl3pPr>
              <a:spcAft>
                <a:spcPts val="450"/>
              </a:spcAft>
              <a:defRPr/>
            </a:lvl3pPr>
            <a:lvl4pPr>
              <a:spcAft>
                <a:spcPts val="450"/>
              </a:spcAft>
              <a:defRPr/>
            </a:lvl4pPr>
            <a:lvl5pPr>
              <a:spcAft>
                <a:spcPts val="45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1869554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0771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subTitle"/>
          </p:nvPr>
        </p:nvSpPr>
        <p:spPr>
          <a:xfrm>
            <a:off x="457200" y="1203480"/>
            <a:ext cx="8229240" cy="29829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2686503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64"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8329490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6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17587464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Tree>
    <p:extLst>
      <p:ext uri="{BB962C8B-B14F-4D97-AF65-F5344CB8AC3E}">
        <p14:creationId xmlns:p14="http://schemas.microsoft.com/office/powerpoint/2010/main" val="2699364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6300835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7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7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218675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7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77"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36720325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8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81"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3273821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83"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4728577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8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8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89"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28017919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91"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92"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93"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94"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95"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96"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extLst>
      <p:ext uri="{BB962C8B-B14F-4D97-AF65-F5344CB8AC3E}">
        <p14:creationId xmlns:p14="http://schemas.microsoft.com/office/powerpoint/2010/main" val="427499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457200" y="205200"/>
            <a:ext cx="8229240" cy="39812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721852" y="4078115"/>
            <a:ext cx="2702052" cy="455826"/>
          </a:xfrm>
          <a:prstGeom prst="rect">
            <a:avLst/>
          </a:prstGeom>
        </p:spPr>
      </p:pic>
    </p:spTree>
    <p:extLst>
      <p:ext uri="{BB962C8B-B14F-4D97-AF65-F5344CB8AC3E}">
        <p14:creationId xmlns:p14="http://schemas.microsoft.com/office/powerpoint/2010/main" val="18722494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6"/>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786315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390901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1707130490"/>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198558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10621890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6165088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26286820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3035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29688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4117719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046787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12598290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67420769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7/24/23</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118084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7/24/23</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158250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1231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077517"/>
            <a:ext cx="3968496" cy="3661149"/>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5947384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93" y="0"/>
            <a:ext cx="8531576" cy="44196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274393" y="807720"/>
            <a:ext cx="8529578" cy="368343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112044" indent="-166688">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7709977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3 content boxes with reverse headers" type="twoTxTwoObj">
  <p:cSld name="2_3 content boxes with reverse headers">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144018" y="178308"/>
            <a:ext cx="8828532" cy="67894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25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2" name="Google Shape;22;p2"/>
          <p:cNvSpPr txBox="1">
            <a:spLocks noGrp="1"/>
          </p:cNvSpPr>
          <p:nvPr>
            <p:ph type="body" idx="1"/>
          </p:nvPr>
        </p:nvSpPr>
        <p:spPr>
          <a:xfrm>
            <a:off x="228600" y="1089463"/>
            <a:ext cx="2741184"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3" name="Google Shape;23;p2"/>
          <p:cNvSpPr txBox="1">
            <a:spLocks noGrp="1"/>
          </p:cNvSpPr>
          <p:nvPr>
            <p:ph type="body" idx="2"/>
          </p:nvPr>
        </p:nvSpPr>
        <p:spPr>
          <a:xfrm>
            <a:off x="228600" y="1705357"/>
            <a:ext cx="2741184"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Font typeface="Arial"/>
              <a:buChar char="•"/>
              <a:defRPr sz="1050"/>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4" name="Google Shape;24;p2"/>
          <p:cNvSpPr txBox="1">
            <a:spLocks noGrp="1"/>
          </p:cNvSpPr>
          <p:nvPr>
            <p:ph type="body" idx="3"/>
          </p:nvPr>
        </p:nvSpPr>
        <p:spPr>
          <a:xfrm>
            <a:off x="3191467" y="1089463"/>
            <a:ext cx="2743200"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5" name="Google Shape;25;p2"/>
          <p:cNvSpPr txBox="1">
            <a:spLocks noGrp="1"/>
          </p:cNvSpPr>
          <p:nvPr>
            <p:ph type="body" idx="4"/>
          </p:nvPr>
        </p:nvSpPr>
        <p:spPr>
          <a:xfrm>
            <a:off x="3191467" y="1708651"/>
            <a:ext cx="2743200"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solidFill>
                  <a:schemeClr val="dk1"/>
                </a:solidFill>
                <a:latin typeface="Century Gothic"/>
                <a:ea typeface="Century Gothic"/>
                <a:cs typeface="Century Gothic"/>
                <a:sym typeface="Century Gothic"/>
              </a:defRPr>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Char char="»"/>
              <a:defRPr sz="1050">
                <a:solidFill>
                  <a:schemeClr val="dk1"/>
                </a:solidFill>
                <a:latin typeface="Arial"/>
                <a:ea typeface="Arial"/>
                <a:cs typeface="Arial"/>
                <a:sym typeface="Arial"/>
              </a:defRPr>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6" name="Google Shape;26;p2"/>
          <p:cNvSpPr txBox="1">
            <a:spLocks noGrp="1"/>
          </p:cNvSpPr>
          <p:nvPr>
            <p:ph type="body" idx="5"/>
          </p:nvPr>
        </p:nvSpPr>
        <p:spPr>
          <a:xfrm>
            <a:off x="6156350" y="1089463"/>
            <a:ext cx="2743200" cy="615893"/>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342900" lvl="0" indent="-171450" algn="l">
              <a:lnSpc>
                <a:spcPct val="90000"/>
              </a:lnSpc>
              <a:spcBef>
                <a:spcPts val="1050"/>
              </a:spcBef>
              <a:spcAft>
                <a:spcPts val="0"/>
              </a:spcAft>
              <a:buSzPts val="1620"/>
              <a:buNone/>
              <a:defRPr sz="1350" b="0">
                <a:solidFill>
                  <a:schemeClr val="lt1"/>
                </a:solidFill>
              </a:defRPr>
            </a:lvl1pPr>
            <a:lvl2pPr marL="685800" lvl="1" indent="-171450" algn="l">
              <a:lnSpc>
                <a:spcPct val="90000"/>
              </a:lnSpc>
              <a:spcBef>
                <a:spcPts val="600"/>
              </a:spcBef>
              <a:spcAft>
                <a:spcPts val="0"/>
              </a:spcAft>
              <a:buSzPts val="1800"/>
              <a:buNone/>
              <a:defRPr sz="1500" b="1"/>
            </a:lvl2pPr>
            <a:lvl3pPr marL="1028700" lvl="2" indent="-171450" algn="l">
              <a:lnSpc>
                <a:spcPct val="90000"/>
              </a:lnSpc>
              <a:spcBef>
                <a:spcPts val="600"/>
              </a:spcBef>
              <a:spcAft>
                <a:spcPts val="0"/>
              </a:spcAft>
              <a:buSzPts val="1620"/>
              <a:buNone/>
              <a:defRPr sz="1350" b="1"/>
            </a:lvl3pPr>
            <a:lvl4pPr marL="1371600" lvl="3" indent="-171450" algn="l">
              <a:lnSpc>
                <a:spcPct val="90000"/>
              </a:lnSpc>
              <a:spcBef>
                <a:spcPts val="600"/>
              </a:spcBef>
              <a:spcAft>
                <a:spcPts val="0"/>
              </a:spcAft>
              <a:buSzPts val="1600"/>
              <a:buNone/>
              <a:defRPr sz="1200" b="1"/>
            </a:lvl4pPr>
            <a:lvl5pPr marL="1714500" lvl="4" indent="-171450" algn="l">
              <a:lnSpc>
                <a:spcPct val="90000"/>
              </a:lnSpc>
              <a:spcBef>
                <a:spcPts val="450"/>
              </a:spcBef>
              <a:spcAft>
                <a:spcPts val="0"/>
              </a:spcAft>
              <a:buSzPts val="1600"/>
              <a:buNone/>
              <a:defRPr sz="1200" b="1"/>
            </a:lvl5pPr>
            <a:lvl6pPr marL="2057400" lvl="5" indent="-171450" algn="l">
              <a:spcBef>
                <a:spcPts val="240"/>
              </a:spcBef>
              <a:spcAft>
                <a:spcPts val="0"/>
              </a:spcAft>
              <a:buClr>
                <a:schemeClr val="dk1"/>
              </a:buClr>
              <a:buSzPts val="1600"/>
              <a:buNone/>
              <a:defRPr sz="1200" b="1"/>
            </a:lvl6pPr>
            <a:lvl7pPr marL="2400300" lvl="6" indent="-171450" algn="l">
              <a:spcBef>
                <a:spcPts val="240"/>
              </a:spcBef>
              <a:spcAft>
                <a:spcPts val="0"/>
              </a:spcAft>
              <a:buClr>
                <a:schemeClr val="dk1"/>
              </a:buClr>
              <a:buSzPts val="1600"/>
              <a:buNone/>
              <a:defRPr sz="1200" b="1"/>
            </a:lvl7pPr>
            <a:lvl8pPr marL="2743200" lvl="7" indent="-171450" algn="l">
              <a:spcBef>
                <a:spcPts val="240"/>
              </a:spcBef>
              <a:spcAft>
                <a:spcPts val="0"/>
              </a:spcAft>
              <a:buClr>
                <a:schemeClr val="dk1"/>
              </a:buClr>
              <a:buSzPts val="1600"/>
              <a:buNone/>
              <a:defRPr sz="1200" b="1"/>
            </a:lvl8pPr>
            <a:lvl9pPr marL="3086100" lvl="8" indent="-171450" algn="l">
              <a:spcBef>
                <a:spcPts val="240"/>
              </a:spcBef>
              <a:spcAft>
                <a:spcPts val="0"/>
              </a:spcAft>
              <a:buClr>
                <a:schemeClr val="dk1"/>
              </a:buClr>
              <a:buSzPts val="1600"/>
              <a:buNone/>
              <a:defRPr sz="1200" b="1"/>
            </a:lvl9pPr>
          </a:lstStyle>
          <a:p>
            <a:endParaRPr/>
          </a:p>
        </p:txBody>
      </p:sp>
      <p:sp>
        <p:nvSpPr>
          <p:cNvPr id="27" name="Google Shape;27;p2"/>
          <p:cNvSpPr txBox="1">
            <a:spLocks noGrp="1"/>
          </p:cNvSpPr>
          <p:nvPr>
            <p:ph type="body" idx="6"/>
          </p:nvPr>
        </p:nvSpPr>
        <p:spPr>
          <a:xfrm>
            <a:off x="6156350" y="1708651"/>
            <a:ext cx="2743200" cy="2859803"/>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342900" lvl="0" indent="-240030" algn="l">
              <a:lnSpc>
                <a:spcPct val="90000"/>
              </a:lnSpc>
              <a:spcBef>
                <a:spcPts val="1050"/>
              </a:spcBef>
              <a:spcAft>
                <a:spcPts val="0"/>
              </a:spcAft>
              <a:buClr>
                <a:schemeClr val="dk1"/>
              </a:buClr>
              <a:buSzPts val="1440"/>
              <a:buFont typeface="Century Gothic"/>
              <a:buChar char="•"/>
              <a:defRPr sz="1200"/>
            </a:lvl1pPr>
            <a:lvl2pPr marL="685800" lvl="1" indent="-231458" algn="l">
              <a:lnSpc>
                <a:spcPct val="90000"/>
              </a:lnSpc>
              <a:spcBef>
                <a:spcPts val="600"/>
              </a:spcBef>
              <a:spcAft>
                <a:spcPts val="0"/>
              </a:spcAft>
              <a:buClr>
                <a:schemeClr val="dk1"/>
              </a:buClr>
              <a:buSzPts val="1260"/>
              <a:buFont typeface="Century Gothic"/>
              <a:buChar char="–"/>
              <a:defRPr sz="1050">
                <a:solidFill>
                  <a:schemeClr val="dk1"/>
                </a:solidFill>
                <a:latin typeface="Century Gothic"/>
                <a:ea typeface="Century Gothic"/>
                <a:cs typeface="Century Gothic"/>
                <a:sym typeface="Century Gothic"/>
              </a:defRPr>
            </a:lvl2pPr>
            <a:lvl3pPr marL="1028700" lvl="2" indent="-222885" algn="l">
              <a:lnSpc>
                <a:spcPct val="90000"/>
              </a:lnSpc>
              <a:spcBef>
                <a:spcPts val="600"/>
              </a:spcBef>
              <a:spcAft>
                <a:spcPts val="0"/>
              </a:spcAft>
              <a:buClr>
                <a:schemeClr val="dk1"/>
              </a:buClr>
              <a:buSzPts val="1080"/>
              <a:buFont typeface="Century Gothic"/>
              <a:buChar char="•"/>
              <a:defRPr sz="900"/>
            </a:lvl3pPr>
            <a:lvl4pPr marL="1371600" lvl="3" indent="-222885" algn="l">
              <a:lnSpc>
                <a:spcPct val="90000"/>
              </a:lnSpc>
              <a:spcBef>
                <a:spcPts val="600"/>
              </a:spcBef>
              <a:spcAft>
                <a:spcPts val="0"/>
              </a:spcAft>
              <a:buClr>
                <a:schemeClr val="dk1"/>
              </a:buClr>
              <a:buSzPts val="1080"/>
              <a:buFont typeface="Century Gothic"/>
              <a:buChar char="–"/>
              <a:defRPr sz="900"/>
            </a:lvl4pPr>
            <a:lvl5pPr marL="1714500" lvl="4" indent="-238125" algn="l">
              <a:lnSpc>
                <a:spcPct val="90000"/>
              </a:lnSpc>
              <a:spcBef>
                <a:spcPts val="450"/>
              </a:spcBef>
              <a:spcAft>
                <a:spcPts val="0"/>
              </a:spcAft>
              <a:buClr>
                <a:schemeClr val="dk1"/>
              </a:buClr>
              <a:buSzPts val="1400"/>
              <a:buChar char="»"/>
              <a:defRPr sz="1050">
                <a:solidFill>
                  <a:schemeClr val="dk1"/>
                </a:solidFill>
                <a:latin typeface="Arial"/>
                <a:ea typeface="Arial"/>
                <a:cs typeface="Arial"/>
                <a:sym typeface="Arial"/>
              </a:defRPr>
            </a:lvl5pPr>
            <a:lvl6pPr marL="2057400" lvl="5" indent="-247650" algn="l">
              <a:spcBef>
                <a:spcPts val="240"/>
              </a:spcBef>
              <a:spcAft>
                <a:spcPts val="0"/>
              </a:spcAft>
              <a:buClr>
                <a:schemeClr val="dk1"/>
              </a:buClr>
              <a:buSzPts val="1600"/>
              <a:buChar char="•"/>
              <a:defRPr sz="1200"/>
            </a:lvl6pPr>
            <a:lvl7pPr marL="2400300" lvl="6" indent="-247650" algn="l">
              <a:spcBef>
                <a:spcPts val="240"/>
              </a:spcBef>
              <a:spcAft>
                <a:spcPts val="0"/>
              </a:spcAft>
              <a:buClr>
                <a:schemeClr val="dk1"/>
              </a:buClr>
              <a:buSzPts val="1600"/>
              <a:buChar char="•"/>
              <a:defRPr sz="1200"/>
            </a:lvl7pPr>
            <a:lvl8pPr marL="2743200" lvl="7" indent="-247650" algn="l">
              <a:spcBef>
                <a:spcPts val="240"/>
              </a:spcBef>
              <a:spcAft>
                <a:spcPts val="0"/>
              </a:spcAft>
              <a:buClr>
                <a:schemeClr val="dk1"/>
              </a:buClr>
              <a:buSzPts val="1600"/>
              <a:buChar char="•"/>
              <a:defRPr sz="1200"/>
            </a:lvl8pPr>
            <a:lvl9pPr marL="3086100" lvl="8" indent="-247650" algn="l">
              <a:spcBef>
                <a:spcPts val="240"/>
              </a:spcBef>
              <a:spcAft>
                <a:spcPts val="0"/>
              </a:spcAft>
              <a:buClr>
                <a:schemeClr val="dk1"/>
              </a:buClr>
              <a:buSzPts val="1600"/>
              <a:buChar char="•"/>
              <a:defRPr sz="1200"/>
            </a:lvl9pPr>
          </a:lstStyle>
          <a:p>
            <a:endParaRPr/>
          </a:p>
        </p:txBody>
      </p:sp>
      <p:sp>
        <p:nvSpPr>
          <p:cNvPr id="28" name="Google Shape;28;p2"/>
          <p:cNvSpPr txBox="1"/>
          <p:nvPr/>
        </p:nvSpPr>
        <p:spPr>
          <a:xfrm>
            <a:off x="6007712" y="4937760"/>
            <a:ext cx="2895600" cy="136922"/>
          </a:xfrm>
          <a:prstGeom prst="rect">
            <a:avLst/>
          </a:prstGeom>
          <a:noFill/>
          <a:ln>
            <a:noFill/>
          </a:ln>
        </p:spPr>
        <p:txBody>
          <a:bodyPr spcFirstLastPara="1" wrap="square" lIns="68569" tIns="34275" rIns="68569" bIns="34275" anchor="ctr" anchorCtr="0">
            <a:noAutofit/>
          </a:bodyPr>
          <a:lstStyle/>
          <a:p>
            <a:pPr marL="0" marR="0" lvl="0" indent="0" algn="r" rtl="0">
              <a:spcBef>
                <a:spcPts val="0"/>
              </a:spcBef>
              <a:spcAft>
                <a:spcPts val="0"/>
              </a:spcAft>
              <a:buNone/>
            </a:pPr>
            <a:r>
              <a:rPr lang="en-US" sz="750" b="0" i="0" u="none" strike="noStrike" cap="none">
                <a:solidFill>
                  <a:srgbClr val="BFBFBF"/>
                </a:solidFill>
                <a:latin typeface="Arial"/>
                <a:ea typeface="Arial"/>
                <a:cs typeface="Arial"/>
                <a:sym typeface="Arial"/>
              </a:rPr>
              <a:t> </a:t>
            </a:r>
            <a:endParaRPr sz="1350"/>
          </a:p>
        </p:txBody>
      </p:sp>
    </p:spTree>
    <p:extLst>
      <p:ext uri="{BB962C8B-B14F-4D97-AF65-F5344CB8AC3E}">
        <p14:creationId xmlns:p14="http://schemas.microsoft.com/office/powerpoint/2010/main" val="1242645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9320034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41008"/>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42875" y="2327695"/>
            <a:ext cx="2633072" cy="216982"/>
          </a:xfrm>
          <a:prstGeom prst="rect">
            <a:avLst/>
          </a:prstGeom>
          <a:noFill/>
        </p:spPr>
        <p:txBody>
          <a:bodyPr wrap="square" rtlCol="0">
            <a:spAutoFit/>
          </a:bodyPr>
          <a:lstStyle/>
          <a:p>
            <a:pPr algn="l">
              <a:lnSpc>
                <a:spcPct val="90000"/>
              </a:lnSpc>
            </a:pPr>
            <a:r>
              <a:rPr lang="en-US" sz="900" dirty="0">
                <a:solidFill>
                  <a:schemeClr val="bg1"/>
                </a:solidFill>
                <a:latin typeface="+mn-lt"/>
              </a:rPr>
              <a:t>Approved for public release</a:t>
            </a:r>
          </a:p>
        </p:txBody>
      </p:sp>
    </p:spTree>
    <p:extLst>
      <p:ext uri="{BB962C8B-B14F-4D97-AF65-F5344CB8AC3E}">
        <p14:creationId xmlns:p14="http://schemas.microsoft.com/office/powerpoint/2010/main" val="415140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9144000" cy="257175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9144000" cy="257175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
        <p:nvSpPr>
          <p:cNvPr id="2" name="Title 1"/>
          <p:cNvSpPr>
            <a:spLocks noGrp="1"/>
          </p:cNvSpPr>
          <p:nvPr>
            <p:ph type="ctrTitle"/>
          </p:nvPr>
        </p:nvSpPr>
        <p:spPr>
          <a:xfrm>
            <a:off x="142875" y="75640"/>
            <a:ext cx="5936456" cy="1867460"/>
          </a:xfrm>
        </p:spPr>
        <p:txBody>
          <a:bodyPr anchor="b"/>
          <a:lstStyle>
            <a:lvl1pPr algn="l">
              <a:defRPr sz="27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42876" y="2678468"/>
            <a:ext cx="6565106" cy="1603991"/>
          </a:xfrm>
        </p:spPr>
        <p:txBody>
          <a:bodyPr/>
          <a:lstStyle>
            <a:lvl1pPr marL="0" indent="0" algn="l">
              <a:buNone/>
              <a:defRPr sz="1500" baseline="0">
                <a:solidFill>
                  <a:schemeClr val="tx1"/>
                </a:solidFill>
                <a:latin typeface="+mn-lt"/>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4108" y="4703256"/>
            <a:ext cx="1792429" cy="299237"/>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843068" y="4723231"/>
            <a:ext cx="988025" cy="299237"/>
          </a:xfrm>
          <a:prstGeom prst="rect">
            <a:avLst/>
          </a:prstGeom>
        </p:spPr>
      </p:pic>
    </p:spTree>
    <p:extLst>
      <p:ext uri="{BB962C8B-B14F-4D97-AF65-F5344CB8AC3E}">
        <p14:creationId xmlns:p14="http://schemas.microsoft.com/office/powerpoint/2010/main" val="1982572454"/>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5" y="172513"/>
            <a:ext cx="8743950" cy="681166"/>
          </a:xfrm>
        </p:spPr>
        <p:txBody>
          <a:bodyPr/>
          <a:lstStyle>
            <a:lvl1pPr>
              <a:lnSpc>
                <a:spcPct val="90000"/>
              </a:lnSpc>
              <a:defRPr sz="2250"/>
            </a:lvl1pPr>
          </a:lstStyle>
          <a:p>
            <a:r>
              <a:rPr lang="en-US"/>
              <a:t>Click to edit Master title style</a:t>
            </a:r>
            <a:endParaRPr lang="en-US" dirty="0"/>
          </a:p>
        </p:txBody>
      </p:sp>
      <p:sp>
        <p:nvSpPr>
          <p:cNvPr id="3" name="Content Placeholder 2"/>
          <p:cNvSpPr>
            <a:spLocks noGrp="1"/>
          </p:cNvSpPr>
          <p:nvPr>
            <p:ph idx="1"/>
          </p:nvPr>
        </p:nvSpPr>
        <p:spPr>
          <a:xfrm>
            <a:off x="142875" y="1087554"/>
            <a:ext cx="8743950" cy="3457575"/>
          </a:xfrm>
        </p:spPr>
        <p:txBody>
          <a:bodyPr/>
          <a:lstStyle>
            <a:lvl1pPr marL="171450" indent="-171450">
              <a:spcBef>
                <a:spcPts val="1350"/>
              </a:spcBef>
              <a:buClr>
                <a:schemeClr val="tx1"/>
              </a:buClr>
              <a:buSzPct val="90000"/>
              <a:buFont typeface="Century Gothic" panose="020B0502020202020204" pitchFamily="34" charset="0"/>
              <a:buChar char="•"/>
              <a:tabLst/>
              <a:defRPr lang="en-US" sz="1500" kern="1200" dirty="0">
                <a:solidFill>
                  <a:schemeClr val="tx1"/>
                </a:solidFill>
                <a:latin typeface="+mn-lt"/>
                <a:ea typeface="+mn-ea"/>
                <a:cs typeface="+mn-cs"/>
              </a:defRPr>
            </a:lvl1pPr>
            <a:lvl2pPr marL="428625" indent="-171450">
              <a:buClr>
                <a:schemeClr val="tx1"/>
              </a:buClr>
              <a:buSzPct val="90000"/>
              <a:buFont typeface="Century Gothic" panose="020B0502020202020204" pitchFamily="34" charset="0"/>
              <a:buChar char="–"/>
              <a:tabLst/>
              <a:defRPr sz="1350">
                <a:latin typeface="+mn-lt"/>
                <a:cs typeface="Arial" panose="020B0604020202020204" pitchFamily="34" charset="0"/>
              </a:defRPr>
            </a:lvl2pPr>
            <a:lvl3pPr marL="642938" indent="-128588">
              <a:buClr>
                <a:schemeClr val="tx1"/>
              </a:buClr>
              <a:buSzPct val="90000"/>
              <a:buFont typeface="Century Gothic" panose="020B0502020202020204" pitchFamily="34" charset="0"/>
              <a:buChar char="•"/>
              <a:defRPr sz="1200">
                <a:latin typeface="+mn-lt"/>
                <a:cs typeface="Arial" panose="020B0604020202020204" pitchFamily="34" charset="0"/>
              </a:defRPr>
            </a:lvl3pPr>
            <a:lvl4pPr>
              <a:buClr>
                <a:schemeClr val="tx1"/>
              </a:buClr>
              <a:defRPr>
                <a:latin typeface="+mn-lt"/>
                <a:cs typeface="Arial" panose="020B0604020202020204" pitchFamily="34" charset="0"/>
              </a:defRPr>
            </a:lvl4pPr>
            <a:lvl5pPr marL="1112044" indent="-166688">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16894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1" y="805196"/>
            <a:ext cx="9143999" cy="3171505"/>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259981" y="1014359"/>
            <a:ext cx="3076151" cy="715581"/>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2001" y="805196"/>
            <a:ext cx="4571999" cy="3171505"/>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6686" y="4774675"/>
            <a:ext cx="1138141" cy="307779"/>
          </a:xfrm>
          <a:prstGeom prst="rect">
            <a:avLst/>
          </a:prstGeom>
        </p:spPr>
      </p:pic>
    </p:spTree>
    <p:extLst>
      <p:ext uri="{BB962C8B-B14F-4D97-AF65-F5344CB8AC3E}">
        <p14:creationId xmlns:p14="http://schemas.microsoft.com/office/powerpoint/2010/main" val="1048272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126" y="176725"/>
            <a:ext cx="8757186" cy="680525"/>
          </a:xfrm>
        </p:spPr>
        <p:txBody>
          <a:bodyPr/>
          <a:lstStyle>
            <a:lvl1pPr>
              <a:lnSpc>
                <a:spcPct val="90000"/>
              </a:lnSpc>
              <a:defRPr sz="225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46126" y="1091126"/>
            <a:ext cx="4336850" cy="3457575"/>
          </a:xfrm>
        </p:spPr>
        <p:txBody>
          <a:bodyPr/>
          <a:lstStyle>
            <a:lvl1pPr marL="172641" indent="-172641">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a:latin typeface="+mn-lt"/>
              </a:defRPr>
            </a:lvl2pPr>
            <a:lvl3pPr marL="685800" indent="-172641">
              <a:buClr>
                <a:schemeClr val="tx1"/>
              </a:buClr>
              <a:buFont typeface="Century Gothic" panose="020B0502020202020204" pitchFamily="34" charset="0"/>
              <a:buChar char="•"/>
              <a:defRPr sz="1200" baseline="0">
                <a:latin typeface="Century Gothic" panose="020B0502020202020204" pitchFamily="34" charset="0"/>
              </a:defRPr>
            </a:lvl3pPr>
            <a:lvl4pPr marL="728663" indent="0">
              <a:buClr>
                <a:schemeClr val="tx1"/>
              </a:buClr>
              <a:buFont typeface="Century Gothic" panose="020B0502020202020204" pitchFamily="34" charset="0"/>
              <a:buNone/>
              <a:defRPr sz="1050">
                <a:latin typeface="+mn-lt"/>
              </a:defRPr>
            </a:lvl4pPr>
            <a:lvl5pPr marL="1112044" indent="-166688">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4638294" y="1091126"/>
            <a:ext cx="4265018" cy="3457575"/>
          </a:xfrm>
        </p:spPr>
        <p:txBody>
          <a:bodyPr/>
          <a:lstStyle>
            <a:lvl1pPr marL="215504" indent="-215504">
              <a:buClr>
                <a:schemeClr val="tx1"/>
              </a:buClr>
              <a:buFont typeface="Century Gothic" panose="020B0502020202020204" pitchFamily="34" charset="0"/>
              <a:buChar char="•"/>
              <a:defRPr sz="1500" baseline="0">
                <a:latin typeface="+mn-lt"/>
              </a:defRPr>
            </a:lvl1pPr>
            <a:lvl2pPr marL="469106" indent="-209550">
              <a:buClr>
                <a:schemeClr val="tx1"/>
              </a:buClr>
              <a:buSzPct val="90000"/>
              <a:buFont typeface="Century Gothic" panose="020B0502020202020204" pitchFamily="34" charset="0"/>
              <a:buChar char="–"/>
              <a:defRPr sz="1350" baseline="0">
                <a:latin typeface="+mn-lt"/>
              </a:defRPr>
            </a:lvl2pPr>
            <a:lvl3pPr marL="685800" indent="-172641">
              <a:buClr>
                <a:schemeClr val="tx1"/>
              </a:buClr>
              <a:buFont typeface="Century Gothic" panose="020B0502020202020204" pitchFamily="34" charset="0"/>
              <a:buChar char="•"/>
              <a:defRPr sz="1200">
                <a:latin typeface="+mn-lt"/>
              </a:defRPr>
            </a:lvl3pPr>
            <a:lvl4pPr marL="858441" indent="-129779">
              <a:buClr>
                <a:schemeClr val="tx1"/>
              </a:buClr>
              <a:buFont typeface="Century Gothic" panose="020B0502020202020204" pitchFamily="34" charset="0"/>
              <a:buChar char="•"/>
              <a:defRPr sz="1050">
                <a:latin typeface="+mn-lt"/>
              </a:defRPr>
            </a:lvl4pPr>
            <a:lvl5pPr marL="1112044" indent="-166688">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7263854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baseline="0"/>
            </a:lvl1pPr>
          </a:lstStyle>
          <a:p>
            <a:r>
              <a:rPr lang="en-US"/>
              <a:t>Click to edit Master title style</a:t>
            </a:r>
            <a:endParaRPr lang="en-US" dirty="0"/>
          </a:p>
        </p:txBody>
      </p:sp>
    </p:spTree>
    <p:extLst>
      <p:ext uri="{BB962C8B-B14F-4D97-AF65-F5344CB8AC3E}">
        <p14:creationId xmlns:p14="http://schemas.microsoft.com/office/powerpoint/2010/main" val="27565218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5850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742807"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5850"/>
            <a:ext cx="4235958" cy="615893"/>
          </a:xfrm>
          <a:solidFill>
            <a:schemeClr val="tx2"/>
          </a:solidFill>
          <a:ln w="1905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1743"/>
            <a:ext cx="4235958"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51440" y="1085850"/>
            <a:ext cx="4235385" cy="615893"/>
          </a:xfrm>
          <a:solidFill>
            <a:schemeClr val="tx2"/>
          </a:solidFill>
          <a:ln w="1905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1440" y="1705037"/>
            <a:ext cx="4235385" cy="2859803"/>
          </a:xfrm>
          <a:ln w="1905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39802984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44018" y="178308"/>
            <a:ext cx="8828532" cy="678942"/>
          </a:xfrm>
        </p:spPr>
        <p:txBody>
          <a:bodyPr/>
          <a:lstStyle>
            <a:lvl1pPr>
              <a:lnSpc>
                <a:spcPct val="90000"/>
              </a:lnSpc>
              <a:defRPr sz="2250"/>
            </a:lvl1pPr>
          </a:lstStyle>
          <a:p>
            <a:r>
              <a:rPr lang="en-US"/>
              <a:t>Click to edit Master title style</a:t>
            </a:r>
            <a:endParaRPr lang="en-US" dirty="0"/>
          </a:p>
        </p:txBody>
      </p:sp>
      <p:sp>
        <p:nvSpPr>
          <p:cNvPr id="3" name="Text Placeholder 2"/>
          <p:cNvSpPr>
            <a:spLocks noGrp="1"/>
          </p:cNvSpPr>
          <p:nvPr>
            <p:ph type="body" idx="1"/>
          </p:nvPr>
        </p:nvSpPr>
        <p:spPr>
          <a:xfrm>
            <a:off x="228600" y="1089463"/>
            <a:ext cx="2741184" cy="615893"/>
          </a:xfrm>
          <a:solidFill>
            <a:schemeClr val="tx2"/>
          </a:solidFill>
          <a:ln w="12700">
            <a:solidFill>
              <a:schemeClr val="tx2"/>
            </a:solidFill>
          </a:ln>
        </p:spPr>
        <p:txBody>
          <a:bodyPr tIns="91440" bIns="91440" anchor="b"/>
          <a:lstStyle>
            <a:lvl1pPr marL="0" indent="0">
              <a:lnSpc>
                <a:spcPct val="90000"/>
              </a:lnSpc>
              <a:buNone/>
              <a:defRPr sz="1350" b="0" baseline="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8600" y="1705357"/>
            <a:ext cx="2741184"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baseline="0"/>
            </a:lvl1pPr>
            <a:lvl2pPr marL="385763" indent="-169069">
              <a:lnSpc>
                <a:spcPct val="90000"/>
              </a:lnSpc>
              <a:buClr>
                <a:schemeClr val="tx1"/>
              </a:buClr>
              <a:buSzPct val="90000"/>
              <a:buFont typeface="Century Gothic" panose="020B0502020202020204" pitchFamily="34" charset="0"/>
              <a:buChar char="–"/>
              <a:defRPr sz="1050" baseline="0"/>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3191467"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191467"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6156350" y="1089463"/>
            <a:ext cx="2743200" cy="615893"/>
          </a:xfrm>
          <a:solidFill>
            <a:schemeClr val="tx2"/>
          </a:solidFill>
          <a:ln w="12700">
            <a:solidFill>
              <a:schemeClr val="tx2"/>
            </a:solidFill>
          </a:ln>
        </p:spPr>
        <p:txBody>
          <a:bodyPr tIns="91440" bIns="91440" anchor="b"/>
          <a:lstStyle>
            <a:lvl1pPr marL="0" indent="0">
              <a:lnSpc>
                <a:spcPct val="90000"/>
              </a:lnSpc>
              <a:buNone/>
              <a:defRPr sz="1350" b="0">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6156350" y="1708651"/>
            <a:ext cx="2743200" cy="2859803"/>
          </a:xfrm>
          <a:ln w="12700">
            <a:gradFill flip="none" rotWithShape="1">
              <a:gsLst>
                <a:gs pos="0">
                  <a:schemeClr val="bg1">
                    <a:alpha val="0"/>
                  </a:schemeClr>
                </a:gs>
                <a:gs pos="100000">
                  <a:schemeClr val="tx2"/>
                </a:gs>
              </a:gsLst>
              <a:lin ang="16200000" scaled="1"/>
              <a:tileRect/>
            </a:gradFill>
          </a:ln>
        </p:spPr>
        <p:txBody>
          <a:bodyPr tIns="91440" bIns="91440"/>
          <a:lstStyle>
            <a:lvl1pPr marL="170260" indent="-170260">
              <a:lnSpc>
                <a:spcPct val="90000"/>
              </a:lnSpc>
              <a:buClr>
                <a:schemeClr val="tx1"/>
              </a:buClr>
              <a:buFont typeface="Century Gothic" panose="020B0502020202020204" pitchFamily="34" charset="0"/>
              <a:buChar char="•"/>
              <a:defRPr sz="1200"/>
            </a:lvl1pPr>
            <a:lvl2pPr marL="345281" indent="-128588">
              <a:lnSpc>
                <a:spcPct val="90000"/>
              </a:lnSpc>
              <a:buClr>
                <a:schemeClr val="tx1"/>
              </a:buClr>
              <a:buSzPct val="90000"/>
              <a:buFont typeface="Century Gothic" panose="020B0502020202020204" pitchFamily="34" charset="0"/>
              <a:buChar char="–"/>
              <a:defRPr lang="en-US" sz="1050" kern="1200" baseline="0" dirty="0">
                <a:solidFill>
                  <a:schemeClr val="tx1"/>
                </a:solidFill>
                <a:latin typeface="Century Gothic" panose="020B0502020202020204" pitchFamily="34" charset="0"/>
                <a:ea typeface="+mn-ea"/>
                <a:cs typeface="+mn-cs"/>
              </a:defRPr>
            </a:lvl2pPr>
            <a:lvl3pPr marL="557213" indent="-129779">
              <a:lnSpc>
                <a:spcPct val="90000"/>
              </a:lnSpc>
              <a:buClr>
                <a:schemeClr val="tx1"/>
              </a:buClr>
              <a:buFont typeface="Century Gothic" panose="020B0502020202020204" pitchFamily="34" charset="0"/>
              <a:buChar char="•"/>
              <a:defRPr sz="900"/>
            </a:lvl3pPr>
            <a:lvl4pPr marL="858441" indent="-129779">
              <a:lnSpc>
                <a:spcPct val="90000"/>
              </a:lnSpc>
              <a:buClr>
                <a:schemeClr val="tx1"/>
              </a:buClr>
              <a:buSzPct val="90000"/>
              <a:buFont typeface="Century Gothic" panose="020B0502020202020204" pitchFamily="34" charset="0"/>
              <a:buChar char="–"/>
              <a:defRPr sz="900"/>
            </a:lvl4pPr>
            <a:lvl5pPr marL="1112044" indent="-166688">
              <a:lnSpc>
                <a:spcPct val="90000"/>
              </a:lnSpc>
              <a:buClr>
                <a:schemeClr val="tx1"/>
              </a:buClr>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6007712" y="4937760"/>
            <a:ext cx="2895600" cy="136922"/>
          </a:xfrm>
          <a:prstGeom prst="rect">
            <a:avLst/>
          </a:prstGeom>
          <a:ln/>
        </p:spPr>
        <p:txBody>
          <a:bodyPr anchor="ctr"/>
          <a:lstStyle/>
          <a:p>
            <a:pPr algn="r"/>
            <a:r>
              <a:rPr lang="en-US" sz="750" dirty="0">
                <a:solidFill>
                  <a:srgbClr val="BFBFBF"/>
                </a:solidFill>
                <a:latin typeface="+mn-lt"/>
                <a:cs typeface="Arial" pitchFamily="34" charset="0"/>
              </a:rPr>
              <a:t> </a:t>
            </a:r>
          </a:p>
        </p:txBody>
      </p:sp>
    </p:spTree>
    <p:extLst>
      <p:ext uri="{BB962C8B-B14F-4D97-AF65-F5344CB8AC3E}">
        <p14:creationId xmlns:p14="http://schemas.microsoft.com/office/powerpoint/2010/main" val="1487873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tIns="0" rIns="0" bIns="0" anchor="ctr">
            <a:spAutoFit/>
          </a:bodyPr>
          <a:lstStyle/>
          <a:p>
            <a:pPr algn="ctr"/>
            <a:endParaRPr lang="en-US" sz="4400" b="0" strike="noStrike" spc="-1">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235996" y="711028"/>
            <a:ext cx="8908005" cy="426636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13035" y="754380"/>
            <a:ext cx="2146094"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13035" y="1145286"/>
            <a:ext cx="2146094"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2473753" y="754380"/>
            <a:ext cx="21561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2473753" y="1145286"/>
            <a:ext cx="21561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4742011"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4742011"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50296" y="288681"/>
            <a:ext cx="8823960" cy="304699"/>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35996"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6995189" y="754380"/>
            <a:ext cx="2148566"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6995189" y="1145286"/>
            <a:ext cx="2148566"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41875260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228601" y="711028"/>
            <a:ext cx="8915399" cy="426636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20331" y="754380"/>
            <a:ext cx="2858569"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20331" y="1145286"/>
            <a:ext cx="2858570" cy="3758184"/>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45998" y="754380"/>
            <a:ext cx="2871905"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45998" y="1145286"/>
            <a:ext cx="2871905"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278222" y="754380"/>
            <a:ext cx="2861863" cy="277694"/>
          </a:xfrm>
          <a:noFill/>
          <a:ln w="12700">
            <a:noFill/>
          </a:ln>
        </p:spPr>
        <p:txBody>
          <a:bodyPr tIns="91440" bIns="91440" anchor="ctr"/>
          <a:lstStyle>
            <a:lvl1pPr marL="0" indent="0">
              <a:buNone/>
              <a:defRPr sz="13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278222" y="1145286"/>
            <a:ext cx="2861863" cy="3758184"/>
          </a:xfrm>
          <a:ln w="12700">
            <a:noFill/>
          </a:ln>
        </p:spPr>
        <p:txBody>
          <a:bodyPr tIns="45720" bIns="91440"/>
          <a:lstStyle>
            <a:lvl1pPr>
              <a:defRPr sz="1350"/>
            </a:lvl1pPr>
            <a:lvl2pPr>
              <a:defRPr sz="1200"/>
            </a:lvl2pPr>
            <a:lvl3pPr>
              <a:defRPr sz="1050"/>
            </a:lvl3pPr>
            <a:lvl4pPr>
              <a:defRPr sz="900"/>
            </a:lvl4pPr>
            <a:lvl5pPr marL="1112044" indent="-166688">
              <a:defRPr lang="en-US" sz="105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320041" y="240030"/>
            <a:ext cx="8823960" cy="383182"/>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342900" y="278288"/>
            <a:ext cx="8814329" cy="300918"/>
          </a:xfrm>
        </p:spPr>
        <p:txBody>
          <a:bodyPr/>
          <a:lstStyle>
            <a:lvl1pPr>
              <a:defRPr sz="18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228600" y="240030"/>
            <a:ext cx="114300" cy="38318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6378412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231276" y="240030"/>
            <a:ext cx="8912725" cy="68996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350"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228600" y="1038207"/>
            <a:ext cx="8915400" cy="3939184"/>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lvl="0" algn="ctr">
              <a:lnSpc>
                <a:spcPct val="90000"/>
              </a:lnSpc>
            </a:pPr>
            <a:endParaRPr lang="en-US" sz="1350"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320040" y="1100350"/>
            <a:ext cx="8812748" cy="3803120"/>
          </a:xfrm>
          <a:ln w="12700">
            <a:noFill/>
          </a:ln>
        </p:spPr>
        <p:txBody>
          <a:bodyPr tIns="45720" bIns="91440"/>
          <a:lstStyle>
            <a:lvl1pPr>
              <a:defRPr sz="1350"/>
            </a:lvl1pPr>
            <a:lvl2pPr>
              <a:defRPr sz="1200"/>
            </a:lvl2pPr>
            <a:lvl3pPr>
              <a:defRPr sz="1050"/>
            </a:lvl3pPr>
            <a:lvl4pPr>
              <a:defRPr sz="900"/>
            </a:lvl4pPr>
            <a:lvl5pPr marL="1112044" indent="-166688">
              <a:buFont typeface="Arial" panose="020B0604020202020204" pitchFamily="34" charset="0"/>
              <a:buChar char="•"/>
              <a:defRPr sz="10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345576" y="240030"/>
            <a:ext cx="8787212" cy="678926"/>
          </a:xfrm>
        </p:spPr>
        <p:txBody>
          <a:bodyPr anchor="ctr"/>
          <a:lstStyle>
            <a:lvl1pPr>
              <a:defRPr sz="15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8886825" y="4977389"/>
            <a:ext cx="210301" cy="106510"/>
          </a:xfrm>
          <a:prstGeom prst="rect">
            <a:avLst/>
          </a:prstGeom>
          <a:noFill/>
          <a:ln w="9525">
            <a:noFill/>
            <a:miter lim="800000"/>
            <a:headEnd/>
            <a:tailEnd/>
          </a:ln>
          <a:effectLst/>
        </p:spPr>
        <p:txBody>
          <a:bodyPr lIns="0" tIns="0" rIns="0" bIns="0"/>
          <a:lstStyle/>
          <a:p>
            <a:pPr algn="ctr" defTabSz="129779">
              <a:lnSpc>
                <a:spcPct val="90000"/>
              </a:lnSpc>
              <a:tabLst>
                <a:tab pos="172641" algn="l"/>
              </a:tabLst>
              <a:defRPr/>
            </a:pPr>
            <a:fld id="{040BB257-551A-4736-B50F-DCF1BA034C06}" type="slidenum">
              <a:rPr lang="en-US" sz="675" smtClean="0">
                <a:solidFill>
                  <a:schemeClr val="bg1">
                    <a:lumMod val="65000"/>
                  </a:schemeClr>
                </a:solidFill>
                <a:latin typeface="+mn-lt"/>
                <a:cs typeface="Times New Roman" panose="02020603050405020304" pitchFamily="18" charset="0"/>
              </a:rPr>
              <a:pPr algn="ctr" defTabSz="129779">
                <a:lnSpc>
                  <a:spcPct val="90000"/>
                </a:lnSpc>
                <a:tabLst>
                  <a:tab pos="172641" algn="l"/>
                </a:tabLst>
                <a:defRPr/>
              </a:pPr>
              <a:t>‹#›</a:t>
            </a:fld>
            <a:endParaRPr lang="en-US" sz="675"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5219697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921330"/>
            <a:ext cx="9144000" cy="1267691"/>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5674179" y="2186718"/>
            <a:ext cx="3469822" cy="3587066"/>
          </a:xfrm>
          <a:prstGeom prst="rect">
            <a:avLst/>
          </a:prstGeom>
        </p:spPr>
      </p:pic>
      <p:sp>
        <p:nvSpPr>
          <p:cNvPr id="11" name="Rectangle 10"/>
          <p:cNvSpPr/>
          <p:nvPr userDrawn="1"/>
        </p:nvSpPr>
        <p:spPr>
          <a:xfrm>
            <a:off x="5674180" y="0"/>
            <a:ext cx="1967594" cy="51435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254267" y="921330"/>
            <a:ext cx="5317993" cy="1267691"/>
          </a:xfrm>
        </p:spPr>
        <p:txBody>
          <a:bodyPr anchor="ctr">
            <a:normAutofit/>
          </a:bodyPr>
          <a:lstStyle>
            <a:lvl1pPr algn="ctr">
              <a:lnSpc>
                <a:spcPts val="2775"/>
              </a:lnSpc>
              <a:defRPr sz="2700" spc="23"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48713" y="4844842"/>
            <a:ext cx="543222" cy="273844"/>
          </a:xfrm>
          <a:prstGeom prst="rect">
            <a:avLst/>
          </a:prstGeom>
        </p:spPr>
        <p:txBody>
          <a:bodyPr/>
          <a:lstStyle>
            <a:lvl1pPr>
              <a:defRPr>
                <a:solidFill>
                  <a:schemeClr val="bg1">
                    <a:lumMod val="50000"/>
                  </a:schemeClr>
                </a:solidFill>
              </a:defRPr>
            </a:lvl1pPr>
          </a:lstStyle>
          <a:p>
            <a:fld id="{9BB4F62A-F143-0E44-AD26-04E6D9F03BB4}" type="datetime1">
              <a:rPr lang="en-US" smtClean="0"/>
              <a:t>7/24/23</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5853941" y="137109"/>
            <a:ext cx="1608069" cy="622724"/>
          </a:xfrm>
          <a:prstGeom prst="rect">
            <a:avLst/>
          </a:prstGeom>
        </p:spPr>
      </p:pic>
      <p:sp>
        <p:nvSpPr>
          <p:cNvPr id="19" name="Rectangle 18"/>
          <p:cNvSpPr/>
          <p:nvPr userDrawn="1"/>
        </p:nvSpPr>
        <p:spPr>
          <a:xfrm>
            <a:off x="1" y="921330"/>
            <a:ext cx="152348" cy="1267691"/>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149358" y="2186721"/>
            <a:ext cx="1009479" cy="678872"/>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5674180" y="1022940"/>
            <a:ext cx="1967594" cy="10657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userDrawn="1"/>
        </p:nvSpPr>
        <p:spPr>
          <a:xfrm>
            <a:off x="525309" y="3257668"/>
            <a:ext cx="1668780" cy="230832"/>
          </a:xfrm>
          <a:prstGeom prst="rect">
            <a:avLst/>
          </a:prstGeom>
          <a:noFill/>
        </p:spPr>
        <p:txBody>
          <a:bodyPr wrap="square" rtlCol="0">
            <a:spAutoFit/>
          </a:bodyPr>
          <a:lstStyle/>
          <a:p>
            <a:r>
              <a:rPr lang="en-US" sz="900" i="1" spc="225"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591934" y="4255339"/>
            <a:ext cx="7049838" cy="27432"/>
          </a:xfrm>
          <a:prstGeom prst="rect">
            <a:avLst/>
          </a:prstGeom>
        </p:spPr>
      </p:pic>
      <p:sp>
        <p:nvSpPr>
          <p:cNvPr id="28" name="TextBox 27"/>
          <p:cNvSpPr txBox="1"/>
          <p:nvPr userDrawn="1"/>
        </p:nvSpPr>
        <p:spPr>
          <a:xfrm>
            <a:off x="7641771" y="4496049"/>
            <a:ext cx="1502229" cy="646331"/>
          </a:xfrm>
          <a:prstGeom prst="rect">
            <a:avLst/>
          </a:prstGeom>
          <a:noFill/>
        </p:spPr>
        <p:txBody>
          <a:bodyPr wrap="square" rtlCol="0">
            <a:spAutoFit/>
          </a:bodyPr>
          <a:lstStyle/>
          <a:p>
            <a:pPr algn="ctr"/>
            <a:r>
              <a:rPr lang="en-US" sz="45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450" b="0" i="0" kern="1200" dirty="0">
                <a:solidFill>
                  <a:schemeClr val="tx1"/>
                </a:solidFill>
                <a:effectLst/>
                <a:latin typeface="+mn-lt"/>
                <a:ea typeface="+mn-ea"/>
                <a:cs typeface="+mn-cs"/>
              </a:rPr>
              <a:t> DE-NA0003525.</a:t>
            </a:r>
            <a:endParaRPr lang="en-US" sz="45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755193" y="1113773"/>
            <a:ext cx="1275388" cy="321047"/>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755193" y="1627263"/>
            <a:ext cx="1275388" cy="346178"/>
          </a:xfrm>
          <a:prstGeom prst="rect">
            <a:avLst/>
          </a:prstGeom>
        </p:spPr>
      </p:pic>
      <p:sp>
        <p:nvSpPr>
          <p:cNvPr id="36" name="Footer Placeholder 4"/>
          <p:cNvSpPr>
            <a:spLocks noGrp="1"/>
          </p:cNvSpPr>
          <p:nvPr>
            <p:ph type="ftr" sz="quarter" idx="11"/>
          </p:nvPr>
        </p:nvSpPr>
        <p:spPr>
          <a:xfrm>
            <a:off x="5674180" y="4755629"/>
            <a:ext cx="1967594" cy="384713"/>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525309" y="3454412"/>
            <a:ext cx="4695998" cy="790606"/>
          </a:xfrm>
        </p:spPr>
        <p:txBody>
          <a:bodyPr lIns="91440" rIns="91440">
            <a:normAutofit/>
          </a:bodyPr>
          <a:lstStyle>
            <a:lvl1pPr marL="0" indent="0" algn="l">
              <a:buNone/>
              <a:defRPr sz="1350" cap="none" spc="150" baseline="0">
                <a:solidFill>
                  <a:schemeClr val="tx1"/>
                </a:solidFill>
                <a:latin typeface="Helvetica" charset="0"/>
                <a:ea typeface="Helvetica" charset="0"/>
                <a:cs typeface="Helvetica" charset="0"/>
              </a:defRPr>
            </a:lvl1pPr>
            <a:lvl2pPr marL="342884" indent="0" algn="ctr">
              <a:buNone/>
              <a:defRPr sz="1800"/>
            </a:lvl2pPr>
            <a:lvl3pPr marL="685766" indent="0" algn="ctr">
              <a:buNone/>
              <a:defRPr sz="1800"/>
            </a:lvl3pPr>
            <a:lvl4pPr marL="1028649" indent="0" algn="ctr">
              <a:buNone/>
              <a:defRPr sz="1500"/>
            </a:lvl4pPr>
            <a:lvl5pPr marL="1371532" indent="0" algn="ctr">
              <a:buNone/>
              <a:defRPr sz="1500"/>
            </a:lvl5pPr>
            <a:lvl6pPr marL="1714415" indent="0" algn="ctr">
              <a:buNone/>
              <a:defRPr sz="1500"/>
            </a:lvl6pPr>
            <a:lvl7pPr marL="2057297" indent="0" algn="ctr">
              <a:buNone/>
              <a:defRPr sz="1500"/>
            </a:lvl7pPr>
            <a:lvl8pPr marL="2400180" indent="0" algn="ctr">
              <a:buNone/>
              <a:defRPr sz="1500"/>
            </a:lvl8pPr>
            <a:lvl9pPr marL="2743064" indent="0" algn="ctr">
              <a:buNone/>
              <a:defRPr sz="15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405950" y="2186720"/>
            <a:ext cx="1721405" cy="682182"/>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3188449" y="2199343"/>
            <a:ext cx="2485730" cy="666251"/>
          </a:xfrm>
          <a:prstGeom prst="rect">
            <a:avLst/>
          </a:prstGeom>
        </p:spPr>
      </p:pic>
    </p:spTree>
    <p:extLst>
      <p:ext uri="{BB962C8B-B14F-4D97-AF65-F5344CB8AC3E}">
        <p14:creationId xmlns:p14="http://schemas.microsoft.com/office/powerpoint/2010/main" val="5542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178799" y="233172"/>
            <a:ext cx="51435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540486" y="180378"/>
            <a:ext cx="7543800" cy="427669"/>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48714" y="4864437"/>
            <a:ext cx="1854203" cy="273844"/>
          </a:xfrm>
          <a:prstGeom prst="rect">
            <a:avLst/>
          </a:prstGeom>
        </p:spPr>
        <p:txBody>
          <a:bodyPr vert="horz" lIns="91440" tIns="45720" rIns="91440" bIns="45720" rtlCol="0" anchor="ctr"/>
          <a:lstStyle>
            <a:lvl1pPr algn="l">
              <a:defRPr sz="675">
                <a:solidFill>
                  <a:schemeClr val="bg1">
                    <a:lumMod val="50000"/>
                  </a:schemeClr>
                </a:solidFill>
              </a:defRPr>
            </a:lvl1pPr>
          </a:lstStyle>
          <a:p>
            <a:fld id="{21CFFC65-F19B-E241-BA7B-613451C4E80D}" type="datetime1">
              <a:rPr lang="en-US" smtClean="0"/>
              <a:t>7/24/23</a:t>
            </a:fld>
            <a:endParaRPr lang="en-US" dirty="0"/>
          </a:p>
        </p:txBody>
      </p:sp>
      <p:sp>
        <p:nvSpPr>
          <p:cNvPr id="21" name="Footer Placeholder 4"/>
          <p:cNvSpPr>
            <a:spLocks noGrp="1"/>
          </p:cNvSpPr>
          <p:nvPr>
            <p:ph type="ftr" sz="quarter" idx="3"/>
          </p:nvPr>
        </p:nvSpPr>
        <p:spPr>
          <a:xfrm>
            <a:off x="2764640" y="4864437"/>
            <a:ext cx="3617103" cy="273844"/>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334203"/>
            <a:ext cx="314548" cy="273844"/>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540486" y="1081273"/>
            <a:ext cx="7543800" cy="3595658"/>
          </a:xfrm>
        </p:spPr>
        <p:txBody>
          <a:bodyPr/>
          <a:lstStyle>
            <a:lvl1pPr marL="172641" indent="-172641">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8629650" y="241331"/>
            <a:ext cx="514350" cy="276225"/>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285618"/>
            <a:ext cx="194756" cy="188708"/>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6544425" y="2543923"/>
            <a:ext cx="5143499" cy="55658"/>
          </a:xfrm>
          <a:prstGeom prst="rect">
            <a:avLst/>
          </a:prstGeom>
        </p:spPr>
      </p:pic>
    </p:spTree>
    <p:extLst>
      <p:ext uri="{BB962C8B-B14F-4D97-AF65-F5344CB8AC3E}">
        <p14:creationId xmlns:p14="http://schemas.microsoft.com/office/powerpoint/2010/main" val="22409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35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164636"/>
            <a:ext cx="8229600" cy="756578"/>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765567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1658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1023738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a:stretch/>
        </p:blipFill>
        <p:spPr>
          <a:xfrm>
            <a:off x="0" y="2681478"/>
            <a:ext cx="9144000" cy="2057400"/>
          </a:xfrm>
          <a:prstGeom prst="rect">
            <a:avLst/>
          </a:prstGeom>
          <a:gradFill>
            <a:gsLst>
              <a:gs pos="0">
                <a:srgbClr val="FFFFFF"/>
              </a:gs>
              <a:gs pos="35000">
                <a:srgbClr val="FFFFFF"/>
              </a:gs>
              <a:gs pos="100000">
                <a:schemeClr val="lt1"/>
              </a:gs>
            </a:gsLst>
            <a:lin ang="2700000" scaled="0"/>
          </a:gradFill>
          <a:ln>
            <a:noFill/>
          </a:ln>
        </p:spPr>
      </p:pic>
      <p:sp>
        <p:nvSpPr>
          <p:cNvPr id="62" name="Google Shape;62;p14"/>
          <p:cNvSpPr/>
          <p:nvPr/>
        </p:nvSpPr>
        <p:spPr>
          <a:xfrm>
            <a:off x="-378" y="2394943"/>
            <a:ext cx="9144378" cy="771317"/>
          </a:xfrm>
          <a:prstGeom prst="rect">
            <a:avLst/>
          </a:prstGeom>
          <a:gradFill>
            <a:gsLst>
              <a:gs pos="0">
                <a:srgbClr val="FFFFFF">
                  <a:alpha val="0"/>
                </a:srgbClr>
              </a:gs>
              <a:gs pos="51000">
                <a:schemeClr val="lt1"/>
              </a:gs>
              <a:gs pos="100000">
                <a:schemeClr val="lt1"/>
              </a:gs>
            </a:gsLst>
            <a:lin ang="16200000" scaled="0"/>
          </a:gradFill>
          <a:ln>
            <a:noFill/>
          </a:ln>
        </p:spPr>
        <p:txBody>
          <a:bodyPr spcFirstLastPara="1" wrap="square" lIns="68575" tIns="34275" rIns="68575" bIns="34275" anchor="b" anchorCtr="0">
            <a:noAutofit/>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p:txBody>
      </p:sp>
      <p:sp>
        <p:nvSpPr>
          <p:cNvPr id="63" name="Google Shape;63;p14"/>
          <p:cNvSpPr/>
          <p:nvPr/>
        </p:nvSpPr>
        <p:spPr>
          <a:xfrm>
            <a:off x="-378" y="4737717"/>
            <a:ext cx="9144000" cy="408660"/>
          </a:xfrm>
          <a:prstGeom prst="rect">
            <a:avLst/>
          </a:prstGeom>
          <a:gradFill>
            <a:gsLst>
              <a:gs pos="0">
                <a:srgbClr val="294861"/>
              </a:gs>
              <a:gs pos="46000">
                <a:srgbClr val="244061"/>
              </a:gs>
              <a:gs pos="100000">
                <a:srgbClr val="4388B8"/>
              </a:gs>
            </a:gsLst>
            <a:lin ang="16200000" scaled="0"/>
          </a:gradFill>
          <a:ln>
            <a:noFill/>
          </a:ln>
          <a:effectLst>
            <a:outerShdw blurRad="50800" dist="38100" dir="16200000" rotWithShape="0">
              <a:srgbClr val="000000">
                <a:alpha val="40000"/>
              </a:srgbClr>
            </a:outerShdw>
          </a:effectLst>
        </p:spPr>
        <p:txBody>
          <a:bodyPr spcFirstLastPara="1" wrap="square" lIns="68575" tIns="34275" rIns="68575" bIns="34275" anchor="ctr" anchorCtr="0">
            <a:noAutofit/>
          </a:bodyPr>
          <a:lstStyle/>
          <a:p>
            <a:pPr marL="0" marR="0" lvl="0" indent="0" algn="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 name="Google Shape;64;p14"/>
          <p:cNvSpPr txBox="1">
            <a:spLocks noGrp="1"/>
          </p:cNvSpPr>
          <p:nvPr>
            <p:ph type="title"/>
          </p:nvPr>
        </p:nvSpPr>
        <p:spPr>
          <a:xfrm>
            <a:off x="457200" y="423844"/>
            <a:ext cx="8229600" cy="1085682"/>
          </a:xfrm>
          <a:prstGeom prst="rect">
            <a:avLst/>
          </a:prstGeom>
          <a:noFill/>
          <a:ln>
            <a:noFill/>
          </a:ln>
        </p:spPr>
        <p:txBody>
          <a:bodyPr spcFirstLastPara="1" wrap="square" lIns="0" tIns="34275" rIns="34275" bIns="34275" anchor="b" anchorCtr="0">
            <a:noAutofit/>
          </a:bodyPr>
          <a:lstStyle>
            <a:lvl1pPr lvl="0" algn="l">
              <a:lnSpc>
                <a:spcPct val="105555"/>
              </a:lnSpc>
              <a:spcBef>
                <a:spcPts val="0"/>
              </a:spcBef>
              <a:spcAft>
                <a:spcPts val="0"/>
              </a:spcAft>
              <a:buClr>
                <a:srgbClr val="366092"/>
              </a:buClr>
              <a:buSzPts val="2700"/>
              <a:buFont typeface="Arial"/>
              <a:buNone/>
              <a:defRPr sz="2700" b="1" i="0">
                <a:solidFill>
                  <a:srgbClr val="36609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dirty="0"/>
          </a:p>
        </p:txBody>
      </p:sp>
      <p:sp>
        <p:nvSpPr>
          <p:cNvPr id="65" name="Google Shape;65;p14"/>
          <p:cNvSpPr txBox="1">
            <a:spLocks noGrp="1"/>
          </p:cNvSpPr>
          <p:nvPr>
            <p:ph type="body" idx="1"/>
          </p:nvPr>
        </p:nvSpPr>
        <p:spPr>
          <a:xfrm>
            <a:off x="457201" y="1518647"/>
            <a:ext cx="5629274" cy="277416"/>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400"/>
              </a:spcBef>
              <a:spcAft>
                <a:spcPts val="0"/>
              </a:spcAft>
              <a:buSzPts val="1400"/>
              <a:buNone/>
              <a:defRPr sz="1500" b="0">
                <a:latin typeface="Arial"/>
                <a:ea typeface="Arial"/>
                <a:cs typeface="Arial"/>
                <a:sym typeface="Arial"/>
              </a:defRPr>
            </a:lvl1pPr>
            <a:lvl2pPr marL="914400" lvl="1" indent="-228600" algn="l">
              <a:spcBef>
                <a:spcPts val="0"/>
              </a:spcBef>
              <a:spcAft>
                <a:spcPts val="0"/>
              </a:spcAft>
              <a:buClr>
                <a:schemeClr val="dk1"/>
              </a:buClr>
              <a:buSzPts val="1400"/>
              <a:buNone/>
              <a:defRPr/>
            </a:lvl2pPr>
            <a:lvl3pPr marL="1371600" lvl="2" indent="-228600" algn="l">
              <a:spcBef>
                <a:spcPts val="0"/>
              </a:spcBef>
              <a:spcAft>
                <a:spcPts val="0"/>
              </a:spcAft>
              <a:buClr>
                <a:schemeClr val="dk1"/>
              </a:buClr>
              <a:buSzPts val="1200"/>
              <a:buNone/>
              <a:defRPr/>
            </a:lvl3pPr>
            <a:lvl4pPr marL="1828800" lvl="3" indent="-228600" algn="l">
              <a:spcBef>
                <a:spcPts val="0"/>
              </a:spcBef>
              <a:spcAft>
                <a:spcPts val="0"/>
              </a:spcAft>
              <a:buClr>
                <a:schemeClr val="dk1"/>
              </a:buClr>
              <a:buSzPts val="1200"/>
              <a:buNone/>
              <a:defRPr/>
            </a:lvl4pPr>
            <a:lvl5pPr marL="2286000" lvl="4" indent="-228600" algn="l">
              <a:spcBef>
                <a:spcPts val="0"/>
              </a:spcBef>
              <a:spcAft>
                <a:spcPts val="0"/>
              </a:spcAft>
              <a:buClr>
                <a:schemeClr val="dk1"/>
              </a:buClr>
              <a:buSzPts val="1200"/>
              <a:buNone/>
              <a:defRPr/>
            </a:lvl5pPr>
            <a:lvl6pPr marL="2743200" lvl="5" indent="-317500" algn="l">
              <a:spcBef>
                <a:spcPts val="300"/>
              </a:spcBef>
              <a:spcAft>
                <a:spcPts val="0"/>
              </a:spcAft>
              <a:buSzPts val="1400"/>
              <a:buChar char="●"/>
              <a:defRPr/>
            </a:lvl6pPr>
            <a:lvl7pPr marL="3200400" lvl="6" indent="-317500" algn="l">
              <a:spcBef>
                <a:spcPts val="300"/>
              </a:spcBef>
              <a:spcAft>
                <a:spcPts val="0"/>
              </a:spcAft>
              <a:buSzPts val="1400"/>
              <a:buChar char="●"/>
              <a:defRPr/>
            </a:lvl7pPr>
            <a:lvl8pPr marL="3657600" lvl="7" indent="-317500" algn="l">
              <a:spcBef>
                <a:spcPts val="300"/>
              </a:spcBef>
              <a:spcAft>
                <a:spcPts val="0"/>
              </a:spcAft>
              <a:buSzPts val="1400"/>
              <a:buChar char="●"/>
              <a:defRPr/>
            </a:lvl8pPr>
            <a:lvl9pPr marL="4114800" lvl="8" indent="-317500" algn="l">
              <a:spcBef>
                <a:spcPts val="300"/>
              </a:spcBef>
              <a:spcAft>
                <a:spcPts val="0"/>
              </a:spcAft>
              <a:buSzPts val="1400"/>
              <a:buChar char="●"/>
              <a:defRPr/>
            </a:lvl9pPr>
          </a:lstStyle>
          <a:p>
            <a:endParaRPr/>
          </a:p>
        </p:txBody>
      </p:sp>
      <p:sp>
        <p:nvSpPr>
          <p:cNvPr id="66" name="Google Shape;66;p14"/>
          <p:cNvSpPr txBox="1"/>
          <p:nvPr/>
        </p:nvSpPr>
        <p:spPr>
          <a:xfrm>
            <a:off x="68386" y="4812000"/>
            <a:ext cx="4503614" cy="290819"/>
          </a:xfrm>
          <a:prstGeom prst="rect">
            <a:avLst/>
          </a:prstGeom>
          <a:noFill/>
          <a:ln>
            <a:noFill/>
          </a:ln>
        </p:spPr>
        <p:txBody>
          <a:bodyPr spcFirstLastPara="1" wrap="square" lIns="68575" tIns="34275" rIns="68575" bIns="34275" anchor="t" anchorCtr="0">
            <a:spAutoFit/>
          </a:bodyPr>
          <a:lstStyle/>
          <a:p>
            <a:pPr marL="0" marR="0" lvl="0" indent="0" algn="l" rtl="0">
              <a:lnSpc>
                <a:spcPct val="90000"/>
              </a:lnSpc>
              <a:spcBef>
                <a:spcPts val="0"/>
              </a:spcBef>
              <a:spcAft>
                <a:spcPts val="0"/>
              </a:spcAft>
              <a:buNone/>
            </a:pPr>
            <a:r>
              <a:rPr lang="en-US" sz="600" b="0" i="0" u="none" strike="noStrike" cap="none" dirty="0">
                <a:solidFill>
                  <a:schemeClr val="lt1"/>
                </a:solidFill>
                <a:latin typeface="Arial"/>
                <a:ea typeface="Arial"/>
                <a:cs typeface="Arial"/>
                <a:sym typeface="Arial"/>
              </a:rPr>
              <a:t>LLNL-PRES-837654</a:t>
            </a:r>
            <a:br>
              <a:rPr lang="en-US" sz="600" b="0" i="0" u="none" strike="noStrike" cap="none" dirty="0">
                <a:solidFill>
                  <a:schemeClr val="lt1"/>
                </a:solidFill>
                <a:latin typeface="Arial"/>
                <a:ea typeface="Arial"/>
                <a:cs typeface="Arial"/>
                <a:sym typeface="Arial"/>
              </a:rPr>
            </a:br>
            <a:r>
              <a:rPr lang="en" sz="500" b="0" i="0" u="none" strike="noStrike" cap="none" dirty="0">
                <a:solidFill>
                  <a:schemeClr val="lt1"/>
                </a:solidFill>
                <a:latin typeface="Arial"/>
                <a:ea typeface="Arial"/>
                <a:cs typeface="Arial"/>
                <a:sym typeface="Arial"/>
              </a:rPr>
              <a:t>This work was performed under the auspices of the U.S. Department of Energy by Lawrence Livermore National Laboratory under contract DE-AC52-07NA27344. Lawrence Livermore National Security, LLC</a:t>
            </a:r>
            <a:endParaRPr sz="1100" dirty="0"/>
          </a:p>
        </p:txBody>
      </p:sp>
      <p:pic>
        <p:nvPicPr>
          <p:cNvPr id="67" name="Google Shape;67;p14" descr="LLNL_Logo_WHT-LRG.png"/>
          <p:cNvPicPr preferRelativeResize="0"/>
          <p:nvPr/>
        </p:nvPicPr>
        <p:blipFill rotWithShape="1">
          <a:blip r:embed="rId3">
            <a:alphaModFix/>
          </a:blip>
          <a:srcRect/>
          <a:stretch/>
        </p:blipFill>
        <p:spPr>
          <a:xfrm>
            <a:off x="7541263" y="4835124"/>
            <a:ext cx="1399032" cy="236007"/>
          </a:xfrm>
          <a:prstGeom prst="rect">
            <a:avLst/>
          </a:prstGeom>
          <a:noFill/>
          <a:ln>
            <a:noFill/>
          </a:ln>
        </p:spPr>
      </p:pic>
      <p:sp>
        <p:nvSpPr>
          <p:cNvPr id="68" name="Google Shape;68;p14"/>
          <p:cNvSpPr/>
          <p:nvPr/>
        </p:nvSpPr>
        <p:spPr>
          <a:xfrm>
            <a:off x="0" y="0"/>
            <a:ext cx="9144000" cy="84667"/>
          </a:xfrm>
          <a:prstGeom prst="rect">
            <a:avLst/>
          </a:prstGeom>
          <a:solidFill>
            <a:srgbClr val="366092"/>
          </a:solidFill>
          <a:ln w="9525" cap="rnd" cmpd="sng">
            <a:solidFill>
              <a:srgbClr val="4A7DBA"/>
            </a:solidFill>
            <a:prstDash val="solid"/>
            <a:round/>
            <a:headEnd type="none" w="sm" len="sm"/>
            <a:tailEnd type="none" w="sm" len="sm"/>
          </a:ln>
        </p:spPr>
        <p:txBody>
          <a:bodyPr spcFirstLastPara="1" wrap="square" lIns="68575" tIns="34275" rIns="68575" bIns="34275" anchor="ctr" anchorCtr="0">
            <a:noAutofit/>
          </a:bodyPr>
          <a:lstStyle/>
          <a:p>
            <a:pPr marL="0" marR="0" lvl="0" indent="0" algn="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 name="Google Shape;69;p14"/>
          <p:cNvSpPr txBox="1">
            <a:spLocks noGrp="1"/>
          </p:cNvSpPr>
          <p:nvPr>
            <p:ph type="body" idx="2"/>
          </p:nvPr>
        </p:nvSpPr>
        <p:spPr>
          <a:xfrm>
            <a:off x="4572001" y="2322536"/>
            <a:ext cx="4572000" cy="358378"/>
          </a:xfrm>
          <a:prstGeom prst="rect">
            <a:avLst/>
          </a:prstGeom>
          <a:noFill/>
          <a:ln>
            <a:noFill/>
          </a:ln>
        </p:spPr>
        <p:txBody>
          <a:bodyPr spcFirstLastPara="1" wrap="square" lIns="0" tIns="0" rIns="137150" bIns="0" anchor="b" anchorCtr="0">
            <a:noAutofit/>
          </a:bodyPr>
          <a:lstStyle>
            <a:lvl1pPr marL="457200" lvl="0" indent="-228600" algn="r">
              <a:spcBef>
                <a:spcPts val="0"/>
              </a:spcBef>
              <a:spcAft>
                <a:spcPts val="0"/>
              </a:spcAft>
              <a:buSzPts val="1100"/>
              <a:buNone/>
              <a:defRPr sz="1200" b="0"/>
            </a:lvl1pPr>
            <a:lvl2pPr marL="914400" lvl="1" indent="-228600" algn="r">
              <a:spcBef>
                <a:spcPts val="0"/>
              </a:spcBef>
              <a:spcAft>
                <a:spcPts val="0"/>
              </a:spcAft>
              <a:buClr>
                <a:schemeClr val="dk1"/>
              </a:buClr>
              <a:buSzPts val="1100"/>
              <a:buNone/>
              <a:defRPr sz="1200" b="0"/>
            </a:lvl2pPr>
            <a:lvl3pPr marL="1371600" lvl="2" indent="-228600" algn="r">
              <a:spcBef>
                <a:spcPts val="0"/>
              </a:spcBef>
              <a:spcAft>
                <a:spcPts val="0"/>
              </a:spcAft>
              <a:buClr>
                <a:schemeClr val="dk1"/>
              </a:buClr>
              <a:buSzPts val="1100"/>
              <a:buNone/>
              <a:defRPr sz="1200" b="0"/>
            </a:lvl3pPr>
            <a:lvl4pPr marL="1828800" lvl="3" indent="-228600" algn="r">
              <a:spcBef>
                <a:spcPts val="0"/>
              </a:spcBef>
              <a:spcAft>
                <a:spcPts val="0"/>
              </a:spcAft>
              <a:buClr>
                <a:schemeClr val="dk1"/>
              </a:buClr>
              <a:buSzPts val="1200"/>
              <a:buNone/>
              <a:defRPr sz="1200" b="0"/>
            </a:lvl4pPr>
            <a:lvl5pPr marL="2286000" lvl="4" indent="-228600" algn="r">
              <a:spcBef>
                <a:spcPts val="0"/>
              </a:spcBef>
              <a:spcAft>
                <a:spcPts val="0"/>
              </a:spcAft>
              <a:buClr>
                <a:schemeClr val="dk1"/>
              </a:buClr>
              <a:buSzPts val="1200"/>
              <a:buNone/>
              <a:defRPr sz="1200" b="0"/>
            </a:lvl5pPr>
            <a:lvl6pPr marL="2743200" lvl="5" indent="-317500" algn="l">
              <a:spcBef>
                <a:spcPts val="300"/>
              </a:spcBef>
              <a:spcAft>
                <a:spcPts val="0"/>
              </a:spcAft>
              <a:buSzPts val="1400"/>
              <a:buChar char="●"/>
              <a:defRPr/>
            </a:lvl6pPr>
            <a:lvl7pPr marL="3200400" lvl="6" indent="-317500" algn="l">
              <a:spcBef>
                <a:spcPts val="300"/>
              </a:spcBef>
              <a:spcAft>
                <a:spcPts val="0"/>
              </a:spcAft>
              <a:buSzPts val="1400"/>
              <a:buChar char="●"/>
              <a:defRPr/>
            </a:lvl7pPr>
            <a:lvl8pPr marL="3657600" lvl="7" indent="-317500" algn="l">
              <a:spcBef>
                <a:spcPts val="300"/>
              </a:spcBef>
              <a:spcAft>
                <a:spcPts val="0"/>
              </a:spcAft>
              <a:buSzPts val="1400"/>
              <a:buChar char="●"/>
              <a:defRPr/>
            </a:lvl8pPr>
            <a:lvl9pPr marL="4114800" lvl="8" indent="-317500" algn="l">
              <a:spcBef>
                <a:spcPts val="300"/>
              </a:spcBef>
              <a:spcAft>
                <a:spcPts val="0"/>
              </a:spcAft>
              <a:buSzPts val="1400"/>
              <a:buChar char="●"/>
              <a:defRPr/>
            </a:lvl9pPr>
          </a:lstStyle>
          <a:p>
            <a:endParaRPr/>
          </a:p>
        </p:txBody>
      </p:sp>
    </p:spTree>
    <p:extLst>
      <p:ext uri="{BB962C8B-B14F-4D97-AF65-F5344CB8AC3E}">
        <p14:creationId xmlns:p14="http://schemas.microsoft.com/office/powerpoint/2010/main" val="15685285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457200" y="1081143"/>
            <a:ext cx="8229600" cy="3680167"/>
          </a:xfrm>
          <a:prstGeom prst="rect">
            <a:avLst/>
          </a:prstGeom>
          <a:noFill/>
          <a:ln>
            <a:noFill/>
          </a:ln>
        </p:spPr>
        <p:txBody>
          <a:bodyPr spcFirstLastPara="1" wrap="square" lIns="0" tIns="0" rIns="0" bIns="0" anchor="t" anchorCtr="0">
            <a:normAutofit/>
          </a:bodyPr>
          <a:lstStyle>
            <a:lvl1pPr marL="457200" lvl="0" indent="-330200" algn="l">
              <a:spcBef>
                <a:spcPts val="1400"/>
              </a:spcBef>
              <a:spcAft>
                <a:spcPts val="0"/>
              </a:spcAft>
              <a:buSzPts val="1600"/>
              <a:buChar char="▪"/>
              <a:defRPr/>
            </a:lvl1pPr>
            <a:lvl2pPr marL="914400" lvl="1" indent="-317500" algn="l">
              <a:spcBef>
                <a:spcPts val="0"/>
              </a:spcBef>
              <a:spcAft>
                <a:spcPts val="0"/>
              </a:spcAft>
              <a:buClr>
                <a:schemeClr val="dk1"/>
              </a:buClr>
              <a:buSzPts val="1400"/>
              <a:buChar char="—"/>
              <a:defRPr/>
            </a:lvl2pPr>
            <a:lvl3pPr marL="1371600" lvl="2" indent="-304800" algn="l">
              <a:spcBef>
                <a:spcPts val="0"/>
              </a:spcBef>
              <a:spcAft>
                <a:spcPts val="0"/>
              </a:spcAft>
              <a:buClr>
                <a:schemeClr val="dk1"/>
              </a:buClr>
              <a:buSzPts val="1200"/>
              <a:buChar char="•"/>
              <a:defRPr/>
            </a:lvl3pPr>
            <a:lvl4pPr marL="1828800" lvl="3" indent="-304800" algn="l">
              <a:spcBef>
                <a:spcPts val="0"/>
              </a:spcBef>
              <a:spcAft>
                <a:spcPts val="0"/>
              </a:spcAft>
              <a:buClr>
                <a:schemeClr val="dk1"/>
              </a:buClr>
              <a:buSzPts val="1200"/>
              <a:buChar char="–"/>
              <a:defRPr/>
            </a:lvl4pPr>
            <a:lvl5pPr marL="2286000" lvl="4" indent="-304800" algn="l">
              <a:spcBef>
                <a:spcPts val="0"/>
              </a:spcBef>
              <a:spcAft>
                <a:spcPts val="0"/>
              </a:spcAft>
              <a:buClr>
                <a:schemeClr val="dk1"/>
              </a:buClr>
              <a:buSzPts val="1200"/>
              <a:buChar char="•"/>
              <a:defRPr/>
            </a:lvl5pPr>
            <a:lvl6pPr marL="2743200" lvl="5" indent="-317500" algn="l">
              <a:spcBef>
                <a:spcPts val="300"/>
              </a:spcBef>
              <a:spcAft>
                <a:spcPts val="0"/>
              </a:spcAft>
              <a:buSzPts val="1400"/>
              <a:buChar char="●"/>
              <a:defRPr/>
            </a:lvl6pPr>
            <a:lvl7pPr marL="3200400" lvl="6" indent="-317500" algn="l">
              <a:spcBef>
                <a:spcPts val="300"/>
              </a:spcBef>
              <a:spcAft>
                <a:spcPts val="0"/>
              </a:spcAft>
              <a:buSzPts val="1400"/>
              <a:buChar char="●"/>
              <a:defRPr/>
            </a:lvl7pPr>
            <a:lvl8pPr marL="3657600" lvl="7" indent="-317500" algn="l">
              <a:spcBef>
                <a:spcPts val="300"/>
              </a:spcBef>
              <a:spcAft>
                <a:spcPts val="0"/>
              </a:spcAft>
              <a:buSzPts val="1400"/>
              <a:buChar char="●"/>
              <a:defRPr/>
            </a:lvl8pPr>
            <a:lvl9pPr marL="4114800" lvl="8" indent="-317500" algn="l">
              <a:spcBef>
                <a:spcPts val="300"/>
              </a:spcBef>
              <a:spcAft>
                <a:spcPts val="0"/>
              </a:spcAft>
              <a:buSzPts val="1400"/>
              <a:buChar char="●"/>
              <a:defRPr/>
            </a:lvl9pPr>
          </a:lstStyle>
          <a:p>
            <a:endParaRPr/>
          </a:p>
        </p:txBody>
      </p:sp>
      <p:sp>
        <p:nvSpPr>
          <p:cNvPr id="72" name="Google Shape;72;p15"/>
          <p:cNvSpPr txBox="1">
            <a:spLocks noGrp="1"/>
          </p:cNvSpPr>
          <p:nvPr>
            <p:ph type="title"/>
          </p:nvPr>
        </p:nvSpPr>
        <p:spPr>
          <a:xfrm>
            <a:off x="457200" y="164635"/>
            <a:ext cx="8229600" cy="756578"/>
          </a:xfrm>
          <a:prstGeom prst="rect">
            <a:avLst/>
          </a:prstGeom>
          <a:noFill/>
          <a:ln>
            <a:noFill/>
          </a:ln>
        </p:spPr>
        <p:txBody>
          <a:bodyPr spcFirstLastPara="1" wrap="square" lIns="0" tIns="34275" rIns="34275" bIns="34275" anchor="ctr" anchorCtr="0">
            <a:noAutofit/>
          </a:bodyPr>
          <a:lstStyle>
            <a:lvl1pPr lvl="0" algn="l">
              <a:lnSpc>
                <a:spcPct val="90000"/>
              </a:lnSpc>
              <a:spcBef>
                <a:spcPts val="0"/>
              </a:spcBef>
              <a:spcAft>
                <a:spcPts val="0"/>
              </a:spcAft>
              <a:buClr>
                <a:srgbClr val="36609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3566912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image" Target="../media/image9.png"/><Relationship Id="rId2" Type="http://schemas.openxmlformats.org/officeDocument/2006/relationships/slideLayout" Target="../slideLayouts/slideLayout122.xml"/><Relationship Id="rId16" Type="http://schemas.openxmlformats.org/officeDocument/2006/relationships/image" Target="../media/image8.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theme" Target="../theme/theme10.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6.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6.wmf"/><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image" Target="../media/image6.w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theme" Target="../theme/theme5.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image" Target="../media/image8.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6.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9.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8.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image" Target="../media/image25.png"/><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8.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27.emf"/><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image" Target="../media/image2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9.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CustomShape 1" hidden="1"/>
          <p:cNvSpPr/>
          <p:nvPr/>
        </p:nvSpPr>
        <p:spPr>
          <a:xfrm>
            <a:off x="0" y="4766400"/>
            <a:ext cx="9142920" cy="376200"/>
          </a:xfrm>
          <a:prstGeom prst="rect">
            <a:avLst/>
          </a:prstGeom>
          <a:solidFill>
            <a:schemeClr val="bg1">
              <a:lumMod val="85000"/>
            </a:schemeClr>
          </a:solidFill>
          <a:ln>
            <a:noFill/>
          </a:ln>
          <a:effectLst>
            <a:outerShdw blurRad="39000" dist="2556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7" name="CustomShape 2" hidden="1"/>
          <p:cNvSpPr/>
          <p:nvPr/>
        </p:nvSpPr>
        <p:spPr>
          <a:xfrm>
            <a:off x="63720" y="5030640"/>
            <a:ext cx="872640" cy="7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spAutoFit/>
          </a:bodyPr>
          <a:lstStyle/>
          <a:p>
            <a:pPr>
              <a:lnSpc>
                <a:spcPct val="100000"/>
              </a:lnSpc>
            </a:pPr>
            <a:r>
              <a:rPr lang="en-US" sz="500" b="0" strike="noStrike" spc="-1">
                <a:solidFill>
                  <a:srgbClr val="000000"/>
                </a:solidFill>
                <a:latin typeface="Arial"/>
                <a:ea typeface="DejaVu Sans"/>
              </a:rPr>
              <a:t>LLNL-PRES-806064</a:t>
            </a:r>
            <a:endParaRPr lang="en-US" sz="500" b="0" strike="noStrike" spc="-1">
              <a:latin typeface="Arial"/>
            </a:endParaRPr>
          </a:p>
        </p:txBody>
      </p:sp>
      <p:sp>
        <p:nvSpPr>
          <p:cNvPr id="2" name="CustomShape 3" hidden="1"/>
          <p:cNvSpPr/>
          <p:nvPr/>
        </p:nvSpPr>
        <p:spPr>
          <a:xfrm>
            <a:off x="8826120" y="4802400"/>
            <a:ext cx="316800" cy="33984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noAutofit/>
          </a:bodyPr>
          <a:lstStyle/>
          <a:p>
            <a:pPr algn="r">
              <a:lnSpc>
                <a:spcPct val="100000"/>
              </a:lnSpc>
            </a:pPr>
            <a:fld id="{A81C35FC-9458-4ADE-B8DB-5CEA19846C1F}" type="slidenum">
              <a:rPr lang="en-US" sz="1000" b="0" strike="noStrike" spc="-1">
                <a:solidFill>
                  <a:srgbClr val="595959"/>
                </a:solidFill>
                <a:latin typeface="Calibri"/>
                <a:ea typeface="DejaVu Sans"/>
              </a:rPr>
              <a:t>‹#›</a:t>
            </a:fld>
            <a:endParaRPr lang="en-US" sz="1000" b="0" strike="noStrike" spc="-1">
              <a:latin typeface="Arial"/>
            </a:endParaRPr>
          </a:p>
        </p:txBody>
      </p:sp>
      <p:sp>
        <p:nvSpPr>
          <p:cNvPr id="4" name="CustomShape 5" hidden="1"/>
          <p:cNvSpPr/>
          <p:nvPr/>
        </p:nvSpPr>
        <p:spPr>
          <a:xfrm>
            <a:off x="719640" y="4828320"/>
            <a:ext cx="1995480" cy="302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a:solidFill>
                  <a:srgbClr val="1F497D"/>
                </a:solidFill>
                <a:latin typeface="Calibri"/>
                <a:ea typeface="DejaVu Sans"/>
              </a:rPr>
              <a:t>github.com/spack/spack</a:t>
            </a:r>
            <a:endParaRPr lang="en-US" sz="1400" b="0" strike="noStrike" spc="-1">
              <a:latin typeface="Arial"/>
            </a:endParaRPr>
          </a:p>
        </p:txBody>
      </p:sp>
      <p:pic>
        <p:nvPicPr>
          <p:cNvPr id="5" name="Picture 5"/>
          <p:cNvPicPr/>
          <p:nvPr/>
        </p:nvPicPr>
        <p:blipFill>
          <a:blip r:embed="rId15"/>
          <a:stretch/>
        </p:blipFill>
        <p:spPr>
          <a:xfrm>
            <a:off x="6460920" y="4848480"/>
            <a:ext cx="1384200" cy="266040"/>
          </a:xfrm>
          <a:prstGeom prst="rect">
            <a:avLst/>
          </a:prstGeom>
          <a:ln>
            <a:noFill/>
          </a:ln>
        </p:spPr>
      </p:pic>
      <p:pic>
        <p:nvPicPr>
          <p:cNvPr id="6" name="Picture 26"/>
          <p:cNvPicPr/>
          <p:nvPr/>
        </p:nvPicPr>
        <p:blipFill>
          <a:blip r:embed="rId16"/>
          <a:stretch/>
        </p:blipFill>
        <p:spPr>
          <a:xfrm>
            <a:off x="7985520" y="4816080"/>
            <a:ext cx="700200" cy="318960"/>
          </a:xfrm>
          <a:prstGeom prst="rect">
            <a:avLst/>
          </a:prstGeom>
          <a:ln>
            <a:noFill/>
          </a:ln>
          <a:effectLst>
            <a:glow rad="25400">
              <a:schemeClr val="bg1">
                <a:alpha val="33000"/>
              </a:schemeClr>
            </a:glow>
          </a:effectLst>
        </p:spPr>
      </p:pic>
      <p:pic>
        <p:nvPicPr>
          <p:cNvPr id="7" name="Picture 5"/>
          <p:cNvPicPr/>
          <p:nvPr/>
        </p:nvPicPr>
        <p:blipFill>
          <a:blip r:embed="rId17"/>
          <a:stretch/>
        </p:blipFill>
        <p:spPr>
          <a:xfrm>
            <a:off x="0" y="1985400"/>
            <a:ext cx="9142920" cy="2742120"/>
          </a:xfrm>
          <a:prstGeom prst="rect">
            <a:avLst/>
          </a:prstGeom>
          <a:ln>
            <a:noFill/>
          </a:ln>
        </p:spPr>
      </p:pic>
      <p:sp>
        <p:nvSpPr>
          <p:cNvPr id="8" name="CustomShape 6"/>
          <p:cNvSpPr/>
          <p:nvPr/>
        </p:nvSpPr>
        <p:spPr>
          <a:xfrm>
            <a:off x="-360" y="4737600"/>
            <a:ext cx="9142920" cy="407520"/>
          </a:xfrm>
          <a:prstGeom prst="rect">
            <a:avLst/>
          </a:prstGeom>
          <a:gradFill rotWithShape="0">
            <a:gsLst>
              <a:gs pos="0">
                <a:srgbClr val="254061"/>
              </a:gs>
              <a:gs pos="100000">
                <a:srgbClr val="4388B8"/>
              </a:gs>
            </a:gsLst>
            <a:lin ang="16200000"/>
          </a:gradFill>
          <a:ln>
            <a:noFill/>
          </a:ln>
          <a:effectLst>
            <a:outerShdw blurRad="50800" dist="38160" dir="16200000" rotWithShape="0">
              <a:srgbClr val="000000">
                <a:alpha val="40000"/>
              </a:srgbClr>
            </a:outerShdw>
          </a:effectLst>
        </p:spPr>
        <p:style>
          <a:lnRef idx="1">
            <a:schemeClr val="accent1"/>
          </a:lnRef>
          <a:fillRef idx="3">
            <a:schemeClr val="accent1"/>
          </a:fillRef>
          <a:effectRef idx="2">
            <a:schemeClr val="accent1"/>
          </a:effectRef>
          <a:fontRef idx="minor"/>
        </p:style>
      </p:sp>
      <p:sp>
        <p:nvSpPr>
          <p:cNvPr id="9" name="CustomShape 7"/>
          <p:cNvSpPr/>
          <p:nvPr/>
        </p:nvSpPr>
        <p:spPr>
          <a:xfrm>
            <a:off x="-20880" y="4722480"/>
            <a:ext cx="1486080" cy="42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90000"/>
              </a:lnSpc>
              <a:spcAft>
                <a:spcPts val="300"/>
              </a:spcAft>
            </a:pPr>
            <a:r>
              <a:rPr lang="en-US" sz="600" b="0" strike="noStrike" spc="-1">
                <a:solidFill>
                  <a:srgbClr val="FFFFFF"/>
                </a:solidFill>
                <a:latin typeface="Arial"/>
                <a:ea typeface="DejaVu Sans"/>
              </a:rPr>
              <a:t>LLNL-PRES-806064</a:t>
            </a:r>
            <a:endParaRPr lang="en-US" sz="600" b="0" strike="noStrike" spc="-1">
              <a:latin typeface="Arial"/>
            </a:endParaRPr>
          </a:p>
          <a:p>
            <a:pPr>
              <a:lnSpc>
                <a:spcPct val="90000"/>
              </a:lnSpc>
              <a:spcAft>
                <a:spcPts val="601"/>
              </a:spcAft>
            </a:pPr>
            <a:r>
              <a:rPr lang="en-US" sz="400" b="0" strike="noStrike" spc="-1">
                <a:solidFill>
                  <a:srgbClr val="FFFFFF"/>
                </a:solidFill>
                <a:latin typeface="Arial"/>
                <a:ea typeface="DejaVu Sans"/>
              </a:rPr>
              <a:t>This work was performed under the auspices of the U.S. Department of Energy by Lawrence Livermore National Laboratory under contract DE-AC52-07NA27344. Lawrence Livermore National Security, LLC</a:t>
            </a:r>
            <a:endParaRPr lang="en-US" sz="400" b="0" strike="noStrike" spc="-1">
              <a:latin typeface="Arial"/>
            </a:endParaRPr>
          </a:p>
        </p:txBody>
      </p:sp>
      <p:pic>
        <p:nvPicPr>
          <p:cNvPr id="10" name="Picture 17"/>
          <p:cNvPicPr/>
          <p:nvPr/>
        </p:nvPicPr>
        <p:blipFill>
          <a:blip r:embed="rId18"/>
          <a:stretch/>
        </p:blipFill>
        <p:spPr>
          <a:xfrm>
            <a:off x="7614906" y="4840094"/>
            <a:ext cx="1368360" cy="230040"/>
          </a:xfrm>
          <a:prstGeom prst="rect">
            <a:avLst/>
          </a:prstGeom>
          <a:ln>
            <a:noFill/>
          </a:ln>
        </p:spPr>
      </p:pic>
      <p:sp>
        <p:nvSpPr>
          <p:cNvPr id="11" name="CustomShape 8"/>
          <p:cNvSpPr/>
          <p:nvPr/>
        </p:nvSpPr>
        <p:spPr>
          <a:xfrm>
            <a:off x="0" y="0"/>
            <a:ext cx="9142920" cy="83520"/>
          </a:xfrm>
          <a:prstGeom prst="rect">
            <a:avLst/>
          </a:prstGeom>
          <a:solidFill>
            <a:schemeClr val="accent1">
              <a:lumMod val="75000"/>
            </a:schemeClr>
          </a:solidFill>
          <a:ln>
            <a:solidFill>
              <a:srgbClr val="4A7EBB"/>
            </a:solidFill>
            <a:round/>
          </a:ln>
          <a:effectLst>
            <a:outerShdw blurRad="39000" dist="2556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2" name="CustomShape 9"/>
          <p:cNvSpPr/>
          <p:nvPr/>
        </p:nvSpPr>
        <p:spPr>
          <a:xfrm>
            <a:off x="1473840" y="4788360"/>
            <a:ext cx="788271"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1" strike="noStrike" spc="-1" dirty="0" err="1">
                <a:solidFill>
                  <a:srgbClr val="FFFFFF"/>
                </a:solidFill>
                <a:latin typeface="Calibri"/>
              </a:rPr>
              <a:t>spack.io</a:t>
            </a:r>
            <a:endParaRPr lang="en-US" sz="1400" b="0" strike="noStrike" spc="-1" dirty="0">
              <a:latin typeface="Arial"/>
            </a:endParaRPr>
          </a:p>
        </p:txBody>
      </p:sp>
      <p:sp>
        <p:nvSpPr>
          <p:cNvPr id="14" name="PlaceHolder 10"/>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US" sz="4400" b="0" strike="noStrike" spc="-1" dirty="0">
                <a:latin typeface="Arial"/>
              </a:rPr>
              <a:t>Click to edit the title text format</a:t>
            </a:r>
          </a:p>
        </p:txBody>
      </p:sp>
      <p:sp>
        <p:nvSpPr>
          <p:cNvPr id="15" name="PlaceHolder 11"/>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dirty="0">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dirty="0">
                <a:latin typeface="Arial"/>
              </a:rPr>
              <a:t>Second Outline Level</a:t>
            </a:r>
          </a:p>
          <a:p>
            <a:pPr marL="1296000" lvl="2" indent="-288000">
              <a:spcBef>
                <a:spcPts val="850"/>
              </a:spcBef>
              <a:buClr>
                <a:srgbClr val="000000"/>
              </a:buClr>
              <a:buSzPct val="45000"/>
              <a:buFont typeface="Wingdings" charset="2"/>
              <a:buChar char=""/>
            </a:pPr>
            <a:r>
              <a:rPr lang="en-US" sz="2400" b="0" strike="noStrike" spc="-1" dirty="0">
                <a:latin typeface="Arial"/>
              </a:rPr>
              <a:t>Third Outline Level</a:t>
            </a:r>
          </a:p>
          <a:p>
            <a:pPr marL="1728000" lvl="3" indent="-216000">
              <a:spcBef>
                <a:spcPts val="567"/>
              </a:spcBef>
              <a:buClr>
                <a:srgbClr val="000000"/>
              </a:buClr>
              <a:buSzPct val="75000"/>
              <a:buFont typeface="Symbol" charset="2"/>
              <a:buChar char=""/>
            </a:pPr>
            <a:r>
              <a:rPr lang="en-US" sz="2000" b="0" strike="noStrike" spc="-1" dirty="0">
                <a:latin typeface="Arial"/>
              </a:rPr>
              <a:t>Fourth Outline Level</a:t>
            </a:r>
          </a:p>
          <a:p>
            <a:pPr marL="2160000" lvl="4" indent="-216000">
              <a:spcBef>
                <a:spcPts val="283"/>
              </a:spcBef>
              <a:buClr>
                <a:srgbClr val="000000"/>
              </a:buClr>
              <a:buSzPct val="45000"/>
              <a:buFont typeface="Wingdings" charset="2"/>
              <a:buChar char=""/>
            </a:pPr>
            <a:r>
              <a:rPr lang="en-US" sz="2000" b="0" strike="noStrike" spc="-1" dirty="0">
                <a:latin typeface="Arial"/>
              </a:rPr>
              <a:t>Fifth Outline Level</a:t>
            </a:r>
          </a:p>
          <a:p>
            <a:pPr marL="2592000" lvl="5" indent="-216000">
              <a:spcBef>
                <a:spcPts val="283"/>
              </a:spcBef>
              <a:buClr>
                <a:srgbClr val="000000"/>
              </a:buClr>
              <a:buSzPct val="45000"/>
              <a:buFont typeface="Wingdings" charset="2"/>
              <a:buChar char=""/>
            </a:pPr>
            <a:r>
              <a:rPr lang="en-US" sz="2000" b="0" strike="noStrike" spc="-1" dirty="0">
                <a:latin typeface="Arial"/>
              </a:rPr>
              <a:t>Sixth Outline Level</a:t>
            </a:r>
          </a:p>
          <a:p>
            <a:pPr marL="3024000" lvl="6" indent="-216000">
              <a:spcBef>
                <a:spcPts val="283"/>
              </a:spcBef>
              <a:buClr>
                <a:srgbClr val="000000"/>
              </a:buClr>
              <a:buSzPct val="45000"/>
              <a:buFont typeface="Wingdings" charset="2"/>
              <a:buChar char=""/>
            </a:pPr>
            <a:r>
              <a:rPr lang="en-US" sz="2000" b="0" strike="noStrike" spc="-1" dirty="0">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8" r:id="rId13"/>
  </p:sldLayoutIdLst>
  <p:txStyles>
    <p:titleStyle>
      <a:lvl1pPr algn="l" defTabSz="914400" rtl="0" eaLnBrk="1" latinLnBrk="0" hangingPunct="1">
        <a:lnSpc>
          <a:spcPct val="90000"/>
        </a:lnSpc>
        <a:spcBef>
          <a:spcPct val="0"/>
        </a:spcBef>
        <a:buNone/>
        <a:defRPr sz="2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8740700"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964223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4766310"/>
            <a:ext cx="9144000" cy="37719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dirty="0">
              <a:latin typeface="Arial"/>
            </a:endParaRPr>
          </a:p>
        </p:txBody>
      </p:sp>
      <p:sp>
        <p:nvSpPr>
          <p:cNvPr id="2" name="Title Placeholder 1"/>
          <p:cNvSpPr>
            <a:spLocks noGrp="1"/>
          </p:cNvSpPr>
          <p:nvPr>
            <p:ph type="title"/>
          </p:nvPr>
        </p:nvSpPr>
        <p:spPr>
          <a:xfrm>
            <a:off x="457200" y="165102"/>
            <a:ext cx="7581626" cy="75438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081143"/>
            <a:ext cx="8229600" cy="3680167"/>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TextBox 13"/>
          <p:cNvSpPr txBox="1"/>
          <p:nvPr/>
        </p:nvSpPr>
        <p:spPr>
          <a:xfrm>
            <a:off x="63693" y="5030159"/>
            <a:ext cx="873871" cy="76944"/>
          </a:xfrm>
          <a:prstGeom prst="rect">
            <a:avLst/>
          </a:prstGeom>
          <a:noFill/>
        </p:spPr>
        <p:txBody>
          <a:bodyPr wrap="square" lIns="0" tIns="0" rIns="0" bIns="0" rtlCol="0" anchor="b" anchorCtr="0">
            <a:spAutoFit/>
          </a:bodyPr>
          <a:lstStyle/>
          <a:p>
            <a:pPr algn="l"/>
            <a:r>
              <a:rPr lang="en-US" sz="500" dirty="0">
                <a:latin typeface="Arial"/>
                <a:cs typeface="Arial"/>
              </a:rPr>
              <a:t>LLNL-PRES-806064</a:t>
            </a:r>
          </a:p>
        </p:txBody>
      </p:sp>
      <p:sp>
        <p:nvSpPr>
          <p:cNvPr id="19" name="Slide Number Placeholder 7"/>
          <p:cNvSpPr txBox="1">
            <a:spLocks/>
          </p:cNvSpPr>
          <p:nvPr/>
        </p:nvSpPr>
        <p:spPr>
          <a:xfrm>
            <a:off x="8826124" y="4802440"/>
            <a:ext cx="317877" cy="341060"/>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950366"/>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5">
            <a:extLst>
              <a:ext uri="{FF2B5EF4-FFF2-40B4-BE49-F238E27FC236}">
                <a16:creationId xmlns:a16="http://schemas.microsoft.com/office/drawing/2014/main" id="{BA2FD47A-9959-0341-A635-6AB0B5FEBF7B}"/>
              </a:ext>
            </a:extLst>
          </p:cNvPr>
          <p:cNvPicPr/>
          <p:nvPr userDrawn="1"/>
        </p:nvPicPr>
        <p:blipFill>
          <a:blip r:embed="rId14"/>
          <a:stretch/>
        </p:blipFill>
        <p:spPr>
          <a:xfrm>
            <a:off x="8554646" y="4820173"/>
            <a:ext cx="260687" cy="260014"/>
          </a:xfrm>
          <a:prstGeom prst="rect">
            <a:avLst/>
          </a:prstGeom>
          <a:ln>
            <a:noFill/>
          </a:ln>
        </p:spPr>
      </p:pic>
      <p:sp>
        <p:nvSpPr>
          <p:cNvPr id="23" name="CustomShape 5">
            <a:extLst>
              <a:ext uri="{FF2B5EF4-FFF2-40B4-BE49-F238E27FC236}">
                <a16:creationId xmlns:a16="http://schemas.microsoft.com/office/drawing/2014/main" id="{49C48D85-3C11-B340-9038-BA729236980A}"/>
              </a:ext>
            </a:extLst>
          </p:cNvPr>
          <p:cNvSpPr/>
          <p:nvPr userDrawn="1"/>
        </p:nvSpPr>
        <p:spPr>
          <a:xfrm>
            <a:off x="1236432" y="4818814"/>
            <a:ext cx="5793679"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dirty="0">
                <a:solidFill>
                  <a:srgbClr val="1F497D"/>
                </a:solidFill>
                <a:latin typeface="Calibri"/>
                <a:ea typeface="DejaVu Sans"/>
              </a:rPr>
              <a:t>Join </a:t>
            </a:r>
            <a:r>
              <a:rPr lang="en-US" sz="1200" b="1" strike="noStrike" spc="-1" dirty="0">
                <a:solidFill>
                  <a:srgbClr val="1F497D"/>
                </a:solidFill>
                <a:latin typeface="Calibri"/>
                <a:ea typeface="DejaVu Sans"/>
              </a:rPr>
              <a:t>#tutorial</a:t>
            </a:r>
            <a:r>
              <a:rPr lang="en-US" sz="1200" b="0" strike="noStrike" spc="-1" dirty="0">
                <a:solidFill>
                  <a:srgbClr val="1F497D"/>
                </a:solidFill>
                <a:latin typeface="Calibri"/>
                <a:ea typeface="DejaVu Sans"/>
              </a:rPr>
              <a:t> on Slack:  </a:t>
            </a:r>
            <a:r>
              <a:rPr lang="en-US" sz="1200" b="1" strike="noStrike" spc="-1" dirty="0" err="1">
                <a:solidFill>
                  <a:srgbClr val="1F497D"/>
                </a:solidFill>
                <a:latin typeface="Calibri"/>
                <a:ea typeface="DejaVu Sans"/>
              </a:rPr>
              <a:t>slack.spack.io</a:t>
            </a:r>
            <a:r>
              <a:rPr lang="en-US" sz="1200" b="1" strike="noStrike" spc="-1" dirty="0">
                <a:solidFill>
                  <a:srgbClr val="1F497D"/>
                </a:solidFill>
                <a:latin typeface="Calibri"/>
                <a:ea typeface="DejaVu Sans"/>
              </a:rPr>
              <a:t>                  </a:t>
            </a:r>
            <a:r>
              <a:rPr lang="en-US" sz="1200" b="0" strike="noStrike" spc="-1" dirty="0">
                <a:solidFill>
                  <a:srgbClr val="1F497D"/>
                </a:solidFill>
                <a:latin typeface="Calibri"/>
                <a:ea typeface="DejaVu Sans"/>
              </a:rPr>
              <a:t>Materials: </a:t>
            </a:r>
            <a:r>
              <a:rPr lang="en-US" sz="1200" b="1" strike="noStrike" spc="-1" dirty="0" err="1">
                <a:solidFill>
                  <a:srgbClr val="1F497D"/>
                </a:solidFill>
                <a:latin typeface="Calibri"/>
                <a:ea typeface="DejaVu Sans"/>
              </a:rPr>
              <a:t>spack-tutorial.readthedocs.io</a:t>
            </a:r>
            <a:endParaRPr lang="en-US" sz="1200" b="0" strike="noStrike" spc="-1" dirty="0">
              <a:latin typeface="Arial"/>
            </a:endParaRPr>
          </a:p>
        </p:txBody>
      </p:sp>
    </p:spTree>
    <p:extLst>
      <p:ext uri="{BB962C8B-B14F-4D97-AF65-F5344CB8AC3E}">
        <p14:creationId xmlns:p14="http://schemas.microsoft.com/office/powerpoint/2010/main" val="279660483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Lst>
  <p:hf hdr="0" ftr="0" dt="0"/>
  <p:txStyles>
    <p:titleStyle>
      <a:lvl1pPr algn="l" rtl="0" eaLnBrk="1" latinLnBrk="0" hangingPunct="1">
        <a:lnSpc>
          <a:spcPct val="90000"/>
        </a:lnSpc>
        <a:spcBef>
          <a:spcPct val="0"/>
        </a:spcBef>
        <a:buNone/>
        <a:defRPr kumimoji="0" sz="24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41AB5-9027-8E4D-A057-14149D6B7019}"/>
              </a:ext>
            </a:extLst>
          </p:cNvPr>
          <p:cNvSpPr>
            <a:spLocks noGrp="1"/>
          </p:cNvSpPr>
          <p:nvPr>
            <p:ph type="title"/>
          </p:nvPr>
        </p:nvSpPr>
        <p:spPr>
          <a:xfrm>
            <a:off x="628650" y="274638"/>
            <a:ext cx="7291764"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185262-C24C-4140-808C-75258009566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9D275-7394-D24E-B4A4-10C80CDA10D5}"/>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D346B94-9056-5F4E-A72F-FFC8A0468427}" type="datetimeFigureOut">
              <a:rPr lang="en-US" smtClean="0"/>
              <a:t>7/24/23</a:t>
            </a:fld>
            <a:endParaRPr lang="en-US"/>
          </a:p>
        </p:txBody>
      </p:sp>
      <p:sp>
        <p:nvSpPr>
          <p:cNvPr id="5" name="Footer Placeholder 4">
            <a:extLst>
              <a:ext uri="{FF2B5EF4-FFF2-40B4-BE49-F238E27FC236}">
                <a16:creationId xmlns:a16="http://schemas.microsoft.com/office/drawing/2014/main" id="{697515ED-0FEA-D543-8FA2-D3B49E5E83E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E94841-10BA-6041-BD77-CAF977F9605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3C83E00-366E-CB4C-8847-39962DC7C003}" type="slidenum">
              <a:rPr lang="en-US" smtClean="0"/>
              <a:t>‹#›</a:t>
            </a:fld>
            <a:endParaRPr lang="en-US"/>
          </a:p>
        </p:txBody>
      </p:sp>
    </p:spTree>
    <p:extLst>
      <p:ext uri="{BB962C8B-B14F-4D97-AF65-F5344CB8AC3E}">
        <p14:creationId xmlns:p14="http://schemas.microsoft.com/office/powerpoint/2010/main" val="301625655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5102"/>
            <a:ext cx="7575047" cy="75438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081143"/>
            <a:ext cx="8229600" cy="3680167"/>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cxnSp>
        <p:nvCxnSpPr>
          <p:cNvPr id="5" name="Straight Connector 4"/>
          <p:cNvCxnSpPr/>
          <p:nvPr/>
        </p:nvCxnSpPr>
        <p:spPr>
          <a:xfrm>
            <a:off x="-6059" y="950366"/>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CustomShape 1">
            <a:extLst>
              <a:ext uri="{FF2B5EF4-FFF2-40B4-BE49-F238E27FC236}">
                <a16:creationId xmlns:a16="http://schemas.microsoft.com/office/drawing/2014/main" id="{DA1D481F-3CDC-164B-9AB7-30B0A28216D4}"/>
              </a:ext>
            </a:extLst>
          </p:cNvPr>
          <p:cNvSpPr/>
          <p:nvPr userDrawn="1"/>
        </p:nvSpPr>
        <p:spPr>
          <a:xfrm>
            <a:off x="0" y="4766400"/>
            <a:ext cx="9142920" cy="376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p:style>
      </p:sp>
      <p:sp>
        <p:nvSpPr>
          <p:cNvPr id="15" name="CustomShape 2">
            <a:extLst>
              <a:ext uri="{FF2B5EF4-FFF2-40B4-BE49-F238E27FC236}">
                <a16:creationId xmlns:a16="http://schemas.microsoft.com/office/drawing/2014/main" id="{2C9F0071-CAFF-BB46-BD2B-3AE2A29928EE}"/>
              </a:ext>
            </a:extLst>
          </p:cNvPr>
          <p:cNvSpPr/>
          <p:nvPr userDrawn="1"/>
        </p:nvSpPr>
        <p:spPr>
          <a:xfrm>
            <a:off x="63720" y="5030640"/>
            <a:ext cx="872640" cy="7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spAutoFit/>
          </a:bodyPr>
          <a:lstStyle/>
          <a:p>
            <a:pPr>
              <a:lnSpc>
                <a:spcPct val="100000"/>
              </a:lnSpc>
            </a:pPr>
            <a:r>
              <a:rPr lang="en-US" sz="500" b="0" strike="noStrike" spc="-1">
                <a:solidFill>
                  <a:srgbClr val="000000"/>
                </a:solidFill>
                <a:latin typeface="Arial"/>
                <a:ea typeface="DejaVu Sans"/>
              </a:rPr>
              <a:t>LLNL-PRES-806064</a:t>
            </a:r>
            <a:endParaRPr lang="en-US" sz="500" b="0" strike="noStrike" spc="-1">
              <a:latin typeface="Arial"/>
            </a:endParaRPr>
          </a:p>
        </p:txBody>
      </p:sp>
      <p:sp>
        <p:nvSpPr>
          <p:cNvPr id="21" name="CustomShape 3">
            <a:extLst>
              <a:ext uri="{FF2B5EF4-FFF2-40B4-BE49-F238E27FC236}">
                <a16:creationId xmlns:a16="http://schemas.microsoft.com/office/drawing/2014/main" id="{776CDF7E-72EE-974C-8D3F-7FC423AC4110}"/>
              </a:ext>
            </a:extLst>
          </p:cNvPr>
          <p:cNvSpPr/>
          <p:nvPr userDrawn="1"/>
        </p:nvSpPr>
        <p:spPr>
          <a:xfrm>
            <a:off x="8826120" y="4802400"/>
            <a:ext cx="316800" cy="33984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noAutofit/>
          </a:bodyPr>
          <a:lstStyle/>
          <a:p>
            <a:pPr algn="r">
              <a:lnSpc>
                <a:spcPct val="100000"/>
              </a:lnSpc>
            </a:pPr>
            <a:fld id="{FF3EE81C-604E-4854-8A0D-CB3EC7B60322}" type="slidenum">
              <a:rPr lang="en-US" sz="1000" b="0" strike="noStrike" spc="-1">
                <a:solidFill>
                  <a:srgbClr val="595959"/>
                </a:solidFill>
                <a:latin typeface="Calibri"/>
                <a:ea typeface="DejaVu Sans"/>
              </a:rPr>
              <a:t>‹#›</a:t>
            </a:fld>
            <a:endParaRPr lang="en-US" sz="1000" b="0" strike="noStrike" spc="-1">
              <a:latin typeface="Arial"/>
            </a:endParaRPr>
          </a:p>
        </p:txBody>
      </p:sp>
      <p:pic>
        <p:nvPicPr>
          <p:cNvPr id="18" name="Picture 5">
            <a:extLst>
              <a:ext uri="{FF2B5EF4-FFF2-40B4-BE49-F238E27FC236}">
                <a16:creationId xmlns:a16="http://schemas.microsoft.com/office/drawing/2014/main" id="{7B20C392-22E0-E347-BFCA-ED4966597728}"/>
              </a:ext>
            </a:extLst>
          </p:cNvPr>
          <p:cNvPicPr/>
          <p:nvPr userDrawn="1"/>
        </p:nvPicPr>
        <p:blipFill>
          <a:blip r:embed="rId13"/>
          <a:stretch/>
        </p:blipFill>
        <p:spPr>
          <a:xfrm>
            <a:off x="8600695" y="4826188"/>
            <a:ext cx="260687" cy="260014"/>
          </a:xfrm>
          <a:prstGeom prst="rect">
            <a:avLst/>
          </a:prstGeom>
          <a:ln>
            <a:noFill/>
          </a:ln>
        </p:spPr>
      </p:pic>
      <p:sp>
        <p:nvSpPr>
          <p:cNvPr id="20" name="CustomShape 5">
            <a:extLst>
              <a:ext uri="{FF2B5EF4-FFF2-40B4-BE49-F238E27FC236}">
                <a16:creationId xmlns:a16="http://schemas.microsoft.com/office/drawing/2014/main" id="{8772CF46-0F18-E94C-AFDE-187FB965CECC}"/>
              </a:ext>
            </a:extLst>
          </p:cNvPr>
          <p:cNvSpPr/>
          <p:nvPr userDrawn="1"/>
        </p:nvSpPr>
        <p:spPr>
          <a:xfrm>
            <a:off x="842963" y="4846523"/>
            <a:ext cx="5435888"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dirty="0">
                <a:solidFill>
                  <a:srgbClr val="1F497D"/>
                </a:solidFill>
                <a:latin typeface="Calibri"/>
                <a:ea typeface="DejaVu Sans"/>
              </a:rPr>
              <a:t>Join </a:t>
            </a:r>
            <a:r>
              <a:rPr lang="en-US" sz="1200" b="1" strike="noStrike" spc="-1" dirty="0">
                <a:solidFill>
                  <a:srgbClr val="1F497D"/>
                </a:solidFill>
                <a:latin typeface="Calibri"/>
                <a:ea typeface="DejaVu Sans"/>
              </a:rPr>
              <a:t>#tutorial</a:t>
            </a:r>
            <a:r>
              <a:rPr lang="en-US" sz="1200" b="0" strike="noStrike" spc="-1" dirty="0">
                <a:solidFill>
                  <a:srgbClr val="1F497D"/>
                </a:solidFill>
                <a:latin typeface="Calibri"/>
                <a:ea typeface="DejaVu Sans"/>
              </a:rPr>
              <a:t> on Slack:  </a:t>
            </a:r>
            <a:r>
              <a:rPr lang="en-US" sz="1200" b="1" strike="noStrike" spc="-1" dirty="0" err="1">
                <a:solidFill>
                  <a:srgbClr val="1F497D"/>
                </a:solidFill>
                <a:latin typeface="Calibri"/>
                <a:ea typeface="DejaVu Sans"/>
              </a:rPr>
              <a:t>slack.spack.io</a:t>
            </a:r>
            <a:r>
              <a:rPr lang="en-US" sz="1200" b="1" strike="noStrike" spc="-1" dirty="0">
                <a:solidFill>
                  <a:srgbClr val="1F497D"/>
                </a:solidFill>
                <a:latin typeface="Calibri"/>
                <a:ea typeface="DejaVu Sans"/>
              </a:rPr>
              <a:t>          </a:t>
            </a:r>
            <a:r>
              <a:rPr lang="en-US" sz="1200" b="0" strike="noStrike" spc="-1" dirty="0">
                <a:solidFill>
                  <a:srgbClr val="1F497D"/>
                </a:solidFill>
                <a:latin typeface="Calibri"/>
                <a:ea typeface="DejaVu Sans"/>
              </a:rPr>
              <a:t>Materials: </a:t>
            </a:r>
            <a:r>
              <a:rPr lang="en-US" sz="1200" b="1" strike="noStrike" spc="-1" dirty="0" err="1">
                <a:solidFill>
                  <a:srgbClr val="1F497D"/>
                </a:solidFill>
                <a:latin typeface="Calibri"/>
                <a:ea typeface="DejaVu Sans"/>
              </a:rPr>
              <a:t>spack-tutorial.readthedocs.io</a:t>
            </a:r>
            <a:endParaRPr lang="en-US" sz="1200" b="0" strike="noStrike" spc="-1" dirty="0">
              <a:latin typeface="Arial"/>
            </a:endParaRPr>
          </a:p>
        </p:txBody>
      </p:sp>
    </p:spTree>
    <p:extLst>
      <p:ext uri="{BB962C8B-B14F-4D97-AF65-F5344CB8AC3E}">
        <p14:creationId xmlns:p14="http://schemas.microsoft.com/office/powerpoint/2010/main" val="93067208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812" r:id="rId11"/>
  </p:sldLayoutIdLst>
  <p:hf hdr="0" ftr="0" dt="0"/>
  <p:txStyles>
    <p:titleStyle>
      <a:lvl1pPr algn="l" rtl="0" eaLnBrk="1" latinLnBrk="0" hangingPunct="1">
        <a:lnSpc>
          <a:spcPct val="90000"/>
        </a:lnSpc>
        <a:spcBef>
          <a:spcPct val="0"/>
        </a:spcBef>
        <a:buNone/>
        <a:defRPr kumimoji="0" sz="24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CustomShape 1"/>
          <p:cNvSpPr/>
          <p:nvPr/>
        </p:nvSpPr>
        <p:spPr>
          <a:xfrm>
            <a:off x="0" y="4766400"/>
            <a:ext cx="9142920" cy="376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p:style>
      </p:sp>
      <p:sp>
        <p:nvSpPr>
          <p:cNvPr id="53" name="CustomShape 2"/>
          <p:cNvSpPr/>
          <p:nvPr/>
        </p:nvSpPr>
        <p:spPr>
          <a:xfrm>
            <a:off x="63720" y="5030640"/>
            <a:ext cx="872640" cy="75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spAutoFit/>
          </a:bodyPr>
          <a:lstStyle/>
          <a:p>
            <a:pPr>
              <a:lnSpc>
                <a:spcPct val="100000"/>
              </a:lnSpc>
            </a:pPr>
            <a:r>
              <a:rPr lang="en-US" sz="500" b="0" strike="noStrike" spc="-1">
                <a:solidFill>
                  <a:srgbClr val="000000"/>
                </a:solidFill>
                <a:latin typeface="Arial"/>
                <a:ea typeface="DejaVu Sans"/>
              </a:rPr>
              <a:t>LLNL-PRES-806064</a:t>
            </a:r>
            <a:endParaRPr lang="en-US" sz="500" b="0" strike="noStrike" spc="-1">
              <a:latin typeface="Arial"/>
            </a:endParaRPr>
          </a:p>
        </p:txBody>
      </p:sp>
      <p:sp>
        <p:nvSpPr>
          <p:cNvPr id="54" name="CustomShape 3"/>
          <p:cNvSpPr/>
          <p:nvPr/>
        </p:nvSpPr>
        <p:spPr>
          <a:xfrm>
            <a:off x="8826120" y="4802400"/>
            <a:ext cx="316800" cy="33984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noAutofit/>
          </a:bodyPr>
          <a:lstStyle/>
          <a:p>
            <a:pPr algn="r">
              <a:lnSpc>
                <a:spcPct val="100000"/>
              </a:lnSpc>
            </a:pPr>
            <a:fld id="{FF3EE81C-604E-4854-8A0D-CB3EC7B60322}" type="slidenum">
              <a:rPr lang="en-US" sz="1000" b="0" strike="noStrike" spc="-1">
                <a:solidFill>
                  <a:srgbClr val="595959"/>
                </a:solidFill>
                <a:latin typeface="Calibri"/>
                <a:ea typeface="DejaVu Sans"/>
              </a:rPr>
              <a:t>‹#›</a:t>
            </a:fld>
            <a:endParaRPr lang="en-US" sz="1000" b="0" strike="noStrike" spc="-1">
              <a:latin typeface="Arial"/>
            </a:endParaRPr>
          </a:p>
        </p:txBody>
      </p:sp>
      <p:sp>
        <p:nvSpPr>
          <p:cNvPr id="55" name="Line 4"/>
          <p:cNvSpPr/>
          <p:nvPr/>
        </p:nvSpPr>
        <p:spPr>
          <a:xfrm>
            <a:off x="-5760" y="950040"/>
            <a:ext cx="9149760" cy="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sp>
        <p:nvSpPr>
          <p:cNvPr id="59" name="PlaceHolder 6"/>
          <p:cNvSpPr>
            <a:spLocks noGrp="1"/>
          </p:cNvSpPr>
          <p:nvPr>
            <p:ph type="title"/>
          </p:nvPr>
        </p:nvSpPr>
        <p:spPr>
          <a:xfrm>
            <a:off x="457200" y="205200"/>
            <a:ext cx="7686881" cy="8586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60" name="PlaceHolder 7"/>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pic>
        <p:nvPicPr>
          <p:cNvPr id="16" name="Picture 5">
            <a:extLst>
              <a:ext uri="{FF2B5EF4-FFF2-40B4-BE49-F238E27FC236}">
                <a16:creationId xmlns:a16="http://schemas.microsoft.com/office/drawing/2014/main" id="{E9B4550B-4443-D44F-943B-EC813737888F}"/>
              </a:ext>
            </a:extLst>
          </p:cNvPr>
          <p:cNvPicPr/>
          <p:nvPr userDrawn="1"/>
        </p:nvPicPr>
        <p:blipFill>
          <a:blip r:embed="rId16"/>
          <a:stretch/>
        </p:blipFill>
        <p:spPr>
          <a:xfrm>
            <a:off x="8399475" y="4825715"/>
            <a:ext cx="260687" cy="260014"/>
          </a:xfrm>
          <a:prstGeom prst="rect">
            <a:avLst/>
          </a:prstGeom>
          <a:ln>
            <a:noFill/>
          </a:ln>
        </p:spPr>
      </p:pic>
      <p:sp>
        <p:nvSpPr>
          <p:cNvPr id="18" name="CustomShape 5">
            <a:extLst>
              <a:ext uri="{FF2B5EF4-FFF2-40B4-BE49-F238E27FC236}">
                <a16:creationId xmlns:a16="http://schemas.microsoft.com/office/drawing/2014/main" id="{26549F23-C9E3-BE44-A567-E1166B2F487F}"/>
              </a:ext>
            </a:extLst>
          </p:cNvPr>
          <p:cNvSpPr/>
          <p:nvPr userDrawn="1"/>
        </p:nvSpPr>
        <p:spPr>
          <a:xfrm>
            <a:off x="842963" y="4846523"/>
            <a:ext cx="6174296" cy="27554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dirty="0">
                <a:solidFill>
                  <a:srgbClr val="1F497D"/>
                </a:solidFill>
                <a:latin typeface="Calibri"/>
                <a:ea typeface="DejaVu Sans"/>
              </a:rPr>
              <a:t>Join </a:t>
            </a:r>
            <a:r>
              <a:rPr lang="en-US" sz="1200" b="1" strike="noStrike" spc="-1" dirty="0">
                <a:solidFill>
                  <a:srgbClr val="1F497D"/>
                </a:solidFill>
                <a:latin typeface="Calibri"/>
                <a:ea typeface="DejaVu Sans"/>
              </a:rPr>
              <a:t>#tutorial</a:t>
            </a:r>
            <a:r>
              <a:rPr lang="en-US" sz="1200" b="0" strike="noStrike" spc="-1" dirty="0">
                <a:solidFill>
                  <a:srgbClr val="1F497D"/>
                </a:solidFill>
                <a:latin typeface="Calibri"/>
                <a:ea typeface="DejaVu Sans"/>
              </a:rPr>
              <a:t> on Slack:  </a:t>
            </a:r>
            <a:r>
              <a:rPr lang="en-US" sz="1200" b="1" strike="noStrike" spc="-1" dirty="0" err="1">
                <a:solidFill>
                  <a:srgbClr val="1F497D"/>
                </a:solidFill>
                <a:latin typeface="Calibri"/>
                <a:ea typeface="DejaVu Sans"/>
              </a:rPr>
              <a:t>spackpm.herokuapp.com</a:t>
            </a:r>
            <a:r>
              <a:rPr lang="en-US" sz="1200" b="1" strike="noStrike" spc="-1" dirty="0">
                <a:solidFill>
                  <a:srgbClr val="1F497D"/>
                </a:solidFill>
                <a:latin typeface="Calibri"/>
                <a:ea typeface="DejaVu Sans"/>
              </a:rPr>
              <a:t>          </a:t>
            </a:r>
            <a:r>
              <a:rPr lang="en-US" sz="1200" b="0" strike="noStrike" spc="-1" dirty="0">
                <a:solidFill>
                  <a:srgbClr val="1F497D"/>
                </a:solidFill>
                <a:latin typeface="Calibri"/>
                <a:ea typeface="DejaVu Sans"/>
              </a:rPr>
              <a:t>Materials: </a:t>
            </a:r>
            <a:r>
              <a:rPr lang="en-US" sz="1200" b="1" strike="noStrike" spc="-1" dirty="0" err="1">
                <a:solidFill>
                  <a:srgbClr val="1F497D"/>
                </a:solidFill>
                <a:latin typeface="Calibri"/>
                <a:ea typeface="DejaVu Sans"/>
              </a:rPr>
              <a:t>spack-tutorial.readthedocs.io</a:t>
            </a:r>
            <a:endParaRPr lang="en-US" sz="1200" b="0" strike="noStrike" spc="-1" dirty="0">
              <a:latin typeface="Arial"/>
            </a:endParaRPr>
          </a:p>
        </p:txBody>
      </p:sp>
    </p:spTree>
    <p:extLst>
      <p:ext uri="{BB962C8B-B14F-4D97-AF65-F5344CB8AC3E}">
        <p14:creationId xmlns:p14="http://schemas.microsoft.com/office/powerpoint/2010/main" val="351645418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7859809"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264022503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7" r:id="rId15"/>
    <p:sldLayoutId id="2147483788" r:id="rId16"/>
    <p:sldLayoutId id="2147483789" r:id="rId17"/>
    <p:sldLayoutId id="2147483790" r:id="rId18"/>
    <p:sldLayoutId id="2147483791" r:id="rId19"/>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6125" y="174766"/>
            <a:ext cx="8044004" cy="682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46125" y="1087105"/>
            <a:ext cx="8740700" cy="3452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8886272" y="4941252"/>
            <a:ext cx="210301" cy="114300"/>
          </a:xfrm>
          <a:prstGeom prst="rect">
            <a:avLst/>
          </a:prstGeom>
          <a:noFill/>
          <a:ln w="9525">
            <a:noFill/>
            <a:miter lim="800000"/>
            <a:headEnd/>
            <a:tailEnd/>
          </a:ln>
          <a:effectLst/>
        </p:spPr>
        <p:txBody>
          <a:bodyPr lIns="0" tIns="0" rIns="0" bIns="0" anchor="ctr"/>
          <a:lstStyle/>
          <a:p>
            <a:pPr algn="ctr" defTabSz="129779">
              <a:lnSpc>
                <a:spcPct val="90000"/>
              </a:lnSpc>
              <a:tabLst>
                <a:tab pos="172641" algn="l"/>
              </a:tabLst>
              <a:defRPr/>
            </a:pPr>
            <a:fld id="{040BB257-551A-4736-B50F-DCF1BA034C06}" type="slidenum">
              <a:rPr lang="en-US" sz="675" b="1" smtClean="0">
                <a:solidFill>
                  <a:schemeClr val="bg1">
                    <a:lumMod val="75000"/>
                  </a:schemeClr>
                </a:solidFill>
                <a:latin typeface="+mn-lt"/>
                <a:cs typeface="Times New Roman" panose="02020603050405020304" pitchFamily="18" charset="0"/>
              </a:rPr>
              <a:pPr algn="ctr" defTabSz="129779">
                <a:lnSpc>
                  <a:spcPct val="90000"/>
                </a:lnSpc>
                <a:tabLst>
                  <a:tab pos="172641" algn="l"/>
                </a:tabLst>
                <a:defRPr/>
              </a:pPr>
              <a:t>‹#›</a:t>
            </a:fld>
            <a:endParaRPr lang="en-US" sz="675"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6073438" y="4929885"/>
            <a:ext cx="2895600" cy="136922"/>
          </a:xfrm>
          <a:prstGeom prst="rect">
            <a:avLst/>
          </a:prstGeom>
          <a:ln/>
        </p:spPr>
        <p:txBody>
          <a:bodyPr anchor="ctr"/>
          <a:lstStyle/>
          <a:p>
            <a:pPr algn="r"/>
            <a:r>
              <a:rPr lang="en-US" sz="75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54850" y="4738556"/>
            <a:ext cx="1138141" cy="307779"/>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0" y="5109211"/>
            <a:ext cx="9144000" cy="34289"/>
          </a:xfrm>
          <a:prstGeom prst="rect">
            <a:avLst/>
          </a:prstGeom>
          <a:effectLst/>
        </p:spPr>
      </p:pic>
    </p:spTree>
    <p:extLst>
      <p:ext uri="{BB962C8B-B14F-4D97-AF65-F5344CB8AC3E}">
        <p14:creationId xmlns:p14="http://schemas.microsoft.com/office/powerpoint/2010/main" val="377141759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1" r:id="rId17"/>
  </p:sldLayoutIdLst>
  <p:txStyles>
    <p:titleStyle>
      <a:lvl1pPr algn="l" rtl="0" eaLnBrk="1" fontAlgn="base" hangingPunct="1">
        <a:lnSpc>
          <a:spcPct val="90000"/>
        </a:lnSpc>
        <a:spcBef>
          <a:spcPct val="0"/>
        </a:spcBef>
        <a:spcAft>
          <a:spcPct val="0"/>
        </a:spcAft>
        <a:defRPr sz="225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2250">
          <a:solidFill>
            <a:srgbClr val="006C3A"/>
          </a:solidFill>
          <a:latin typeface="Arial Black" pitchFamily="34" charset="0"/>
        </a:defRPr>
      </a:lvl2pPr>
      <a:lvl3pPr algn="l" rtl="0" eaLnBrk="1" fontAlgn="base" hangingPunct="1">
        <a:lnSpc>
          <a:spcPct val="85000"/>
        </a:lnSpc>
        <a:spcBef>
          <a:spcPct val="0"/>
        </a:spcBef>
        <a:spcAft>
          <a:spcPct val="0"/>
        </a:spcAft>
        <a:defRPr sz="2250">
          <a:solidFill>
            <a:srgbClr val="006C3A"/>
          </a:solidFill>
          <a:latin typeface="Arial Black" pitchFamily="34" charset="0"/>
        </a:defRPr>
      </a:lvl3pPr>
      <a:lvl4pPr algn="l" rtl="0" eaLnBrk="1" fontAlgn="base" hangingPunct="1">
        <a:lnSpc>
          <a:spcPct val="85000"/>
        </a:lnSpc>
        <a:spcBef>
          <a:spcPct val="0"/>
        </a:spcBef>
        <a:spcAft>
          <a:spcPct val="0"/>
        </a:spcAft>
        <a:defRPr sz="2250">
          <a:solidFill>
            <a:srgbClr val="006C3A"/>
          </a:solidFill>
          <a:latin typeface="Arial Black" pitchFamily="34" charset="0"/>
        </a:defRPr>
      </a:lvl4pPr>
      <a:lvl5pPr algn="l" rtl="0" eaLnBrk="1" fontAlgn="base" hangingPunct="1">
        <a:lnSpc>
          <a:spcPct val="85000"/>
        </a:lnSpc>
        <a:spcBef>
          <a:spcPct val="0"/>
        </a:spcBef>
        <a:spcAft>
          <a:spcPct val="0"/>
        </a:spcAft>
        <a:defRPr sz="2250">
          <a:solidFill>
            <a:srgbClr val="006C3A"/>
          </a:solidFill>
          <a:latin typeface="Arial Black" pitchFamily="34" charset="0"/>
        </a:defRPr>
      </a:lvl5pPr>
      <a:lvl6pPr marL="342900" algn="l" rtl="0" eaLnBrk="1" fontAlgn="base" hangingPunct="1">
        <a:lnSpc>
          <a:spcPct val="85000"/>
        </a:lnSpc>
        <a:spcBef>
          <a:spcPct val="0"/>
        </a:spcBef>
        <a:spcAft>
          <a:spcPct val="0"/>
        </a:spcAft>
        <a:defRPr sz="2250">
          <a:solidFill>
            <a:srgbClr val="006C3A"/>
          </a:solidFill>
          <a:latin typeface="Arial Black" pitchFamily="34" charset="0"/>
        </a:defRPr>
      </a:lvl6pPr>
      <a:lvl7pPr marL="685800" algn="l" rtl="0" eaLnBrk="1" fontAlgn="base" hangingPunct="1">
        <a:lnSpc>
          <a:spcPct val="85000"/>
        </a:lnSpc>
        <a:spcBef>
          <a:spcPct val="0"/>
        </a:spcBef>
        <a:spcAft>
          <a:spcPct val="0"/>
        </a:spcAft>
        <a:defRPr sz="2250">
          <a:solidFill>
            <a:srgbClr val="006C3A"/>
          </a:solidFill>
          <a:latin typeface="Arial Black" pitchFamily="34" charset="0"/>
        </a:defRPr>
      </a:lvl7pPr>
      <a:lvl8pPr marL="1028700" algn="l" rtl="0" eaLnBrk="1" fontAlgn="base" hangingPunct="1">
        <a:lnSpc>
          <a:spcPct val="85000"/>
        </a:lnSpc>
        <a:spcBef>
          <a:spcPct val="0"/>
        </a:spcBef>
        <a:spcAft>
          <a:spcPct val="0"/>
        </a:spcAft>
        <a:defRPr sz="2250">
          <a:solidFill>
            <a:srgbClr val="006C3A"/>
          </a:solidFill>
          <a:latin typeface="Arial Black" pitchFamily="34" charset="0"/>
        </a:defRPr>
      </a:lvl8pPr>
      <a:lvl9pPr marL="1371600" algn="l" rtl="0" eaLnBrk="1" fontAlgn="base" hangingPunct="1">
        <a:lnSpc>
          <a:spcPct val="85000"/>
        </a:lnSpc>
        <a:spcBef>
          <a:spcPct val="0"/>
        </a:spcBef>
        <a:spcAft>
          <a:spcPct val="0"/>
        </a:spcAft>
        <a:defRPr sz="2250">
          <a:solidFill>
            <a:srgbClr val="006C3A"/>
          </a:solidFill>
          <a:latin typeface="Arial Black" pitchFamily="34" charset="0"/>
        </a:defRPr>
      </a:lvl9pPr>
    </p:titleStyle>
    <p:bodyStyle>
      <a:lvl1pPr marL="171450" indent="-171450" algn="l" rtl="0" eaLnBrk="1" fontAlgn="base" hangingPunct="1">
        <a:lnSpc>
          <a:spcPct val="90000"/>
        </a:lnSpc>
        <a:spcBef>
          <a:spcPts val="1050"/>
        </a:spcBef>
        <a:spcAft>
          <a:spcPct val="0"/>
        </a:spcAft>
        <a:buClr>
          <a:schemeClr val="tx1"/>
        </a:buClr>
        <a:buSzPct val="90000"/>
        <a:buFont typeface="Century Gothic" panose="020B0502020202020204" pitchFamily="34" charset="0"/>
        <a:buChar char="•"/>
        <a:defRPr sz="1500" kern="1200">
          <a:solidFill>
            <a:schemeClr val="tx1"/>
          </a:solidFill>
          <a:latin typeface="+mn-lt"/>
          <a:ea typeface="+mn-ea"/>
          <a:cs typeface="+mn-cs"/>
        </a:defRPr>
      </a:lvl1pPr>
      <a:lvl2pPr marL="428625" indent="-171450"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350" kern="1200">
          <a:solidFill>
            <a:schemeClr val="tx1"/>
          </a:solidFill>
          <a:latin typeface="+mn-lt"/>
          <a:ea typeface="+mn-ea"/>
          <a:cs typeface="+mn-cs"/>
        </a:defRPr>
      </a:lvl2pPr>
      <a:lvl3pPr marL="642938" indent="-128588"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200" kern="1200">
          <a:solidFill>
            <a:schemeClr val="tx1"/>
          </a:solidFill>
          <a:latin typeface="+mn-lt"/>
          <a:ea typeface="+mn-ea"/>
          <a:cs typeface="+mn-cs"/>
        </a:defRPr>
      </a:lvl3pPr>
      <a:lvl4pPr marL="858441" indent="-129779" algn="l" rtl="0" eaLnBrk="1" fontAlgn="base" hangingPunct="1">
        <a:lnSpc>
          <a:spcPct val="90000"/>
        </a:lnSpc>
        <a:spcBef>
          <a:spcPts val="60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4pPr>
      <a:lvl5pPr marL="1112044" indent="-166688" algn="l" rtl="0" eaLnBrk="1" fontAlgn="base" hangingPunct="1">
        <a:lnSpc>
          <a:spcPct val="90000"/>
        </a:lnSpc>
        <a:spcBef>
          <a:spcPts val="450"/>
        </a:spcBef>
        <a:spcAft>
          <a:spcPct val="0"/>
        </a:spcAft>
        <a:buClr>
          <a:schemeClr val="tx1"/>
        </a:buClr>
        <a:buFont typeface="Arial"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4766310"/>
            <a:ext cx="9144000" cy="377190"/>
          </a:xfrm>
          <a:prstGeom prst="rect">
            <a:avLst/>
          </a:prstGeom>
          <a:solidFill>
            <a:srgbClr val="D8D8D8"/>
          </a:solidFill>
          <a:ln>
            <a:noFill/>
          </a:ln>
        </p:spPr>
        <p:txBody>
          <a:bodyPr spcFirstLastPara="1" wrap="square" lIns="68575" tIns="34275" rIns="0"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 name="Google Shape;52;p13"/>
          <p:cNvPicPr preferRelativeResize="0"/>
          <p:nvPr/>
        </p:nvPicPr>
        <p:blipFill rotWithShape="1">
          <a:blip r:embed="rId13">
            <a:alphaModFix/>
          </a:blip>
          <a:srcRect/>
          <a:stretch/>
        </p:blipFill>
        <p:spPr>
          <a:xfrm>
            <a:off x="128016" y="4869180"/>
            <a:ext cx="2057400" cy="212598"/>
          </a:xfrm>
          <a:prstGeom prst="rect">
            <a:avLst/>
          </a:prstGeom>
          <a:noFill/>
          <a:ln>
            <a:noFill/>
          </a:ln>
        </p:spPr>
      </p:pic>
      <p:sp>
        <p:nvSpPr>
          <p:cNvPr id="53" name="Google Shape;53;p13"/>
          <p:cNvSpPr txBox="1">
            <a:spLocks noGrp="1"/>
          </p:cNvSpPr>
          <p:nvPr>
            <p:ph type="body" idx="1"/>
          </p:nvPr>
        </p:nvSpPr>
        <p:spPr>
          <a:xfrm>
            <a:off x="457200" y="1081143"/>
            <a:ext cx="8229600" cy="3680167"/>
          </a:xfrm>
          <a:prstGeom prst="rect">
            <a:avLst/>
          </a:prstGeom>
          <a:noFill/>
          <a:ln>
            <a:noFill/>
          </a:ln>
        </p:spPr>
        <p:txBody>
          <a:bodyPr spcFirstLastPara="1" wrap="square" lIns="0" tIns="0" rIns="0" bIns="0" anchor="t" anchorCtr="0">
            <a:normAutofit/>
          </a:bodyPr>
          <a:lstStyle>
            <a:lvl1pPr marL="457200" marR="0" lvl="0" indent="-330200" algn="l" rtl="0">
              <a:spcBef>
                <a:spcPts val="1400"/>
              </a:spcBef>
              <a:spcAft>
                <a:spcPts val="0"/>
              </a:spcAft>
              <a:buClr>
                <a:srgbClr val="366092"/>
              </a:buClr>
              <a:buSzPts val="1600"/>
              <a:buFont typeface="Noto Sans Symbols"/>
              <a:buChar char="▪"/>
              <a:defRPr sz="1800" b="0" i="0" u="none" strike="noStrike" cap="none">
                <a:solidFill>
                  <a:schemeClr val="dk1"/>
                </a:solidFill>
                <a:latin typeface="Calibri"/>
                <a:ea typeface="Calibri"/>
                <a:cs typeface="Calibri"/>
                <a:sym typeface="Calibri"/>
              </a:defRPr>
            </a:lvl1pPr>
            <a:lvl2pPr marL="914400" marR="0" lvl="1" indent="-317500" algn="l" rtl="0">
              <a:spcBef>
                <a:spcPts val="0"/>
              </a:spcBef>
              <a:spcAft>
                <a:spcPts val="0"/>
              </a:spcAft>
              <a:buClr>
                <a:schemeClr val="dk1"/>
              </a:buClr>
              <a:buSzPts val="1400"/>
              <a:buFont typeface="Calibri"/>
              <a:buChar char="—"/>
              <a:defRPr sz="1500" b="0" i="0" u="none" strike="noStrike" cap="none">
                <a:solidFill>
                  <a:schemeClr val="dk1"/>
                </a:solidFill>
                <a:latin typeface="Calibri"/>
                <a:ea typeface="Calibri"/>
                <a:cs typeface="Calibri"/>
                <a:sym typeface="Calibri"/>
              </a:defRPr>
            </a:lvl2pPr>
            <a:lvl3pPr marL="1371600" marR="0" lvl="2" indent="-304800" algn="l" rtl="0">
              <a:spcBef>
                <a:spcPts val="0"/>
              </a:spcBef>
              <a:spcAft>
                <a:spcPts val="0"/>
              </a:spcAft>
              <a:buClr>
                <a:schemeClr val="dk1"/>
              </a:buClr>
              <a:buSzPts val="12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spcBef>
                <a:spcPts val="0"/>
              </a:spcBef>
              <a:spcAft>
                <a:spcPts val="0"/>
              </a:spcAft>
              <a:buClr>
                <a:schemeClr val="dk1"/>
              </a:buClr>
              <a:buSzPts val="1200"/>
              <a:buFont typeface="Merriweather Sans"/>
              <a:buChar char="–"/>
              <a:defRPr sz="1200" b="0" i="0" u="none" strike="noStrike" cap="none">
                <a:solidFill>
                  <a:schemeClr val="dk1"/>
                </a:solidFill>
                <a:latin typeface="Calibri"/>
                <a:ea typeface="Calibri"/>
                <a:cs typeface="Calibri"/>
                <a:sym typeface="Calibri"/>
              </a:defRPr>
            </a:lvl4pPr>
            <a:lvl5pPr marL="2286000" marR="0" lvl="4" indent="-304800" algn="l" rtl="0">
              <a:spcBef>
                <a:spcPts val="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23850" algn="l" rtl="0">
              <a:spcBef>
                <a:spcPts val="300"/>
              </a:spcBef>
              <a:spcAft>
                <a:spcPts val="0"/>
              </a:spcAft>
              <a:buClr>
                <a:schemeClr val="accent6"/>
              </a:buClr>
              <a:buSzPts val="1500"/>
              <a:buFont typeface="Noto Sans Symbols"/>
              <a:buChar char="●"/>
              <a:defRPr sz="1500" b="0" i="0" u="none" strike="noStrike" cap="none">
                <a:solidFill>
                  <a:schemeClr val="dk1"/>
                </a:solidFill>
                <a:latin typeface="Calibri"/>
                <a:ea typeface="Calibri"/>
                <a:cs typeface="Calibri"/>
                <a:sym typeface="Calibri"/>
              </a:defRPr>
            </a:lvl6pPr>
            <a:lvl7pPr marL="3200400" marR="0" lvl="6" indent="-317500" algn="l" rtl="0">
              <a:spcBef>
                <a:spcPts val="300"/>
              </a:spcBef>
              <a:spcAft>
                <a:spcPts val="0"/>
              </a:spcAft>
              <a:buClr>
                <a:schemeClr val="accent1"/>
              </a:buClr>
              <a:buSzPts val="1400"/>
              <a:buFont typeface="Noto Sans Symbols"/>
              <a:buChar char="●"/>
              <a:defRPr sz="1400" b="0" i="0" u="none" strike="noStrike" cap="none">
                <a:solidFill>
                  <a:schemeClr val="dk1"/>
                </a:solidFill>
                <a:latin typeface="Calibri"/>
                <a:ea typeface="Calibri"/>
                <a:cs typeface="Calibri"/>
                <a:sym typeface="Calibri"/>
              </a:defRPr>
            </a:lvl7pPr>
            <a:lvl8pPr marL="3657600" marR="0" lvl="7" indent="-317500" algn="l" rtl="0">
              <a:spcBef>
                <a:spcPts val="300"/>
              </a:spcBef>
              <a:spcAft>
                <a:spcPts val="0"/>
              </a:spcAft>
              <a:buClr>
                <a:schemeClr val="accent2"/>
              </a:buClr>
              <a:buSzPts val="1400"/>
              <a:buFont typeface="Noto Sans Symbols"/>
              <a:buChar char="●"/>
              <a:defRPr sz="1400" b="0" i="0" u="none" strike="noStrike" cap="none">
                <a:solidFill>
                  <a:schemeClr val="dk1"/>
                </a:solidFill>
                <a:latin typeface="Calibri"/>
                <a:ea typeface="Calibri"/>
                <a:cs typeface="Calibri"/>
                <a:sym typeface="Calibri"/>
              </a:defRPr>
            </a:lvl8pPr>
            <a:lvl9pPr marL="4114800" marR="0" lvl="8" indent="-317500" algn="l" rtl="0">
              <a:spcBef>
                <a:spcPts val="300"/>
              </a:spcBef>
              <a:spcAft>
                <a:spcPts val="0"/>
              </a:spcAft>
              <a:buClr>
                <a:schemeClr val="accent3"/>
              </a:buClr>
              <a:buSzPts val="1400"/>
              <a:buFont typeface="Noto Sans Symbols"/>
              <a:buChar char="●"/>
              <a:defRPr sz="14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p:nvPr/>
        </p:nvSpPr>
        <p:spPr>
          <a:xfrm>
            <a:off x="1" y="4766310"/>
            <a:ext cx="9144000" cy="3429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 name="Google Shape;55;p13"/>
          <p:cNvSpPr txBox="1"/>
          <p:nvPr/>
        </p:nvSpPr>
        <p:spPr>
          <a:xfrm>
            <a:off x="8826125" y="4802444"/>
            <a:ext cx="317877" cy="341060"/>
          </a:xfrm>
          <a:prstGeom prst="rect">
            <a:avLst/>
          </a:prstGeom>
          <a:noFill/>
          <a:ln>
            <a:noFill/>
          </a:ln>
        </p:spPr>
        <p:txBody>
          <a:bodyPr spcFirstLastPara="1" wrap="square" lIns="68575" tIns="34275" rIns="34275" bIns="34275" anchor="ctr" anchorCtr="0">
            <a:noAutofit/>
          </a:bodyPr>
          <a:lstStyle/>
          <a:p>
            <a:pPr marL="0" marR="0" lvl="0" indent="0" algn="r" rtl="0">
              <a:lnSpc>
                <a:spcPct val="100000"/>
              </a:lnSpc>
              <a:spcBef>
                <a:spcPts val="0"/>
              </a:spcBef>
              <a:spcAft>
                <a:spcPts val="0"/>
              </a:spcAft>
              <a:buClr>
                <a:srgbClr val="595959"/>
              </a:buClr>
              <a:buSzPts val="800"/>
              <a:buFont typeface="Calibri"/>
              <a:buNone/>
            </a:pPr>
            <a:fld id="{00000000-1234-1234-1234-123412341234}" type="slidenum">
              <a:rPr lang="en" sz="800" b="0" i="0" u="none" strike="noStrike" cap="none">
                <a:solidFill>
                  <a:srgbClr val="595959"/>
                </a:solidFill>
                <a:latin typeface="Calibri"/>
                <a:ea typeface="Calibri"/>
                <a:cs typeface="Calibri"/>
                <a:sym typeface="Calibri"/>
              </a:rPr>
              <a:t>‹#›</a:t>
            </a:fld>
            <a:endParaRPr sz="800" b="0" i="0" u="none" strike="noStrike" cap="none">
              <a:solidFill>
                <a:srgbClr val="595959"/>
              </a:solidFill>
              <a:latin typeface="Calibri"/>
              <a:ea typeface="Calibri"/>
              <a:cs typeface="Calibri"/>
              <a:sym typeface="Calibri"/>
            </a:endParaRPr>
          </a:p>
        </p:txBody>
      </p:sp>
      <p:sp>
        <p:nvSpPr>
          <p:cNvPr id="56" name="Google Shape;56;p13"/>
          <p:cNvSpPr txBox="1"/>
          <p:nvPr/>
        </p:nvSpPr>
        <p:spPr>
          <a:xfrm>
            <a:off x="484957" y="5016296"/>
            <a:ext cx="873871" cy="76944"/>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500" b="0" i="0" u="none" strike="noStrike" cap="none" dirty="0">
                <a:solidFill>
                  <a:schemeClr val="dk1"/>
                </a:solidFill>
                <a:latin typeface="Arial"/>
                <a:ea typeface="Arial"/>
                <a:cs typeface="Arial"/>
                <a:sym typeface="Arial"/>
              </a:rPr>
              <a:t>LLNL-PRES-837654</a:t>
            </a:r>
            <a:endParaRPr sz="1100" dirty="0"/>
          </a:p>
        </p:txBody>
      </p:sp>
      <p:sp>
        <p:nvSpPr>
          <p:cNvPr id="57" name="Google Shape;57;p13"/>
          <p:cNvSpPr txBox="1">
            <a:spLocks noGrp="1"/>
          </p:cNvSpPr>
          <p:nvPr>
            <p:ph type="title"/>
          </p:nvPr>
        </p:nvSpPr>
        <p:spPr>
          <a:xfrm>
            <a:off x="457200" y="165102"/>
            <a:ext cx="7750811" cy="754380"/>
          </a:xfrm>
          <a:prstGeom prst="rect">
            <a:avLst/>
          </a:prstGeom>
          <a:noFill/>
          <a:ln>
            <a:noFill/>
          </a:ln>
        </p:spPr>
        <p:txBody>
          <a:bodyPr spcFirstLastPara="1" wrap="square" lIns="0" tIns="34275" rIns="34275" bIns="34275" anchor="ctr" anchorCtr="0">
            <a:noAutofit/>
          </a:bodyPr>
          <a:lstStyle>
            <a:lvl1pPr marR="0" lvl="0" algn="l" rtl="0">
              <a:lnSpc>
                <a:spcPct val="90000"/>
              </a:lnSpc>
              <a:spcBef>
                <a:spcPts val="0"/>
              </a:spcBef>
              <a:spcAft>
                <a:spcPts val="0"/>
              </a:spcAft>
              <a:buClr>
                <a:srgbClr val="366092"/>
              </a:buClr>
              <a:buSzPts val="2400"/>
              <a:buFont typeface="Calibri"/>
              <a:buNone/>
              <a:defRPr sz="2400" b="1" i="0" u="none" strike="noStrike" cap="none">
                <a:solidFill>
                  <a:srgbClr val="366092"/>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dirty="0"/>
          </a:p>
        </p:txBody>
      </p:sp>
      <p:cxnSp>
        <p:nvCxnSpPr>
          <p:cNvPr id="58" name="Google Shape;58;p13"/>
          <p:cNvCxnSpPr/>
          <p:nvPr/>
        </p:nvCxnSpPr>
        <p:spPr>
          <a:xfrm>
            <a:off x="-6057" y="950366"/>
            <a:ext cx="9150059" cy="0"/>
          </a:xfrm>
          <a:prstGeom prst="straightConnector1">
            <a:avLst/>
          </a:prstGeom>
          <a:noFill/>
          <a:ln w="38100" cap="flat" cmpd="sng">
            <a:solidFill>
              <a:srgbClr val="366092"/>
            </a:solidFill>
            <a:prstDash val="solid"/>
            <a:round/>
            <a:headEnd type="none" w="sm" len="sm"/>
            <a:tailEnd type="none" w="sm" len="sm"/>
          </a:ln>
        </p:spPr>
      </p:cxnSp>
      <p:pic>
        <p:nvPicPr>
          <p:cNvPr id="59" name="Google Shape;59;p13"/>
          <p:cNvPicPr preferRelativeResize="0"/>
          <p:nvPr/>
        </p:nvPicPr>
        <p:blipFill rotWithShape="1">
          <a:blip r:embed="rId14">
            <a:alphaModFix/>
          </a:blip>
          <a:srcRect/>
          <a:stretch/>
        </p:blipFill>
        <p:spPr>
          <a:xfrm>
            <a:off x="8208011" y="4834890"/>
            <a:ext cx="733806" cy="281178"/>
          </a:xfrm>
          <a:prstGeom prst="rect">
            <a:avLst/>
          </a:prstGeom>
          <a:noFill/>
          <a:ln>
            <a:noFill/>
          </a:ln>
        </p:spPr>
      </p:pic>
      <p:grpSp>
        <p:nvGrpSpPr>
          <p:cNvPr id="2" name="Group 1">
            <a:extLst>
              <a:ext uri="{FF2B5EF4-FFF2-40B4-BE49-F238E27FC236}">
                <a16:creationId xmlns:a16="http://schemas.microsoft.com/office/drawing/2014/main" id="{951F51EA-CAB1-4F13-D79C-5BCFDFEF5A23}"/>
              </a:ext>
            </a:extLst>
          </p:cNvPr>
          <p:cNvGrpSpPr/>
          <p:nvPr userDrawn="1"/>
        </p:nvGrpSpPr>
        <p:grpSpPr>
          <a:xfrm>
            <a:off x="5609074" y="4810968"/>
            <a:ext cx="2356618" cy="332532"/>
            <a:chOff x="90336" y="4381591"/>
            <a:chExt cx="2356618" cy="332532"/>
          </a:xfrm>
        </p:grpSpPr>
        <p:sp>
          <p:nvSpPr>
            <p:cNvPr id="3" name="TextBox 2">
              <a:extLst>
                <a:ext uri="{FF2B5EF4-FFF2-40B4-BE49-F238E27FC236}">
                  <a16:creationId xmlns:a16="http://schemas.microsoft.com/office/drawing/2014/main" id="{153A6C35-6B33-9F19-2510-6C3311387C87}"/>
                </a:ext>
              </a:extLst>
            </p:cNvPr>
            <p:cNvSpPr txBox="1"/>
            <p:nvPr/>
          </p:nvSpPr>
          <p:spPr>
            <a:xfrm>
              <a:off x="351509" y="4381591"/>
              <a:ext cx="2095445" cy="307777"/>
            </a:xfrm>
            <a:prstGeom prst="rect">
              <a:avLst/>
            </a:prstGeom>
            <a:noFill/>
          </p:spPr>
          <p:txBody>
            <a:bodyPr wrap="none" rtlCol="0">
              <a:spAutoFit/>
            </a:bodyPr>
            <a:lstStyle/>
            <a:p>
              <a:r>
                <a:rPr lang="en-US" sz="1400" b="0" dirty="0" err="1"/>
                <a:t>github.com</a:t>
              </a:r>
              <a:r>
                <a:rPr lang="en-US" sz="1400" b="0" dirty="0"/>
                <a:t>/</a:t>
              </a:r>
              <a:r>
                <a:rPr lang="en-US" sz="1400" b="0" dirty="0" err="1"/>
                <a:t>spack</a:t>
              </a:r>
              <a:r>
                <a:rPr lang="en-US" sz="1400" b="0" dirty="0"/>
                <a:t>/</a:t>
              </a:r>
              <a:r>
                <a:rPr lang="en-US" sz="1400" b="0" dirty="0" err="1"/>
                <a:t>spack</a:t>
              </a:r>
              <a:endParaRPr lang="en-US" sz="1400" b="0" dirty="0"/>
            </a:p>
          </p:txBody>
        </p:sp>
        <p:pic>
          <p:nvPicPr>
            <p:cNvPr id="4" name="Picture 3" descr="gh-logo.pdf">
              <a:extLst>
                <a:ext uri="{FF2B5EF4-FFF2-40B4-BE49-F238E27FC236}">
                  <a16:creationId xmlns:a16="http://schemas.microsoft.com/office/drawing/2014/main" id="{8D04B30C-EE51-671E-CCB5-66B76E27A251}"/>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0336" y="4398942"/>
              <a:ext cx="317875" cy="315181"/>
            </a:xfrm>
            <a:prstGeom prst="rect">
              <a:avLst/>
            </a:prstGeom>
          </p:spPr>
        </p:pic>
      </p:grpSp>
    </p:spTree>
    <p:extLst>
      <p:ext uri="{BB962C8B-B14F-4D97-AF65-F5344CB8AC3E}">
        <p14:creationId xmlns:p14="http://schemas.microsoft.com/office/powerpoint/2010/main" val="2636654743"/>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9" r:id="rId9"/>
    <p:sldLayoutId id="2147483830" r:id="rId10"/>
    <p:sldLayoutId id="21474838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507B2-B0B0-464B-A2E0-CA1EA4DB7FA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55C154-41F6-2741-9CCB-C7ECD2FCB70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7A6C1-FC6A-2046-9F2F-3A806BF818E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876DA76-04D8-5340-810F-2787AF9FA477}" type="datetimeFigureOut">
              <a:rPr lang="en-US" smtClean="0"/>
              <a:t>7/24/23</a:t>
            </a:fld>
            <a:endParaRPr lang="en-US"/>
          </a:p>
        </p:txBody>
      </p:sp>
      <p:sp>
        <p:nvSpPr>
          <p:cNvPr id="5" name="Footer Placeholder 4">
            <a:extLst>
              <a:ext uri="{FF2B5EF4-FFF2-40B4-BE49-F238E27FC236}">
                <a16:creationId xmlns:a16="http://schemas.microsoft.com/office/drawing/2014/main" id="{BF543DAC-0B1A-814B-9EEE-957F470A75B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A04984-367F-0C4D-921C-99B025965D4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6D2754E-9535-EC46-A940-C3366143F0CE}" type="slidenum">
              <a:rPr lang="en-US" smtClean="0"/>
              <a:t>‹#›</a:t>
            </a:fld>
            <a:endParaRPr lang="en-US"/>
          </a:p>
        </p:txBody>
      </p:sp>
    </p:spTree>
    <p:extLst>
      <p:ext uri="{BB962C8B-B14F-4D97-AF65-F5344CB8AC3E}">
        <p14:creationId xmlns:p14="http://schemas.microsoft.com/office/powerpoint/2010/main" val="349137957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8.emf"/></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e4s.io/" TargetMode="External"/><Relationship Id="rId7" Type="http://schemas.openxmlformats.org/officeDocument/2006/relationships/image" Target="../media/image53.png"/><Relationship Id="rId2" Type="http://schemas.openxmlformats.org/officeDocument/2006/relationships/image" Target="../media/image49.tiff"/><Relationship Id="rId1" Type="http://schemas.openxmlformats.org/officeDocument/2006/relationships/slideLayout" Target="../slideLayouts/slideLayout15.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w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hyperlink" Target="https://conda.io/" TargetMode="External"/><Relationship Id="rId13" Type="http://schemas.openxmlformats.org/officeDocument/2006/relationships/image" Target="../media/image68.svg"/><Relationship Id="rId3" Type="http://schemas.openxmlformats.org/officeDocument/2006/relationships/hyperlink" Target="https://www.gnu.org/s/guix/" TargetMode="External"/><Relationship Id="rId7" Type="http://schemas.openxmlformats.org/officeDocument/2006/relationships/hyperlink" Target="http://hpcugent.github.io/easybuild/" TargetMode="External"/><Relationship Id="rId12" Type="http://schemas.openxmlformats.org/officeDocument/2006/relationships/image" Target="../media/image67.png"/><Relationship Id="rId2" Type="http://schemas.openxmlformats.org/officeDocument/2006/relationships/hyperlink" Target="https://nixos.org/" TargetMode="External"/><Relationship Id="rId16"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hyperlink" Target="https://gentoo.org/" TargetMode="External"/><Relationship Id="rId11" Type="http://schemas.openxmlformats.org/officeDocument/2006/relationships/image" Target="../media/image66.png"/><Relationship Id="rId5" Type="http://schemas.openxmlformats.org/officeDocument/2006/relationships/hyperlink" Target="https://www.macports.org/" TargetMode="External"/><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hyperlink" Target="http://brew.sh/" TargetMode="External"/><Relationship Id="rId9" Type="http://schemas.openxmlformats.org/officeDocument/2006/relationships/image" Target="../media/image64.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3.emf"/><Relationship Id="rId5" Type="http://schemas.openxmlformats.org/officeDocument/2006/relationships/image" Target="../media/image32.emf"/><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75.wmf"/></Relationships>
</file>

<file path=ppt/slides/_rels/slide23.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slideLayout" Target="../slideLayouts/slideLayout45.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80.png"/><Relationship Id="rId1" Type="http://schemas.openxmlformats.org/officeDocument/2006/relationships/slideLayout" Target="../slideLayouts/slideLayout38.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82.png"/><Relationship Id="rId1" Type="http://schemas.openxmlformats.org/officeDocument/2006/relationships/slideLayout" Target="../slideLayouts/slideLayout38.xml"/><Relationship Id="rId4" Type="http://schemas.openxmlformats.org/officeDocument/2006/relationships/image" Target="../media/image83.emf"/></Relationships>
</file>

<file path=ppt/slides/_rels/slide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8.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6.png"/><Relationship Id="rId7" Type="http://schemas.openxmlformats.org/officeDocument/2006/relationships/image" Target="../media/image45.png"/><Relationship Id="rId2" Type="http://schemas.openxmlformats.org/officeDocument/2006/relationships/image" Target="../media/image95.png"/><Relationship Id="rId1" Type="http://schemas.openxmlformats.org/officeDocument/2006/relationships/slideLayout" Target="../slideLayouts/slideLayout38.xml"/><Relationship Id="rId6" Type="http://schemas.openxmlformats.org/officeDocument/2006/relationships/image" Target="../media/image99.png"/><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38.xml"/><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emf"/><Relationship Id="rId12"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20.xml"/><Relationship Id="rId6" Type="http://schemas.openxmlformats.org/officeDocument/2006/relationships/image" Target="../media/image107.png"/><Relationship Id="rId11" Type="http://schemas.openxmlformats.org/officeDocument/2006/relationships/image" Target="../media/image111.png"/><Relationship Id="rId5" Type="http://schemas.openxmlformats.org/officeDocument/2006/relationships/image" Target="../media/image106.png"/><Relationship Id="rId10" Type="http://schemas.openxmlformats.org/officeDocument/2006/relationships/image" Target="../media/image6.wmf"/><Relationship Id="rId4" Type="http://schemas.openxmlformats.org/officeDocument/2006/relationships/image" Target="../media/image105.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04.xml"/><Relationship Id="rId6" Type="http://schemas.openxmlformats.org/officeDocument/2006/relationships/image" Target="../media/image113.png"/><Relationship Id="rId11" Type="http://schemas.openxmlformats.org/officeDocument/2006/relationships/image" Target="../media/image6.wmf"/><Relationship Id="rId5" Type="http://schemas.openxmlformats.org/officeDocument/2006/relationships/image" Target="../media/image27.emf"/><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1.png"/><Relationship Id="rId2" Type="http://schemas.openxmlformats.org/officeDocument/2006/relationships/notesSlide" Target="../notesSlides/notesSlide12.xml"/><Relationship Id="rId16" Type="http://schemas.openxmlformats.org/officeDocument/2006/relationships/image" Target="../media/image6.wmf"/><Relationship Id="rId1" Type="http://schemas.openxmlformats.org/officeDocument/2006/relationships/slideLayout" Target="../slideLayouts/slideLayout9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27.emf"/><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33.png"/><Relationship Id="rId1" Type="http://schemas.openxmlformats.org/officeDocument/2006/relationships/slideLayout" Target="../slideLayouts/slideLayout104.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emf"/><Relationship Id="rId3" Type="http://schemas.openxmlformats.org/officeDocument/2006/relationships/image" Target="../media/image27.emf"/><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image" Target="../media/image137.png"/><Relationship Id="rId1" Type="http://schemas.openxmlformats.org/officeDocument/2006/relationships/slideLayout" Target="../slideLayouts/slideLayout126.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49.png"/><Relationship Id="rId5" Type="http://schemas.openxmlformats.org/officeDocument/2006/relationships/image" Target="../media/image27.emf"/><Relationship Id="rId4" Type="http://schemas.openxmlformats.org/officeDocument/2006/relationships/image" Target="../media/image1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7.emf"/></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1403640" y="776160"/>
            <a:ext cx="7079400" cy="87156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b">
            <a:noAutofit/>
          </a:bodyPr>
          <a:lstStyle/>
          <a:p>
            <a:pPr>
              <a:lnSpc>
                <a:spcPct val="100000"/>
              </a:lnSpc>
            </a:pPr>
            <a:r>
              <a:rPr lang="en-US" sz="3200" b="1" spc="-1" dirty="0">
                <a:solidFill>
                  <a:srgbClr val="376092"/>
                </a:solidFill>
              </a:rPr>
              <a:t>Spack: Package management for HPC</a:t>
            </a:r>
          </a:p>
        </p:txBody>
      </p:sp>
      <p:sp>
        <p:nvSpPr>
          <p:cNvPr id="240" name="CustomShape 2"/>
          <p:cNvSpPr/>
          <p:nvPr/>
        </p:nvSpPr>
        <p:spPr>
          <a:xfrm>
            <a:off x="288360" y="1647720"/>
            <a:ext cx="8703000" cy="685080"/>
          </a:xfrm>
          <a:prstGeom prst="rect">
            <a:avLst/>
          </a:prstGeom>
          <a:noFill/>
          <a:ln>
            <a:noFill/>
          </a:ln>
        </p:spPr>
        <p:style>
          <a:lnRef idx="0">
            <a:scrgbClr r="0" g="0" b="0"/>
          </a:lnRef>
          <a:fillRef idx="0">
            <a:scrgbClr r="0" g="0" b="0"/>
          </a:fillRef>
          <a:effectRef idx="0">
            <a:scrgbClr r="0" g="0" b="0"/>
          </a:effectRef>
          <a:fontRef idx="minor"/>
        </p:style>
        <p:txBody>
          <a:bodyPr lIns="0" tIns="0" rIns="182880" bIns="0" anchor="b">
            <a:noAutofit/>
          </a:bodyPr>
          <a:lstStyle/>
          <a:p>
            <a:pPr marL="57240" algn="r">
              <a:lnSpc>
                <a:spcPct val="100000"/>
              </a:lnSpc>
            </a:pPr>
            <a:endParaRPr lang="en-US" sz="1400" spc="-1" dirty="0">
              <a:solidFill>
                <a:srgbClr val="000000"/>
              </a:solidFill>
              <a:latin typeface="Calibri"/>
            </a:endParaRPr>
          </a:p>
          <a:p>
            <a:pPr marL="57240" algn="r">
              <a:lnSpc>
                <a:spcPct val="100000"/>
              </a:lnSpc>
            </a:pPr>
            <a:endParaRPr lang="en-US" sz="1400" spc="-1" dirty="0">
              <a:solidFill>
                <a:srgbClr val="000000"/>
              </a:solidFill>
              <a:latin typeface="Calibri"/>
            </a:endParaRPr>
          </a:p>
          <a:p>
            <a:pPr marL="57240" algn="r">
              <a:lnSpc>
                <a:spcPct val="100000"/>
              </a:lnSpc>
            </a:pPr>
            <a:r>
              <a:rPr lang="en-US" sz="1400" spc="-1" dirty="0">
                <a:solidFill>
                  <a:srgbClr val="000000"/>
                </a:solidFill>
                <a:latin typeface="Calibri"/>
              </a:rPr>
              <a:t>ATPESC 2023</a:t>
            </a:r>
            <a:br>
              <a:rPr lang="en-US" sz="1400" spc="-1" dirty="0">
                <a:solidFill>
                  <a:srgbClr val="000000"/>
                </a:solidFill>
                <a:latin typeface="Calibri"/>
              </a:rPr>
            </a:br>
            <a:r>
              <a:rPr lang="en-US" sz="1400" spc="-1" dirty="0">
                <a:solidFill>
                  <a:srgbClr val="000000"/>
                </a:solidFill>
                <a:latin typeface="Calibri"/>
              </a:rPr>
              <a:t>St Charles, Illinois</a:t>
            </a:r>
          </a:p>
          <a:p>
            <a:pPr marL="57240" algn="r">
              <a:lnSpc>
                <a:spcPct val="100000"/>
              </a:lnSpc>
            </a:pPr>
            <a:r>
              <a:rPr lang="en-US" sz="1400" spc="-1" dirty="0">
                <a:solidFill>
                  <a:srgbClr val="000000"/>
                </a:solidFill>
                <a:latin typeface="Calibri"/>
              </a:rPr>
              <a:t>August 4, 2023</a:t>
            </a:r>
          </a:p>
        </p:txBody>
      </p:sp>
      <p:pic>
        <p:nvPicPr>
          <p:cNvPr id="241" name="Picture 5"/>
          <p:cNvPicPr/>
          <p:nvPr/>
        </p:nvPicPr>
        <p:blipFill>
          <a:blip r:embed="rId3"/>
          <a:stretch/>
        </p:blipFill>
        <p:spPr>
          <a:xfrm>
            <a:off x="208440" y="420887"/>
            <a:ext cx="1115280" cy="11124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34981352-25EB-8549-BA74-6E10CB9FC7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68170"/>
            <a:ext cx="5397719" cy="3145129"/>
          </a:xfrm>
          <a:prstGeom prst="rect">
            <a:avLst/>
          </a:prstGeom>
        </p:spPr>
      </p:pic>
      <p:pic>
        <p:nvPicPr>
          <p:cNvPr id="5" name="Picture 4">
            <a:extLst>
              <a:ext uri="{FF2B5EF4-FFF2-40B4-BE49-F238E27FC236}">
                <a16:creationId xmlns:a16="http://schemas.microsoft.com/office/drawing/2014/main" id="{5C7945C9-47E0-434A-C86A-DF6C7C35401C}"/>
              </a:ext>
            </a:extLst>
          </p:cNvPr>
          <p:cNvPicPr>
            <a:picLocks noChangeAspect="1"/>
          </p:cNvPicPr>
          <p:nvPr/>
        </p:nvPicPr>
        <p:blipFill>
          <a:blip r:embed="rId4"/>
          <a:stretch>
            <a:fillRect/>
          </a:stretch>
        </p:blipFill>
        <p:spPr>
          <a:xfrm>
            <a:off x="5015675" y="1465101"/>
            <a:ext cx="4128323" cy="2064162"/>
          </a:xfrm>
          <a:prstGeom prst="rect">
            <a:avLst/>
          </a:prstGeom>
        </p:spPr>
      </p:pic>
      <p:sp>
        <p:nvSpPr>
          <p:cNvPr id="3" name="Title 2"/>
          <p:cNvSpPr>
            <a:spLocks noGrp="1"/>
          </p:cNvSpPr>
          <p:nvPr>
            <p:ph type="title"/>
          </p:nvPr>
        </p:nvSpPr>
        <p:spPr>
          <a:xfrm>
            <a:off x="242371" y="197686"/>
            <a:ext cx="8229600" cy="756578"/>
          </a:xfrm>
        </p:spPr>
        <p:txBody>
          <a:bodyPr/>
          <a:lstStyle/>
          <a:p>
            <a:r>
              <a:rPr lang="en-US" dirty="0" err="1">
                <a:solidFill>
                  <a:schemeClr val="accent1"/>
                </a:solidFill>
              </a:rPr>
              <a:t>Spack</a:t>
            </a:r>
            <a:r>
              <a:rPr lang="en-US" dirty="0">
                <a:solidFill>
                  <a:schemeClr val="accent1"/>
                </a:solidFill>
              </a:rPr>
              <a:t> sustains the HPC software ecosystem</a:t>
            </a:r>
            <a:br>
              <a:rPr lang="en-US" dirty="0">
                <a:solidFill>
                  <a:schemeClr val="accent1"/>
                </a:solidFill>
              </a:rPr>
            </a:br>
            <a:r>
              <a:rPr lang="en-US" dirty="0">
                <a:solidFill>
                  <a:schemeClr val="accent1"/>
                </a:solidFill>
              </a:rPr>
              <a:t>with the help of many contributors</a:t>
            </a:r>
          </a:p>
        </p:txBody>
      </p:sp>
      <p:sp>
        <p:nvSpPr>
          <p:cNvPr id="9" name="Rectangle 8">
            <a:extLst>
              <a:ext uri="{FF2B5EF4-FFF2-40B4-BE49-F238E27FC236}">
                <a16:creationId xmlns:a16="http://schemas.microsoft.com/office/drawing/2014/main" id="{7F4D7DAD-4419-AF46-B1C7-3021E075940F}"/>
              </a:ext>
            </a:extLst>
          </p:cNvPr>
          <p:cNvSpPr/>
          <p:nvPr/>
        </p:nvSpPr>
        <p:spPr>
          <a:xfrm>
            <a:off x="4158177" y="954081"/>
            <a:ext cx="4934234" cy="646331"/>
          </a:xfrm>
          <a:prstGeom prst="rect">
            <a:avLst/>
          </a:prstGeom>
        </p:spPr>
        <p:txBody>
          <a:bodyPr wrap="square">
            <a:spAutoFit/>
          </a:bodyPr>
          <a:lstStyle/>
          <a:p>
            <a:pPr algn="r" defTabSz="914355"/>
            <a:r>
              <a:rPr lang="en-US" sz="1800" b="1" dirty="0">
                <a:solidFill>
                  <a:prstClr val="black"/>
                </a:solidFill>
              </a:rPr>
              <a:t>Over 6,900</a:t>
            </a:r>
            <a:r>
              <a:rPr lang="en-US" sz="1800" dirty="0">
                <a:solidFill>
                  <a:prstClr val="black"/>
                </a:solidFill>
              </a:rPr>
              <a:t> software packages</a:t>
            </a:r>
          </a:p>
          <a:p>
            <a:pPr algn="r" defTabSz="914355"/>
            <a:r>
              <a:rPr lang="en-US" sz="1800" b="1" dirty="0">
                <a:solidFill>
                  <a:prstClr val="black"/>
                </a:solidFill>
              </a:rPr>
              <a:t>Over 1,100</a:t>
            </a:r>
            <a:r>
              <a:rPr lang="en-US" sz="1800" dirty="0">
                <a:solidFill>
                  <a:prstClr val="black"/>
                </a:solidFill>
              </a:rPr>
              <a:t> contributors</a:t>
            </a:r>
          </a:p>
        </p:txBody>
      </p:sp>
      <p:sp>
        <p:nvSpPr>
          <p:cNvPr id="18" name="TextBox 17">
            <a:extLst>
              <a:ext uri="{FF2B5EF4-FFF2-40B4-BE49-F238E27FC236}">
                <a16:creationId xmlns:a16="http://schemas.microsoft.com/office/drawing/2014/main" id="{1FDFC345-E130-0146-977A-70B3D4C8DEF2}"/>
              </a:ext>
            </a:extLst>
          </p:cNvPr>
          <p:cNvSpPr txBox="1"/>
          <p:nvPr/>
        </p:nvSpPr>
        <p:spPr>
          <a:xfrm>
            <a:off x="4794131" y="3789728"/>
            <a:ext cx="4215935" cy="424732"/>
          </a:xfrm>
          <a:prstGeom prst="rect">
            <a:avLst/>
          </a:prstGeom>
          <a:noFill/>
        </p:spPr>
        <p:txBody>
          <a:bodyPr wrap="square">
            <a:spAutoFit/>
          </a:bodyPr>
          <a:lstStyle/>
          <a:p>
            <a:pPr algn="r" defTabSz="914355">
              <a:lnSpc>
                <a:spcPct val="90000"/>
              </a:lnSpc>
            </a:pPr>
            <a:r>
              <a:rPr lang="en-US" sz="1200" dirty="0">
                <a:solidFill>
                  <a:srgbClr val="C00000"/>
                </a:solidFill>
              </a:rPr>
              <a:t>Most package contributions are </a:t>
            </a:r>
            <a:r>
              <a:rPr lang="en-US" sz="1200" b="1" i="1" dirty="0">
                <a:solidFill>
                  <a:srgbClr val="C00000"/>
                </a:solidFill>
              </a:rPr>
              <a:t>not</a:t>
            </a:r>
            <a:r>
              <a:rPr lang="en-US" sz="1200" dirty="0">
                <a:solidFill>
                  <a:srgbClr val="C00000"/>
                </a:solidFill>
              </a:rPr>
              <a:t> from DOE</a:t>
            </a:r>
            <a:br>
              <a:rPr lang="en-US" sz="1200" dirty="0">
                <a:solidFill>
                  <a:srgbClr val="C00000"/>
                </a:solidFill>
              </a:rPr>
            </a:br>
            <a:r>
              <a:rPr lang="en-US" sz="1200" dirty="0">
                <a:solidFill>
                  <a:srgbClr val="C00000"/>
                </a:solidFill>
              </a:rPr>
              <a:t>But they help sustain the DOE ecosystem!</a:t>
            </a:r>
          </a:p>
        </p:txBody>
      </p:sp>
    </p:spTree>
    <p:extLst>
      <p:ext uri="{BB962C8B-B14F-4D97-AF65-F5344CB8AC3E}">
        <p14:creationId xmlns:p14="http://schemas.microsoft.com/office/powerpoint/2010/main" val="92169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37F3C20-0C79-4941-9926-0E31D98905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991" y="1206393"/>
            <a:ext cx="1722452" cy="1144111"/>
          </a:xfrm>
          <a:prstGeom prst="rect">
            <a:avLst/>
          </a:prstGeom>
        </p:spPr>
      </p:pic>
      <p:sp>
        <p:nvSpPr>
          <p:cNvPr id="3" name="Content Placeholder 2">
            <a:extLst>
              <a:ext uri="{FF2B5EF4-FFF2-40B4-BE49-F238E27FC236}">
                <a16:creationId xmlns:a16="http://schemas.microsoft.com/office/drawing/2014/main" id="{5F53F566-F8CD-2F4A-889C-AC096753E086}"/>
              </a:ext>
            </a:extLst>
          </p:cNvPr>
          <p:cNvSpPr>
            <a:spLocks noGrp="1"/>
          </p:cNvSpPr>
          <p:nvPr>
            <p:ph idx="1"/>
          </p:nvPr>
        </p:nvSpPr>
        <p:spPr>
          <a:xfrm>
            <a:off x="114301" y="3178967"/>
            <a:ext cx="5500688" cy="1525191"/>
          </a:xfrm>
        </p:spPr>
        <p:txBody>
          <a:bodyPr>
            <a:normAutofit/>
          </a:bodyPr>
          <a:lstStyle/>
          <a:p>
            <a:pPr>
              <a:spcBef>
                <a:spcPts val="750"/>
              </a:spcBef>
            </a:pPr>
            <a:r>
              <a:rPr lang="en-US" sz="1600" dirty="0" err="1"/>
              <a:t>Spack</a:t>
            </a:r>
            <a:r>
              <a:rPr lang="en-US" sz="1600" dirty="0"/>
              <a:t> will be used to build software for the three upcoming U.S. </a:t>
            </a:r>
            <a:r>
              <a:rPr lang="en-US" sz="1600" dirty="0" err="1"/>
              <a:t>exascale</a:t>
            </a:r>
            <a:r>
              <a:rPr lang="en-US" sz="1600" dirty="0"/>
              <a:t> systems</a:t>
            </a:r>
          </a:p>
          <a:p>
            <a:pPr>
              <a:spcBef>
                <a:spcPts val="750"/>
              </a:spcBef>
            </a:pPr>
            <a:r>
              <a:rPr lang="en-US" sz="1600" dirty="0"/>
              <a:t>ECP has built the Extreme Scale Scientific Software Stack (E4S) with </a:t>
            </a:r>
            <a:r>
              <a:rPr lang="en-US" sz="1600" dirty="0" err="1"/>
              <a:t>Spack</a:t>
            </a:r>
            <a:r>
              <a:rPr lang="en-US" sz="1600" dirty="0"/>
              <a:t> – more at </a:t>
            </a:r>
            <a:r>
              <a:rPr lang="en-US" sz="1600" dirty="0">
                <a:hlinkClick r:id="rId3"/>
              </a:rPr>
              <a:t>https://e4s.io</a:t>
            </a:r>
            <a:endParaRPr lang="en-US" sz="1600" dirty="0"/>
          </a:p>
          <a:p>
            <a:pPr>
              <a:spcBef>
                <a:spcPts val="750"/>
              </a:spcBef>
            </a:pPr>
            <a:r>
              <a:rPr lang="en-US" sz="1600" dirty="0" err="1"/>
              <a:t>Spack</a:t>
            </a:r>
            <a:r>
              <a:rPr lang="en-US" sz="1600" dirty="0"/>
              <a:t> will be integral to upcoming ECP testing efforts.</a:t>
            </a:r>
          </a:p>
        </p:txBody>
      </p:sp>
      <p:sp>
        <p:nvSpPr>
          <p:cNvPr id="2" name="Title 1">
            <a:extLst>
              <a:ext uri="{FF2B5EF4-FFF2-40B4-BE49-F238E27FC236}">
                <a16:creationId xmlns:a16="http://schemas.microsoft.com/office/drawing/2014/main" id="{F74185A6-2AC0-784F-8A3B-E5DD476BE18A}"/>
              </a:ext>
            </a:extLst>
          </p:cNvPr>
          <p:cNvSpPr>
            <a:spLocks noGrp="1"/>
          </p:cNvSpPr>
          <p:nvPr>
            <p:ph type="title"/>
          </p:nvPr>
        </p:nvSpPr>
        <p:spPr>
          <a:xfrm>
            <a:off x="253721" y="126950"/>
            <a:ext cx="8229600" cy="756578"/>
          </a:xfrm>
        </p:spPr>
        <p:txBody>
          <a:bodyPr>
            <a:normAutofit/>
          </a:bodyPr>
          <a:lstStyle/>
          <a:p>
            <a:r>
              <a:rPr lang="en-US" dirty="0" err="1"/>
              <a:t>Spack</a:t>
            </a:r>
            <a:r>
              <a:rPr lang="en-US" dirty="0"/>
              <a:t> is critical for ECP’s mission to create a </a:t>
            </a:r>
            <a:br>
              <a:rPr lang="en-US" dirty="0"/>
            </a:br>
            <a:r>
              <a:rPr lang="en-US" dirty="0"/>
              <a:t>robust, capable </a:t>
            </a:r>
            <a:r>
              <a:rPr lang="en-US" dirty="0" err="1"/>
              <a:t>exascale</a:t>
            </a:r>
            <a:r>
              <a:rPr lang="en-US" dirty="0"/>
              <a:t> software ecosystem.</a:t>
            </a:r>
          </a:p>
        </p:txBody>
      </p:sp>
      <p:pic>
        <p:nvPicPr>
          <p:cNvPr id="7" name="Picture 6" descr="Graphical user interface, website&#10;&#10;Description automatically generated">
            <a:extLst>
              <a:ext uri="{FF2B5EF4-FFF2-40B4-BE49-F238E27FC236}">
                <a16:creationId xmlns:a16="http://schemas.microsoft.com/office/drawing/2014/main" id="{D64F83FF-2F76-8540-A996-6626838830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97835" y="340233"/>
            <a:ext cx="1846635" cy="17323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3360CDE-8B6B-E24A-B629-2B6B1F4531C3}"/>
              </a:ext>
            </a:extLst>
          </p:cNvPr>
          <p:cNvSpPr txBox="1"/>
          <p:nvPr/>
        </p:nvSpPr>
        <p:spPr>
          <a:xfrm>
            <a:off x="6405864" y="2151280"/>
            <a:ext cx="1608133" cy="369332"/>
          </a:xfrm>
          <a:prstGeom prst="rect">
            <a:avLst/>
          </a:prstGeom>
          <a:noFill/>
        </p:spPr>
        <p:txBody>
          <a:bodyPr wrap="none" rtlCol="0">
            <a:spAutoFit/>
          </a:bodyPr>
          <a:lstStyle/>
          <a:p>
            <a:r>
              <a:rPr lang="en-US" b="1" dirty="0"/>
              <a:t>https://e4s.io</a:t>
            </a:r>
          </a:p>
        </p:txBody>
      </p:sp>
      <p:pic>
        <p:nvPicPr>
          <p:cNvPr id="25" name="Picture 24">
            <a:extLst>
              <a:ext uri="{FF2B5EF4-FFF2-40B4-BE49-F238E27FC236}">
                <a16:creationId xmlns:a16="http://schemas.microsoft.com/office/drawing/2014/main" id="{2554EE79-9B34-7442-B547-E0E8FFEDA7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1113" y="1357459"/>
            <a:ext cx="1861408" cy="810260"/>
          </a:xfrm>
          <a:prstGeom prst="rect">
            <a:avLst/>
          </a:prstGeom>
        </p:spPr>
      </p:pic>
      <p:pic>
        <p:nvPicPr>
          <p:cNvPr id="26" name="Picture 25">
            <a:extLst>
              <a:ext uri="{FF2B5EF4-FFF2-40B4-BE49-F238E27FC236}">
                <a16:creationId xmlns:a16="http://schemas.microsoft.com/office/drawing/2014/main" id="{C2702546-C1E8-2942-9D6B-2C938B9854B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941739" y="985312"/>
            <a:ext cx="1832407" cy="900050"/>
          </a:xfrm>
          <a:prstGeom prst="rect">
            <a:avLst/>
          </a:prstGeom>
        </p:spPr>
      </p:pic>
      <p:pic>
        <p:nvPicPr>
          <p:cNvPr id="6" name="Picture 5">
            <a:extLst>
              <a:ext uri="{FF2B5EF4-FFF2-40B4-BE49-F238E27FC236}">
                <a16:creationId xmlns:a16="http://schemas.microsoft.com/office/drawing/2014/main" id="{FEC85791-2F61-224F-BA12-19B9029466E8}"/>
              </a:ext>
            </a:extLst>
          </p:cNvPr>
          <p:cNvPicPr>
            <a:picLocks noChangeAspect="1"/>
          </p:cNvPicPr>
          <p:nvPr/>
        </p:nvPicPr>
        <p:blipFill>
          <a:blip r:embed="rId7"/>
          <a:stretch>
            <a:fillRect/>
          </a:stretch>
        </p:blipFill>
        <p:spPr>
          <a:xfrm>
            <a:off x="1556550" y="1851571"/>
            <a:ext cx="2699615" cy="1225592"/>
          </a:xfrm>
          <a:prstGeom prst="rect">
            <a:avLst/>
          </a:prstGeom>
        </p:spPr>
      </p:pic>
      <p:sp>
        <p:nvSpPr>
          <p:cNvPr id="10" name="TextBox 9">
            <a:extLst>
              <a:ext uri="{FF2B5EF4-FFF2-40B4-BE49-F238E27FC236}">
                <a16:creationId xmlns:a16="http://schemas.microsoft.com/office/drawing/2014/main" id="{BCA6806C-5A0A-C949-8C75-0E4EC948F11C}"/>
              </a:ext>
            </a:extLst>
          </p:cNvPr>
          <p:cNvSpPr txBox="1"/>
          <p:nvPr/>
        </p:nvSpPr>
        <p:spPr>
          <a:xfrm>
            <a:off x="5652199" y="4334330"/>
            <a:ext cx="3330053" cy="466281"/>
          </a:xfrm>
          <a:prstGeom prst="rect">
            <a:avLst/>
          </a:prstGeom>
          <a:noFill/>
        </p:spPr>
        <p:txBody>
          <a:bodyPr wrap="square" rtlCol="0">
            <a:spAutoFit/>
          </a:bodyPr>
          <a:lstStyle/>
          <a:p>
            <a:pPr algn="ctr">
              <a:lnSpc>
                <a:spcPct val="90000"/>
              </a:lnSpc>
            </a:pPr>
            <a:r>
              <a:rPr lang="en-US" sz="1350" dirty="0" err="1"/>
              <a:t>Spack</a:t>
            </a:r>
            <a:r>
              <a:rPr lang="en-US" sz="1350" dirty="0"/>
              <a:t> is the most depended-upon</a:t>
            </a:r>
            <a:br>
              <a:rPr lang="en-US" sz="1350" dirty="0"/>
            </a:br>
            <a:r>
              <a:rPr lang="en-US" sz="1350" dirty="0"/>
              <a:t>project in ECP</a:t>
            </a:r>
          </a:p>
        </p:txBody>
      </p:sp>
      <p:pic>
        <p:nvPicPr>
          <p:cNvPr id="11" name="Picture 10" descr="Chart&#10;&#10;Description automatically generated">
            <a:extLst>
              <a:ext uri="{FF2B5EF4-FFF2-40B4-BE49-F238E27FC236}">
                <a16:creationId xmlns:a16="http://schemas.microsoft.com/office/drawing/2014/main" id="{66C46A60-29A3-C44F-B272-B70D4FCF313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88000" y="2841170"/>
            <a:ext cx="3447981" cy="1424355"/>
          </a:xfrm>
          <a:prstGeom prst="rect">
            <a:avLst/>
          </a:prstGeom>
        </p:spPr>
      </p:pic>
      <p:sp>
        <p:nvSpPr>
          <p:cNvPr id="4" name="Rectangle 3">
            <a:extLst>
              <a:ext uri="{FF2B5EF4-FFF2-40B4-BE49-F238E27FC236}">
                <a16:creationId xmlns:a16="http://schemas.microsoft.com/office/drawing/2014/main" id="{30A4B5A6-9D75-7649-BC7A-E67532711A19}"/>
              </a:ext>
            </a:extLst>
          </p:cNvPr>
          <p:cNvSpPr/>
          <p:nvPr/>
        </p:nvSpPr>
        <p:spPr>
          <a:xfrm>
            <a:off x="5712488" y="2984363"/>
            <a:ext cx="233624" cy="1092758"/>
          </a:xfrm>
          <a:prstGeom prst="rect">
            <a:avLst/>
          </a:prstGeom>
          <a:noFill/>
          <a:ln w="38100">
            <a:solidFill>
              <a:srgbClr val="C00000"/>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spTree>
    <p:extLst>
      <p:ext uri="{BB962C8B-B14F-4D97-AF65-F5344CB8AC3E}">
        <p14:creationId xmlns:p14="http://schemas.microsoft.com/office/powerpoint/2010/main" val="177201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3385-4A33-9A45-90AE-240B4E0B8A47}"/>
              </a:ext>
            </a:extLst>
          </p:cNvPr>
          <p:cNvSpPr>
            <a:spLocks noGrp="1"/>
          </p:cNvSpPr>
          <p:nvPr>
            <p:ph type="title"/>
          </p:nvPr>
        </p:nvSpPr>
        <p:spPr/>
        <p:txBody>
          <a:bodyPr/>
          <a:lstStyle/>
          <a:p>
            <a:r>
              <a:rPr lang="en-US" dirty="0"/>
              <a:t>One month of </a:t>
            </a:r>
            <a:r>
              <a:rPr lang="en-US" dirty="0" err="1"/>
              <a:t>Spack</a:t>
            </a:r>
            <a:r>
              <a:rPr lang="en-US" dirty="0"/>
              <a:t> development is pretty busy!</a:t>
            </a:r>
          </a:p>
        </p:txBody>
      </p:sp>
      <p:pic>
        <p:nvPicPr>
          <p:cNvPr id="4" name="Picture 3">
            <a:extLst>
              <a:ext uri="{FF2B5EF4-FFF2-40B4-BE49-F238E27FC236}">
                <a16:creationId xmlns:a16="http://schemas.microsoft.com/office/drawing/2014/main" id="{47CEE5D3-329C-0891-A69F-30943BB4D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642" y="979977"/>
            <a:ext cx="7019841" cy="3771741"/>
          </a:xfrm>
          <a:prstGeom prst="rect">
            <a:avLst/>
          </a:prstGeom>
        </p:spPr>
      </p:pic>
    </p:spTree>
    <p:extLst>
      <p:ext uri="{BB962C8B-B14F-4D97-AF65-F5344CB8AC3E}">
        <p14:creationId xmlns:p14="http://schemas.microsoft.com/office/powerpoint/2010/main" val="854185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0845107-B58C-1049-8C94-11520A915F5A}"/>
              </a:ext>
            </a:extLst>
          </p:cNvPr>
          <p:cNvPicPr>
            <a:picLocks noChangeAspect="1"/>
          </p:cNvPicPr>
          <p:nvPr/>
        </p:nvPicPr>
        <p:blipFill>
          <a:blip r:embed="rId2"/>
          <a:stretch>
            <a:fillRect/>
          </a:stretch>
        </p:blipFill>
        <p:spPr>
          <a:xfrm>
            <a:off x="5765293" y="1472248"/>
            <a:ext cx="1809750" cy="1809750"/>
          </a:xfrm>
          <a:prstGeom prst="rect">
            <a:avLst/>
          </a:prstGeom>
        </p:spPr>
      </p:pic>
      <p:pic>
        <p:nvPicPr>
          <p:cNvPr id="16" name="Picture 15">
            <a:extLst>
              <a:ext uri="{FF2B5EF4-FFF2-40B4-BE49-F238E27FC236}">
                <a16:creationId xmlns:a16="http://schemas.microsoft.com/office/drawing/2014/main" id="{F51C79B6-E9FA-A948-9290-0072E1199D9A}"/>
              </a:ext>
            </a:extLst>
          </p:cNvPr>
          <p:cNvPicPr>
            <a:picLocks noChangeAspect="1"/>
          </p:cNvPicPr>
          <p:nvPr/>
        </p:nvPicPr>
        <p:blipFill>
          <a:blip r:embed="rId3"/>
          <a:stretch>
            <a:fillRect/>
          </a:stretch>
        </p:blipFill>
        <p:spPr>
          <a:xfrm>
            <a:off x="6185238" y="3950814"/>
            <a:ext cx="1267523" cy="777414"/>
          </a:xfrm>
          <a:prstGeom prst="rect">
            <a:avLst/>
          </a:prstGeom>
        </p:spPr>
      </p:pic>
      <p:sp>
        <p:nvSpPr>
          <p:cNvPr id="3" name="Title 2">
            <a:extLst>
              <a:ext uri="{FF2B5EF4-FFF2-40B4-BE49-F238E27FC236}">
                <a16:creationId xmlns:a16="http://schemas.microsoft.com/office/drawing/2014/main" id="{114AFC3C-42EB-4644-BBC1-8DDAEE9DE0D1}"/>
              </a:ext>
            </a:extLst>
          </p:cNvPr>
          <p:cNvSpPr>
            <a:spLocks noGrp="1"/>
          </p:cNvSpPr>
          <p:nvPr>
            <p:ph type="title"/>
          </p:nvPr>
        </p:nvSpPr>
        <p:spPr/>
        <p:txBody>
          <a:bodyPr/>
          <a:lstStyle/>
          <a:p>
            <a:r>
              <a:rPr lang="en-US" dirty="0" err="1"/>
              <a:t>Spack’s</a:t>
            </a:r>
            <a:r>
              <a:rPr lang="en-US" dirty="0"/>
              <a:t> widespread adoption has drawn</a:t>
            </a:r>
            <a:br>
              <a:rPr lang="en-US" dirty="0"/>
            </a:br>
            <a:r>
              <a:rPr lang="en-US" dirty="0"/>
              <a:t>contributions and collaborations with many vendors</a:t>
            </a:r>
          </a:p>
        </p:txBody>
      </p:sp>
      <p:sp>
        <p:nvSpPr>
          <p:cNvPr id="8" name="Content Placeholder 4">
            <a:extLst>
              <a:ext uri="{FF2B5EF4-FFF2-40B4-BE49-F238E27FC236}">
                <a16:creationId xmlns:a16="http://schemas.microsoft.com/office/drawing/2014/main" id="{96BE5DDC-823C-5E47-AE68-68C153BE8B03}"/>
              </a:ext>
            </a:extLst>
          </p:cNvPr>
          <p:cNvSpPr txBox="1">
            <a:spLocks/>
          </p:cNvSpPr>
          <p:nvPr/>
        </p:nvSpPr>
        <p:spPr>
          <a:xfrm>
            <a:off x="167731" y="1081146"/>
            <a:ext cx="6011065" cy="3680167"/>
          </a:xfrm>
          <a:prstGeom prst="rect">
            <a:avLst/>
          </a:prstGeom>
        </p:spPr>
        <p:txBody>
          <a:bodyPr vert="horz" lIns="0" tIns="0" rIns="0" bIns="0" rtlCol="0">
            <a:normAutofit fontScale="85000" lnSpcReduction="20000"/>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18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16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4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2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2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defTabSz="914333"/>
            <a:r>
              <a:rPr lang="en-US" b="1" dirty="0"/>
              <a:t>AWS</a:t>
            </a:r>
            <a:r>
              <a:rPr lang="en-US" dirty="0"/>
              <a:t> invests significantly in cloud credits for </a:t>
            </a:r>
            <a:r>
              <a:rPr lang="en-US" dirty="0" err="1"/>
              <a:t>Spack</a:t>
            </a:r>
            <a:r>
              <a:rPr lang="en-US" dirty="0"/>
              <a:t> build farm</a:t>
            </a:r>
          </a:p>
          <a:p>
            <a:pPr lvl="1" defTabSz="914333"/>
            <a:r>
              <a:rPr lang="en-US" sz="1650" dirty="0"/>
              <a:t>Joint </a:t>
            </a:r>
            <a:r>
              <a:rPr lang="en-US" sz="1650" dirty="0" err="1"/>
              <a:t>Spack</a:t>
            </a:r>
            <a:r>
              <a:rPr lang="en-US" sz="1650" dirty="0"/>
              <a:t> tutorial with AWS had 125+ participants</a:t>
            </a:r>
          </a:p>
          <a:p>
            <a:pPr lvl="1" defTabSz="914333"/>
            <a:r>
              <a:rPr lang="en-US" sz="1650" dirty="0"/>
              <a:t>Joint AWS/AHUG </a:t>
            </a:r>
            <a:r>
              <a:rPr lang="en-US" sz="1650" dirty="0" err="1"/>
              <a:t>Spack</a:t>
            </a:r>
            <a:r>
              <a:rPr lang="en-US" sz="1650" dirty="0"/>
              <a:t> Hackathon drew 60+ participants</a:t>
            </a:r>
          </a:p>
          <a:p>
            <a:pPr defTabSz="914333"/>
            <a:r>
              <a:rPr lang="en-US" b="1" dirty="0"/>
              <a:t>AMD</a:t>
            </a:r>
            <a:r>
              <a:rPr lang="en-US" dirty="0"/>
              <a:t> has contributed </a:t>
            </a:r>
            <a:r>
              <a:rPr lang="en-US" dirty="0" err="1"/>
              <a:t>ROCm</a:t>
            </a:r>
            <a:r>
              <a:rPr lang="en-US" dirty="0"/>
              <a:t> packages and compiler support</a:t>
            </a:r>
          </a:p>
          <a:p>
            <a:pPr lvl="1" defTabSz="914333"/>
            <a:r>
              <a:rPr lang="en-US" sz="1500" dirty="0"/>
              <a:t>55+ PRs mostly from AMD, also others</a:t>
            </a:r>
          </a:p>
          <a:p>
            <a:pPr lvl="1" defTabSz="914333"/>
            <a:r>
              <a:rPr lang="en-US" sz="1500" dirty="0" err="1"/>
              <a:t>ROCm</a:t>
            </a:r>
            <a:r>
              <a:rPr lang="en-US" sz="1500" dirty="0"/>
              <a:t>, HIP, </a:t>
            </a:r>
            <a:r>
              <a:rPr lang="en-US" sz="1500" dirty="0" err="1"/>
              <a:t>aocc</a:t>
            </a:r>
            <a:r>
              <a:rPr lang="en-US" sz="1500" dirty="0"/>
              <a:t> packages are all in </a:t>
            </a:r>
            <a:r>
              <a:rPr lang="en-US" sz="1500" dirty="0" err="1"/>
              <a:t>Spack</a:t>
            </a:r>
            <a:r>
              <a:rPr lang="en-US" sz="1500" dirty="0"/>
              <a:t> now</a:t>
            </a:r>
          </a:p>
          <a:p>
            <a:pPr defTabSz="914355"/>
            <a:r>
              <a:rPr lang="en-US" b="1" dirty="0"/>
              <a:t>HPE/Cray</a:t>
            </a:r>
            <a:r>
              <a:rPr lang="en-US" dirty="0"/>
              <a:t> is doing internal CI for </a:t>
            </a:r>
            <a:r>
              <a:rPr lang="en-US" dirty="0" err="1"/>
              <a:t>Spack</a:t>
            </a:r>
            <a:r>
              <a:rPr lang="en-US" dirty="0"/>
              <a:t> packages, in the Cray environment</a:t>
            </a:r>
          </a:p>
          <a:p>
            <a:pPr defTabSz="914333"/>
            <a:r>
              <a:rPr lang="en-US" b="1" dirty="0"/>
              <a:t>Intel</a:t>
            </a:r>
            <a:r>
              <a:rPr lang="en-US" dirty="0"/>
              <a:t> contributing </a:t>
            </a:r>
            <a:r>
              <a:rPr lang="en-US" dirty="0" err="1"/>
              <a:t>OneApi</a:t>
            </a:r>
            <a:r>
              <a:rPr lang="en-US" dirty="0"/>
              <a:t> support and licenses for our build farm</a:t>
            </a:r>
          </a:p>
          <a:p>
            <a:pPr defTabSz="914333"/>
            <a:r>
              <a:rPr lang="en-US" b="1" dirty="0"/>
              <a:t>NVIDIA</a:t>
            </a:r>
            <a:r>
              <a:rPr lang="en-US" dirty="0"/>
              <a:t> contributing NVHPC compiler support and other features</a:t>
            </a:r>
          </a:p>
          <a:p>
            <a:pPr defTabSz="914333"/>
            <a:r>
              <a:rPr lang="en-US" b="1" dirty="0"/>
              <a:t>Fujitsu and RIKEN </a:t>
            </a:r>
            <a:r>
              <a:rPr lang="en-US" dirty="0"/>
              <a:t>have contributed a </a:t>
            </a:r>
            <a:r>
              <a:rPr lang="en-US" b="1" dirty="0"/>
              <a:t>huge</a:t>
            </a:r>
            <a:r>
              <a:rPr lang="en-US" dirty="0"/>
              <a:t> number of packages for ARM/a64fx support on </a:t>
            </a:r>
            <a:r>
              <a:rPr lang="en-US" dirty="0" err="1"/>
              <a:t>Fugaku</a:t>
            </a:r>
            <a:endParaRPr lang="en-US" b="1" dirty="0"/>
          </a:p>
          <a:p>
            <a:pPr defTabSz="914333"/>
            <a:r>
              <a:rPr lang="en-US" b="1" dirty="0"/>
              <a:t>ARM</a:t>
            </a:r>
            <a:r>
              <a:rPr lang="en-US" dirty="0"/>
              <a:t> and </a:t>
            </a:r>
            <a:r>
              <a:rPr lang="en-US" b="1" dirty="0" err="1"/>
              <a:t>Linaro</a:t>
            </a:r>
            <a:r>
              <a:rPr lang="en-US" dirty="0"/>
              <a:t> members contributing ARM support</a:t>
            </a:r>
          </a:p>
          <a:p>
            <a:pPr lvl="1" defTabSz="914333"/>
            <a:r>
              <a:rPr lang="en-US" sz="1500" dirty="0"/>
              <a:t>400+ pull requests for ARM support from various companies</a:t>
            </a:r>
          </a:p>
          <a:p>
            <a:pPr defTabSz="914333"/>
            <a:endParaRPr lang="en-US" dirty="0"/>
          </a:p>
        </p:txBody>
      </p:sp>
      <p:pic>
        <p:nvPicPr>
          <p:cNvPr id="12" name="Picture 11">
            <a:extLst>
              <a:ext uri="{FF2B5EF4-FFF2-40B4-BE49-F238E27FC236}">
                <a16:creationId xmlns:a16="http://schemas.microsoft.com/office/drawing/2014/main" id="{B9FC8594-5769-4E43-BA5A-0896E1B380F2}"/>
              </a:ext>
            </a:extLst>
          </p:cNvPr>
          <p:cNvPicPr>
            <a:picLocks noChangeAspect="1"/>
          </p:cNvPicPr>
          <p:nvPr/>
        </p:nvPicPr>
        <p:blipFill>
          <a:blip r:embed="rId4"/>
          <a:stretch>
            <a:fillRect/>
          </a:stretch>
        </p:blipFill>
        <p:spPr>
          <a:xfrm>
            <a:off x="7627622" y="2101829"/>
            <a:ext cx="1314450" cy="866775"/>
          </a:xfrm>
          <a:prstGeom prst="rect">
            <a:avLst/>
          </a:prstGeom>
        </p:spPr>
      </p:pic>
      <p:pic>
        <p:nvPicPr>
          <p:cNvPr id="13" name="Picture 12">
            <a:extLst>
              <a:ext uri="{FF2B5EF4-FFF2-40B4-BE49-F238E27FC236}">
                <a16:creationId xmlns:a16="http://schemas.microsoft.com/office/drawing/2014/main" id="{9EEEC117-F410-6D48-8993-E23B398C3160}"/>
              </a:ext>
            </a:extLst>
          </p:cNvPr>
          <p:cNvPicPr>
            <a:picLocks noChangeAspect="1"/>
          </p:cNvPicPr>
          <p:nvPr/>
        </p:nvPicPr>
        <p:blipFill>
          <a:blip r:embed="rId5"/>
          <a:stretch>
            <a:fillRect/>
          </a:stretch>
        </p:blipFill>
        <p:spPr>
          <a:xfrm>
            <a:off x="7683936" y="1180992"/>
            <a:ext cx="1352550" cy="838200"/>
          </a:xfrm>
          <a:prstGeom prst="rect">
            <a:avLst/>
          </a:prstGeom>
        </p:spPr>
      </p:pic>
      <p:pic>
        <p:nvPicPr>
          <p:cNvPr id="14" name="Picture 13">
            <a:extLst>
              <a:ext uri="{FF2B5EF4-FFF2-40B4-BE49-F238E27FC236}">
                <a16:creationId xmlns:a16="http://schemas.microsoft.com/office/drawing/2014/main" id="{82CE88E2-6E40-1048-A286-4E5B50AE4D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1285" y="2798913"/>
            <a:ext cx="1129393" cy="832927"/>
          </a:xfrm>
          <a:prstGeom prst="rect">
            <a:avLst/>
          </a:prstGeom>
        </p:spPr>
      </p:pic>
      <p:pic>
        <p:nvPicPr>
          <p:cNvPr id="15" name="Picture 14">
            <a:extLst>
              <a:ext uri="{FF2B5EF4-FFF2-40B4-BE49-F238E27FC236}">
                <a16:creationId xmlns:a16="http://schemas.microsoft.com/office/drawing/2014/main" id="{43C57FC2-550A-EA4A-B2D4-3367EFE626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20140" y="3339257"/>
            <a:ext cx="1317852" cy="402497"/>
          </a:xfrm>
          <a:prstGeom prst="rect">
            <a:avLst/>
          </a:prstGeom>
        </p:spPr>
      </p:pic>
      <p:pic>
        <p:nvPicPr>
          <p:cNvPr id="19" name="Picture 18">
            <a:extLst>
              <a:ext uri="{FF2B5EF4-FFF2-40B4-BE49-F238E27FC236}">
                <a16:creationId xmlns:a16="http://schemas.microsoft.com/office/drawing/2014/main" id="{E1FAD814-A87B-804D-92B5-8261332BD9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5509" y="3968126"/>
            <a:ext cx="1166388" cy="728993"/>
          </a:xfrm>
          <a:prstGeom prst="rect">
            <a:avLst/>
          </a:prstGeom>
        </p:spPr>
      </p:pic>
      <p:pic>
        <p:nvPicPr>
          <p:cNvPr id="2" name="Picture 1">
            <a:extLst>
              <a:ext uri="{FF2B5EF4-FFF2-40B4-BE49-F238E27FC236}">
                <a16:creationId xmlns:a16="http://schemas.microsoft.com/office/drawing/2014/main" id="{A44E0F54-E478-394A-817D-A93915F55420}"/>
              </a:ext>
            </a:extLst>
          </p:cNvPr>
          <p:cNvPicPr>
            <a:picLocks noChangeAspect="1"/>
          </p:cNvPicPr>
          <p:nvPr/>
        </p:nvPicPr>
        <p:blipFill>
          <a:blip r:embed="rId9"/>
          <a:stretch>
            <a:fillRect/>
          </a:stretch>
        </p:blipFill>
        <p:spPr>
          <a:xfrm>
            <a:off x="6124714" y="1238934"/>
            <a:ext cx="1150730" cy="686842"/>
          </a:xfrm>
          <a:prstGeom prst="rect">
            <a:avLst/>
          </a:prstGeom>
        </p:spPr>
      </p:pic>
    </p:spTree>
    <p:extLst>
      <p:ext uri="{BB962C8B-B14F-4D97-AF65-F5344CB8AC3E}">
        <p14:creationId xmlns:p14="http://schemas.microsoft.com/office/powerpoint/2010/main" val="310772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EE40C8-7640-FBCE-C975-C309282F0167}"/>
              </a:ext>
            </a:extLst>
          </p:cNvPr>
          <p:cNvSpPr>
            <a:spLocks noGrp="1"/>
          </p:cNvSpPr>
          <p:nvPr>
            <p:ph idx="1"/>
          </p:nvPr>
        </p:nvSpPr>
        <p:spPr>
          <a:xfrm>
            <a:off x="210066" y="1089756"/>
            <a:ext cx="8229600" cy="2551497"/>
          </a:xfrm>
        </p:spPr>
        <p:txBody>
          <a:bodyPr/>
          <a:lstStyle/>
          <a:p>
            <a:pPr marL="57150" indent="0">
              <a:buNone/>
            </a:pPr>
            <a:r>
              <a:rPr lang="en-US" dirty="0"/>
              <a:t>Major new features:</a:t>
            </a:r>
          </a:p>
          <a:p>
            <a:pPr marL="600075" lvl="1" indent="-342900">
              <a:buFont typeface="+mj-lt"/>
              <a:buAutoNum type="arabicPeriod"/>
            </a:pPr>
            <a:r>
              <a:rPr lang="en-US" sz="1400" dirty="0">
                <a:latin typeface="Monaco" pitchFamily="2" charset="77"/>
              </a:rPr>
              <a:t>requires()</a:t>
            </a:r>
            <a:r>
              <a:rPr lang="en-US" sz="1800" dirty="0"/>
              <a:t> directive, enhanced package requirements</a:t>
            </a:r>
          </a:p>
          <a:p>
            <a:pPr marL="600075" lvl="1" indent="-342900">
              <a:buFont typeface="+mj-lt"/>
              <a:buAutoNum type="arabicPeriod"/>
            </a:pPr>
            <a:r>
              <a:rPr lang="en-US" sz="1800" dirty="0"/>
              <a:t>Exact versions with </a:t>
            </a:r>
            <a:r>
              <a:rPr lang="en-US" dirty="0">
                <a:latin typeface="Monaco" pitchFamily="2" charset="77"/>
              </a:rPr>
              <a:t>@=</a:t>
            </a:r>
            <a:endParaRPr lang="en-US" sz="1800" dirty="0">
              <a:latin typeface="Monaco" pitchFamily="2" charset="77"/>
            </a:endParaRPr>
          </a:p>
          <a:p>
            <a:pPr marL="600075" lvl="1" indent="-342900">
              <a:buFont typeface="+mj-lt"/>
              <a:buAutoNum type="arabicPeriod"/>
            </a:pPr>
            <a:r>
              <a:rPr lang="en-US" sz="1800" dirty="0"/>
              <a:t>New testing interface</a:t>
            </a:r>
          </a:p>
          <a:p>
            <a:pPr marL="600075" lvl="1" indent="-342900">
              <a:buFont typeface="+mj-lt"/>
              <a:buAutoNum type="arabicPeriod"/>
            </a:pPr>
            <a:r>
              <a:rPr lang="en-US" sz="1800" dirty="0"/>
              <a:t>More stable concretization</a:t>
            </a:r>
          </a:p>
          <a:p>
            <a:pPr marL="600075" lvl="1" indent="-342900">
              <a:buFont typeface="+mj-lt"/>
              <a:buAutoNum type="arabicPeriod"/>
            </a:pPr>
            <a:r>
              <a:rPr lang="en-US" sz="1800" dirty="0"/>
              <a:t>Weekly develop snapshot releases</a:t>
            </a:r>
          </a:p>
          <a:p>
            <a:pPr marL="600075" lvl="1" indent="-342900">
              <a:buFont typeface="+mj-lt"/>
              <a:buAutoNum type="arabicPeriod"/>
            </a:pPr>
            <a:r>
              <a:rPr lang="en-US" sz="1800" dirty="0"/>
              <a:t>Specs in </a:t>
            </a:r>
            <a:r>
              <a:rPr lang="en-US" sz="1800" dirty="0" err="1"/>
              <a:t>buildcaches</a:t>
            </a:r>
            <a:r>
              <a:rPr lang="en-US" sz="1800" dirty="0"/>
              <a:t> can be referenced by hash</a:t>
            </a:r>
          </a:p>
          <a:p>
            <a:pPr marL="600075" lvl="1" indent="-342900">
              <a:buFont typeface="+mj-lt"/>
              <a:buAutoNum type="arabicPeriod"/>
            </a:pPr>
            <a:r>
              <a:rPr lang="en-US" sz="1800" dirty="0"/>
              <a:t>New package and </a:t>
            </a:r>
            <a:r>
              <a:rPr lang="en-US" sz="1800" dirty="0" err="1"/>
              <a:t>buildcache</a:t>
            </a:r>
            <a:r>
              <a:rPr lang="en-US" sz="1800" dirty="0"/>
              <a:t> index websites</a:t>
            </a:r>
          </a:p>
          <a:p>
            <a:pPr marL="600075" lvl="1" indent="-342900">
              <a:buFont typeface="+mj-lt"/>
              <a:buAutoNum type="arabicPeriod"/>
            </a:pPr>
            <a:r>
              <a:rPr lang="en-US" sz="1800" dirty="0"/>
              <a:t>Default </a:t>
            </a:r>
            <a:r>
              <a:rPr lang="en-US" sz="1800" dirty="0" err="1"/>
              <a:t>CMake</a:t>
            </a:r>
            <a:r>
              <a:rPr lang="en-US" sz="1800" dirty="0"/>
              <a:t> and Meson build types are now Release</a:t>
            </a:r>
          </a:p>
          <a:p>
            <a:pPr marL="600075" lvl="1" indent="-342900">
              <a:buFont typeface="+mj-lt"/>
              <a:buAutoNum type="arabicPeriod"/>
            </a:pPr>
            <a:endParaRPr lang="en-US" sz="1800" dirty="0"/>
          </a:p>
        </p:txBody>
      </p:sp>
      <p:sp>
        <p:nvSpPr>
          <p:cNvPr id="3" name="Title 2">
            <a:extLst>
              <a:ext uri="{FF2B5EF4-FFF2-40B4-BE49-F238E27FC236}">
                <a16:creationId xmlns:a16="http://schemas.microsoft.com/office/drawing/2014/main" id="{77EAD6DD-DB4D-38E0-1AF0-F50B16B93395}"/>
              </a:ext>
            </a:extLst>
          </p:cNvPr>
          <p:cNvSpPr>
            <a:spLocks noGrp="1"/>
          </p:cNvSpPr>
          <p:nvPr>
            <p:ph type="title"/>
          </p:nvPr>
        </p:nvSpPr>
        <p:spPr/>
        <p:txBody>
          <a:bodyPr/>
          <a:lstStyle/>
          <a:p>
            <a:r>
              <a:rPr lang="en-US" dirty="0"/>
              <a:t>Spack v0.20.0 was released at ISC23!</a:t>
            </a:r>
          </a:p>
        </p:txBody>
      </p:sp>
      <p:pic>
        <p:nvPicPr>
          <p:cNvPr id="4" name="Picture 3" descr="spack-logo.pdf">
            <a:extLst>
              <a:ext uri="{FF2B5EF4-FFF2-40B4-BE49-F238E27FC236}">
                <a16:creationId xmlns:a16="http://schemas.microsoft.com/office/drawing/2014/main" id="{56DED779-D6D2-62DF-906A-6C7BED49AE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88825" y="1123442"/>
            <a:ext cx="2490565" cy="2484123"/>
          </a:xfrm>
          <a:prstGeom prst="rect">
            <a:avLst/>
          </a:prstGeom>
        </p:spPr>
      </p:pic>
      <p:grpSp>
        <p:nvGrpSpPr>
          <p:cNvPr id="5" name="Group 4">
            <a:extLst>
              <a:ext uri="{FF2B5EF4-FFF2-40B4-BE49-F238E27FC236}">
                <a16:creationId xmlns:a16="http://schemas.microsoft.com/office/drawing/2014/main" id="{4455E51D-4889-06CB-FCDD-27E295285E02}"/>
              </a:ext>
            </a:extLst>
          </p:cNvPr>
          <p:cNvGrpSpPr/>
          <p:nvPr/>
        </p:nvGrpSpPr>
        <p:grpSpPr>
          <a:xfrm>
            <a:off x="5723783" y="3695693"/>
            <a:ext cx="3236975" cy="438895"/>
            <a:chOff x="5735848" y="3427965"/>
            <a:chExt cx="4166777" cy="585192"/>
          </a:xfrm>
        </p:grpSpPr>
        <p:pic>
          <p:nvPicPr>
            <p:cNvPr id="6" name="Picture 5" descr="gh-logo.pdf">
              <a:extLst>
                <a:ext uri="{FF2B5EF4-FFF2-40B4-BE49-F238E27FC236}">
                  <a16:creationId xmlns:a16="http://schemas.microsoft.com/office/drawing/2014/main" id="{24A202FC-5CB0-B968-0DB8-68BC0CF5D2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7" name="TextBox 6">
              <a:extLst>
                <a:ext uri="{FF2B5EF4-FFF2-40B4-BE49-F238E27FC236}">
                  <a16:creationId xmlns:a16="http://schemas.microsoft.com/office/drawing/2014/main" id="{1CF17266-2EC9-A30E-403B-BDCB93212F79}"/>
                </a:ext>
              </a:extLst>
            </p:cNvPr>
            <p:cNvSpPr txBox="1"/>
            <p:nvPr/>
          </p:nvSpPr>
          <p:spPr>
            <a:xfrm>
              <a:off x="6205746" y="3479678"/>
              <a:ext cx="3696879" cy="533479"/>
            </a:xfrm>
            <a:prstGeom prst="rect">
              <a:avLst/>
            </a:prstGeom>
            <a:noFill/>
          </p:spPr>
          <p:txBody>
            <a:bodyPr wrap="square" rtlCol="0">
              <a:spAutoFit/>
            </a:bodyPr>
            <a:lstStyle/>
            <a:p>
              <a:pPr defTabSz="685800"/>
              <a:r>
                <a:rPr lang="en-US" sz="2000" b="1" dirty="0" err="1">
                  <a:solidFill>
                    <a:prstClr val="black"/>
                  </a:solidFill>
                  <a:latin typeface="Calibri"/>
                  <a:cs typeface="Calibri"/>
                </a:rPr>
                <a:t>github.com</a:t>
              </a:r>
              <a:r>
                <a:rPr lang="en-US" sz="2000" b="1" dirty="0">
                  <a:solidFill>
                    <a:prstClr val="black"/>
                  </a:solidFill>
                  <a:latin typeface="Calibri"/>
                  <a:cs typeface="Calibri"/>
                </a:rPr>
                <a:t>/</a:t>
              </a:r>
              <a:r>
                <a:rPr lang="en-US" sz="2000" b="1" dirty="0" err="1">
                  <a:solidFill>
                    <a:prstClr val="black"/>
                  </a:solidFill>
                  <a:latin typeface="Calibri"/>
                  <a:cs typeface="Calibri"/>
                </a:rPr>
                <a:t>spack</a:t>
              </a:r>
              <a:r>
                <a:rPr lang="en-US" sz="2000" b="1" dirty="0">
                  <a:solidFill>
                    <a:prstClr val="black"/>
                  </a:solidFill>
                  <a:latin typeface="Calibri"/>
                  <a:cs typeface="Calibri"/>
                </a:rPr>
                <a:t>/</a:t>
              </a:r>
              <a:r>
                <a:rPr lang="en-US" sz="2000" b="1" dirty="0" err="1">
                  <a:solidFill>
                    <a:prstClr val="black"/>
                  </a:solidFill>
                  <a:latin typeface="Calibri"/>
                  <a:cs typeface="Calibri"/>
                </a:rPr>
                <a:t>spack</a:t>
              </a:r>
              <a:endParaRPr lang="en-US" sz="2000" b="1" dirty="0">
                <a:solidFill>
                  <a:prstClr val="black"/>
                </a:solidFill>
                <a:latin typeface="Calibri"/>
                <a:cs typeface="Calibri"/>
              </a:endParaRPr>
            </a:p>
          </p:txBody>
        </p:sp>
      </p:grpSp>
      <p:sp>
        <p:nvSpPr>
          <p:cNvPr id="9" name="TextBox 8">
            <a:extLst>
              <a:ext uri="{FF2B5EF4-FFF2-40B4-BE49-F238E27FC236}">
                <a16:creationId xmlns:a16="http://schemas.microsoft.com/office/drawing/2014/main" id="{83B69C20-D313-27C3-C490-85097A3E1D36}"/>
              </a:ext>
            </a:extLst>
          </p:cNvPr>
          <p:cNvSpPr txBox="1"/>
          <p:nvPr/>
        </p:nvSpPr>
        <p:spPr>
          <a:xfrm>
            <a:off x="457200" y="4053744"/>
            <a:ext cx="6603090" cy="615553"/>
          </a:xfrm>
          <a:prstGeom prst="rect">
            <a:avLst/>
          </a:prstGeom>
          <a:noFill/>
        </p:spPr>
        <p:txBody>
          <a:bodyPr wrap="none" rtlCol="0">
            <a:spAutoFit/>
          </a:bodyPr>
          <a:lstStyle/>
          <a:p>
            <a:r>
              <a:rPr lang="en-US" dirty="0"/>
              <a:t>Full release notes:</a:t>
            </a:r>
            <a:br>
              <a:rPr lang="en-US" dirty="0"/>
            </a:br>
            <a:r>
              <a:rPr lang="en-US" sz="1600" dirty="0">
                <a:latin typeface="Monaco" pitchFamily="2" charset="77"/>
              </a:rPr>
              <a:t>https://github.com/spack/spack/releases/tag/v0.20.0 </a:t>
            </a:r>
            <a:endParaRPr lang="en-US" dirty="0">
              <a:latin typeface="Monaco" pitchFamily="2" charset="77"/>
            </a:endParaRPr>
          </a:p>
        </p:txBody>
      </p:sp>
    </p:spTree>
    <p:extLst>
      <p:ext uri="{BB962C8B-B14F-4D97-AF65-F5344CB8AC3E}">
        <p14:creationId xmlns:p14="http://schemas.microsoft.com/office/powerpoint/2010/main" val="1258530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53621" y="1140643"/>
            <a:ext cx="7748337" cy="3535430"/>
          </a:xfrm>
        </p:spPr>
        <p:txBody>
          <a:bodyPr>
            <a:normAutofit fontScale="77500" lnSpcReduction="20000"/>
          </a:bodyPr>
          <a:lstStyle/>
          <a:p>
            <a:pPr marL="685800" indent="-342900">
              <a:buFont typeface="+mj-lt"/>
              <a:buAutoNum type="arabicPeriod"/>
              <a:tabLst>
                <a:tab pos="8051800" algn="r"/>
              </a:tabLst>
            </a:pPr>
            <a:r>
              <a:rPr lang="en-US" b="1" dirty="0"/>
              <a:t>“Functional” Package Managers</a:t>
            </a:r>
          </a:p>
          <a:p>
            <a:pPr marL="971550" lvl="1">
              <a:tabLst>
                <a:tab pos="8051800" algn="r"/>
              </a:tabLst>
            </a:pPr>
            <a:r>
              <a:rPr lang="en-US" dirty="0"/>
              <a:t>Nix	</a:t>
            </a:r>
            <a:r>
              <a:rPr lang="en-US" dirty="0">
                <a:hlinkClick r:id="rId2"/>
              </a:rPr>
              <a:t>https://nixos.org/</a:t>
            </a:r>
            <a:endParaRPr lang="en-US" dirty="0"/>
          </a:p>
          <a:p>
            <a:pPr marL="971550" lvl="1">
              <a:tabLst>
                <a:tab pos="8051800" algn="r"/>
              </a:tabLst>
            </a:pPr>
            <a:r>
              <a:rPr lang="en-US" dirty="0" err="1"/>
              <a:t>Guix</a:t>
            </a:r>
            <a:r>
              <a:rPr lang="en-US" dirty="0"/>
              <a:t>	 </a:t>
            </a:r>
            <a:r>
              <a:rPr lang="en-US" dirty="0">
                <a:hlinkClick r:id="rId3"/>
              </a:rPr>
              <a:t>https://www.gnu.org/s/guix/</a:t>
            </a:r>
            <a:endParaRPr lang="en-US" dirty="0"/>
          </a:p>
          <a:p>
            <a:pPr marL="685800" indent="-342900">
              <a:buFont typeface="+mj-lt"/>
              <a:buAutoNum type="arabicPeriod"/>
              <a:tabLst>
                <a:tab pos="8051800" algn="r"/>
              </a:tabLst>
            </a:pPr>
            <a:r>
              <a:rPr lang="en-US" b="1" dirty="0"/>
              <a:t>Build-from-source Package Managers</a:t>
            </a:r>
          </a:p>
          <a:p>
            <a:pPr marL="971550" lvl="1">
              <a:tabLst>
                <a:tab pos="8051800" algn="r"/>
              </a:tabLst>
            </a:pPr>
            <a:r>
              <a:rPr lang="en-US" dirty="0"/>
              <a:t>Homebrew, </a:t>
            </a:r>
            <a:r>
              <a:rPr lang="en-US" dirty="0" err="1"/>
              <a:t>LinuxBrew</a:t>
            </a:r>
            <a:r>
              <a:rPr lang="en-US" dirty="0"/>
              <a:t>	 </a:t>
            </a:r>
            <a:r>
              <a:rPr lang="en-US" dirty="0">
                <a:hlinkClick r:id="rId4"/>
              </a:rPr>
              <a:t>http://brew.sh</a:t>
            </a:r>
            <a:endParaRPr lang="en-US" dirty="0"/>
          </a:p>
          <a:p>
            <a:pPr marL="971550" lvl="1">
              <a:tabLst>
                <a:tab pos="8051800" algn="r"/>
              </a:tabLst>
            </a:pPr>
            <a:r>
              <a:rPr lang="en-US" dirty="0" err="1"/>
              <a:t>MacPorts</a:t>
            </a:r>
            <a:r>
              <a:rPr lang="en-US" dirty="0"/>
              <a:t>	 </a:t>
            </a:r>
            <a:r>
              <a:rPr lang="en-US" dirty="0">
                <a:hlinkClick r:id="rId5"/>
              </a:rPr>
              <a:t>https://www.macports.org</a:t>
            </a:r>
            <a:endParaRPr lang="en-US" dirty="0"/>
          </a:p>
          <a:p>
            <a:pPr marL="971550" lvl="1">
              <a:tabLst>
                <a:tab pos="8051800" algn="r"/>
              </a:tabLst>
            </a:pPr>
            <a:r>
              <a:rPr lang="en-US" dirty="0"/>
              <a:t>Gentoo	</a:t>
            </a:r>
            <a:r>
              <a:rPr lang="en-US" dirty="0">
                <a:hlinkClick r:id="rId6"/>
              </a:rPr>
              <a:t>https://gentoo.org</a:t>
            </a:r>
            <a:endParaRPr lang="en-US" dirty="0"/>
          </a:p>
          <a:p>
            <a:pPr marL="342900" indent="0">
              <a:buNone/>
              <a:tabLst>
                <a:tab pos="8051800" algn="r"/>
              </a:tabLst>
            </a:pPr>
            <a:r>
              <a:rPr lang="en-US" b="1" dirty="0"/>
              <a:t>Other tools in the HPC Space:</a:t>
            </a:r>
          </a:p>
          <a:p>
            <a:pPr marL="628650" indent="-285750">
              <a:tabLst>
                <a:tab pos="8051800" algn="r"/>
              </a:tabLst>
            </a:pPr>
            <a:r>
              <a:rPr lang="en-US" b="1" dirty="0" err="1"/>
              <a:t>Easybuild</a:t>
            </a:r>
            <a:r>
              <a:rPr lang="en-US" dirty="0"/>
              <a:t>	</a:t>
            </a:r>
            <a:r>
              <a:rPr lang="en-US" dirty="0">
                <a:hlinkClick r:id="rId7"/>
              </a:rPr>
              <a:t>http://hpcugent.github.io/easybuild/</a:t>
            </a:r>
            <a:endParaRPr lang="en-US" dirty="0"/>
          </a:p>
          <a:p>
            <a:pPr marL="971550" lvl="1">
              <a:tabLst>
                <a:tab pos="8051800" algn="r"/>
              </a:tabLst>
            </a:pPr>
            <a:r>
              <a:rPr lang="en-US" dirty="0"/>
              <a:t>An installation tool for HPC</a:t>
            </a:r>
          </a:p>
          <a:p>
            <a:pPr marL="971550" lvl="1">
              <a:tabLst>
                <a:tab pos="8051800" algn="r"/>
              </a:tabLst>
            </a:pPr>
            <a:r>
              <a:rPr lang="en-US" dirty="0"/>
              <a:t>Focused on HPC system administrators – different package model from </a:t>
            </a:r>
            <a:r>
              <a:rPr lang="en-US" dirty="0" err="1"/>
              <a:t>Spack</a:t>
            </a:r>
            <a:endParaRPr lang="en-US" dirty="0"/>
          </a:p>
          <a:p>
            <a:pPr marL="971550" lvl="1">
              <a:tabLst>
                <a:tab pos="8051800" algn="r"/>
              </a:tabLst>
            </a:pPr>
            <a:r>
              <a:rPr lang="en-US" dirty="0"/>
              <a:t>Relies on a fixed software stack – harder to tweak recipes for experimentation</a:t>
            </a:r>
          </a:p>
          <a:p>
            <a:pPr marL="685800" indent="-285750">
              <a:tabLst>
                <a:tab pos="8051800" algn="r"/>
              </a:tabLst>
            </a:pPr>
            <a:r>
              <a:rPr lang="en-US" b="1" dirty="0" err="1"/>
              <a:t>Conda</a:t>
            </a:r>
            <a:r>
              <a:rPr lang="en-US" b="1" dirty="0"/>
              <a:t> / Mamba </a:t>
            </a:r>
            <a:r>
              <a:rPr lang="en-US" dirty="0"/>
              <a:t>	 </a:t>
            </a:r>
            <a:r>
              <a:rPr lang="en-US" dirty="0">
                <a:hlinkClick r:id="rId8"/>
              </a:rPr>
              <a:t>https://conda.io</a:t>
            </a:r>
            <a:endParaRPr lang="en-US" dirty="0"/>
          </a:p>
          <a:p>
            <a:pPr marL="1028700" lvl="1">
              <a:tabLst>
                <a:tab pos="8051800" algn="r"/>
              </a:tabLst>
            </a:pPr>
            <a:r>
              <a:rPr lang="en-US" dirty="0"/>
              <a:t>Very popular binary package ecosystem for data science</a:t>
            </a:r>
          </a:p>
          <a:p>
            <a:pPr marL="1028700" lvl="1">
              <a:tabLst>
                <a:tab pos="8051800" algn="r"/>
              </a:tabLst>
            </a:pPr>
            <a:r>
              <a:rPr lang="en-US" dirty="0"/>
              <a:t>Not targeted at HPC; generally has unoptimized binaries</a:t>
            </a:r>
          </a:p>
        </p:txBody>
      </p:sp>
      <p:sp>
        <p:nvSpPr>
          <p:cNvPr id="3" name="Title 2"/>
          <p:cNvSpPr>
            <a:spLocks noGrp="1"/>
          </p:cNvSpPr>
          <p:nvPr>
            <p:ph type="title"/>
          </p:nvPr>
        </p:nvSpPr>
        <p:spPr/>
        <p:txBody>
          <a:bodyPr/>
          <a:lstStyle/>
          <a:p>
            <a:r>
              <a:rPr lang="en-US" dirty="0" err="1"/>
              <a:t>Spack</a:t>
            </a:r>
            <a:r>
              <a:rPr lang="en-US" dirty="0"/>
              <a:t> is not the only tool that automates builds</a:t>
            </a:r>
          </a:p>
        </p:txBody>
      </p:sp>
      <p:pic>
        <p:nvPicPr>
          <p:cNvPr id="5" name="Picture 4" descr="A picture containing drawing, food, shirt&#10;&#10;Description automatically generated">
            <a:extLst>
              <a:ext uri="{FF2B5EF4-FFF2-40B4-BE49-F238E27FC236}">
                <a16:creationId xmlns:a16="http://schemas.microsoft.com/office/drawing/2014/main" id="{CC0BF0D8-919F-2447-B383-2A4594E618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7376" y="1930728"/>
            <a:ext cx="491961" cy="491961"/>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5DCDD9B5-5C90-F049-B93F-9E284095F34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6452" y="1951369"/>
            <a:ext cx="311366" cy="468605"/>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8C462D5-D0D1-414F-9A13-5BE38868560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0" y="1266182"/>
            <a:ext cx="564704" cy="487948"/>
          </a:xfrm>
          <a:prstGeom prst="rect">
            <a:avLst/>
          </a:prstGeom>
        </p:spPr>
      </p:pic>
      <p:pic>
        <p:nvPicPr>
          <p:cNvPr id="11" name="Graphic 10">
            <a:extLst>
              <a:ext uri="{FF2B5EF4-FFF2-40B4-BE49-F238E27FC236}">
                <a16:creationId xmlns:a16="http://schemas.microsoft.com/office/drawing/2014/main" id="{39EFAC71-F83C-9D43-B8EE-D2F1A9B428D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20963" y="1235563"/>
            <a:ext cx="583967" cy="530392"/>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44A8EEF9-724D-C341-BB11-18F2477832FF}"/>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11867" t="24717" r="10676" b="26516"/>
          <a:stretch/>
        </p:blipFill>
        <p:spPr>
          <a:xfrm>
            <a:off x="86826" y="3998454"/>
            <a:ext cx="1042737" cy="326189"/>
          </a:xfrm>
          <a:prstGeom prst="rect">
            <a:avLst/>
          </a:prstGeom>
        </p:spPr>
      </p:pic>
      <p:pic>
        <p:nvPicPr>
          <p:cNvPr id="17" name="Picture 16" descr="A close up of a sign&#10;&#10;Description automatically generated">
            <a:extLst>
              <a:ext uri="{FF2B5EF4-FFF2-40B4-BE49-F238E27FC236}">
                <a16:creationId xmlns:a16="http://schemas.microsoft.com/office/drawing/2014/main" id="{65E1593B-D0D6-F94F-B0D6-611646A6DA7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6624" y="3044857"/>
            <a:ext cx="616629" cy="616629"/>
          </a:xfrm>
          <a:prstGeom prst="rect">
            <a:avLst/>
          </a:prstGeom>
        </p:spPr>
      </p:pic>
      <p:pic>
        <p:nvPicPr>
          <p:cNvPr id="19" name="Picture 18" descr="A picture containing mouse&#10;&#10;Description automatically generated">
            <a:extLst>
              <a:ext uri="{FF2B5EF4-FFF2-40B4-BE49-F238E27FC236}">
                <a16:creationId xmlns:a16="http://schemas.microsoft.com/office/drawing/2014/main" id="{4F531E2D-222E-DC4A-B6EF-E457D7D3016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1529" y="2335512"/>
            <a:ext cx="449177" cy="470139"/>
          </a:xfrm>
          <a:prstGeom prst="rect">
            <a:avLst/>
          </a:prstGeom>
        </p:spPr>
      </p:pic>
    </p:spTree>
    <p:extLst>
      <p:ext uri="{BB962C8B-B14F-4D97-AF65-F5344CB8AC3E}">
        <p14:creationId xmlns:p14="http://schemas.microsoft.com/office/powerpoint/2010/main" val="136909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CustomShape 1"/>
          <p:cNvSpPr/>
          <p:nvPr/>
        </p:nvSpPr>
        <p:spPr>
          <a:xfrm>
            <a:off x="457200" y="1081080"/>
            <a:ext cx="8228520" cy="36792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Traditional binary package managers</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RPM, yum, APT, </a:t>
            </a:r>
            <a:r>
              <a:rPr kumimoji="0" lang="en-US" sz="1600" b="0" i="0" u="none" strike="noStrike" kern="1200" cap="none" spc="-1" normalizeH="0" baseline="0" noProof="0" dirty="0" err="1">
                <a:ln>
                  <a:noFill/>
                </a:ln>
                <a:solidFill>
                  <a:srgbClr val="000000"/>
                </a:solidFill>
                <a:effectLst/>
                <a:uLnTx/>
                <a:uFillTx/>
                <a:latin typeface="Calibri"/>
                <a:ea typeface="DejaVu Sans"/>
                <a:cs typeface="+mn-cs"/>
              </a:rPr>
              <a:t>yast</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 etc.</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Designed to manage a single stack.</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Install </a:t>
            </a:r>
            <a:r>
              <a:rPr kumimoji="0" lang="en-US" sz="1600" b="0" i="1" u="none" strike="noStrike" kern="1200" cap="none" spc="-1" normalizeH="0" baseline="0" noProof="0" dirty="0">
                <a:ln>
                  <a:noFill/>
                </a:ln>
                <a:solidFill>
                  <a:srgbClr val="000000"/>
                </a:solidFill>
                <a:effectLst/>
                <a:uLnTx/>
                <a:uFillTx/>
                <a:latin typeface="Calibri"/>
                <a:ea typeface="DejaVu Sans"/>
                <a:cs typeface="+mn-cs"/>
              </a:rPr>
              <a:t>one</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 version of each package in a single prefix (</a:t>
            </a:r>
            <a:r>
              <a:rPr kumimoji="0" lang="en-US" sz="1400" b="0" i="0" u="none" strike="noStrike" kern="1200" cap="none" spc="-1" normalizeH="0" baseline="0" noProof="0" dirty="0">
                <a:ln>
                  <a:noFill/>
                </a:ln>
                <a:solidFill>
                  <a:srgbClr val="000000"/>
                </a:solidFill>
                <a:effectLst/>
                <a:uLnTx/>
                <a:uFillTx/>
                <a:latin typeface="Monaco"/>
                <a:ea typeface="DejaVu Sans"/>
                <a:cs typeface="+mn-cs"/>
              </a:rPr>
              <a:t>/</a:t>
            </a:r>
            <a:r>
              <a:rPr kumimoji="0" lang="en-US" sz="1400" b="0" i="0" u="none" strike="noStrike" kern="1200" cap="none" spc="-1" normalizeH="0" baseline="0" noProof="0" dirty="0" err="1">
                <a:ln>
                  <a:noFill/>
                </a:ln>
                <a:solidFill>
                  <a:srgbClr val="000000"/>
                </a:solidFill>
                <a:effectLst/>
                <a:uLnTx/>
                <a:uFillTx/>
                <a:latin typeface="Monaco"/>
                <a:ea typeface="DejaVu Sans"/>
                <a:cs typeface="+mn-cs"/>
              </a:rPr>
              <a:t>usr</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Seamless upgrades to a </a:t>
            </a:r>
            <a:r>
              <a:rPr kumimoji="0" lang="en-US" sz="1600" b="0" i="1" u="none" strike="noStrike" kern="1200" cap="none" spc="-1" normalizeH="0" baseline="0" noProof="0" dirty="0">
                <a:ln>
                  <a:noFill/>
                </a:ln>
                <a:solidFill>
                  <a:srgbClr val="000000"/>
                </a:solidFill>
                <a:effectLst/>
                <a:uLnTx/>
                <a:uFillTx/>
                <a:latin typeface="Calibri"/>
                <a:ea typeface="DejaVu Sans"/>
                <a:cs typeface="+mn-cs"/>
              </a:rPr>
              <a:t>stable, well tested</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 stack</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Port systems</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BSD Ports, portage, </a:t>
            </a:r>
            <a:r>
              <a:rPr kumimoji="0" lang="en-US" sz="1600" b="0" i="0" u="none" strike="noStrike" kern="1200" cap="none" spc="-1" normalizeH="0" baseline="0" noProof="0" dirty="0" err="1">
                <a:ln>
                  <a:noFill/>
                </a:ln>
                <a:solidFill>
                  <a:srgbClr val="000000"/>
                </a:solidFill>
                <a:effectLst/>
                <a:uLnTx/>
                <a:uFillTx/>
                <a:latin typeface="Calibri"/>
                <a:ea typeface="DejaVu Sans"/>
                <a:cs typeface="+mn-cs"/>
              </a:rPr>
              <a:t>Macports</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 Homebrew, Gentoo, etc.</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Minimal support for builds parameterized by compilers, dependency versions.</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Virtual Machines and Linux Containers (Docker)</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Containers allow users to build environments for different applications.</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Does not solve the build problem (someone has to build the image)</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Performance, security, and upgrade issues prevent widespread HPC deployment.</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p:txBody>
      </p:sp>
      <p:sp>
        <p:nvSpPr>
          <p:cNvPr id="426"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cs typeface="+mn-cs"/>
              </a:rPr>
              <a:t>Most existing tools do not support combinatorial versioning</a:t>
            </a:r>
            <a:endParaRPr kumimoji="0" lang="en-US" sz="2400" b="0" i="0" u="none" strike="noStrike" kern="1200" cap="none" spc="-1"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66868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87690"/>
            <a:ext cx="8229600" cy="1555000"/>
          </a:xfrm>
        </p:spPr>
        <p:txBody>
          <a:bodyPr>
            <a:normAutofit fontScale="92500" lnSpcReduction="10000"/>
          </a:bodyPr>
          <a:lstStyle/>
          <a:p>
            <a:r>
              <a:rPr lang="en-US" dirty="0"/>
              <a:t>Each expression is a </a:t>
            </a:r>
            <a:r>
              <a:rPr lang="en-US" b="1" i="1" dirty="0"/>
              <a:t>spec </a:t>
            </a:r>
            <a:r>
              <a:rPr lang="en-US" dirty="0"/>
              <a:t>for a particular configuration</a:t>
            </a:r>
          </a:p>
          <a:p>
            <a:pPr lvl="1"/>
            <a:r>
              <a:rPr lang="en-US" dirty="0"/>
              <a:t>Each clause adds a constraint to the spec</a:t>
            </a:r>
          </a:p>
          <a:p>
            <a:pPr lvl="1"/>
            <a:r>
              <a:rPr lang="en-US" dirty="0"/>
              <a:t>Constraints are optional – specify only what you need.</a:t>
            </a:r>
          </a:p>
          <a:p>
            <a:pPr lvl="1"/>
            <a:r>
              <a:rPr lang="en-US" dirty="0"/>
              <a:t>Customize install on the command line!</a:t>
            </a:r>
          </a:p>
          <a:p>
            <a:r>
              <a:rPr lang="en-US" dirty="0"/>
              <a:t>Spec syntax is recursive</a:t>
            </a:r>
          </a:p>
          <a:p>
            <a:pPr lvl="1"/>
            <a:r>
              <a:rPr lang="en-US" dirty="0"/>
              <a:t>Full control over the combinatorial build space</a:t>
            </a:r>
          </a:p>
          <a:p>
            <a:endParaRPr lang="en-US" dirty="0"/>
          </a:p>
        </p:txBody>
      </p:sp>
      <p:sp>
        <p:nvSpPr>
          <p:cNvPr id="3" name="Title 2"/>
          <p:cNvSpPr>
            <a:spLocks noGrp="1"/>
          </p:cNvSpPr>
          <p:nvPr>
            <p:ph type="title"/>
          </p:nvPr>
        </p:nvSpPr>
        <p:spPr/>
        <p:txBody>
          <a:bodyPr/>
          <a:lstStyle/>
          <a:p>
            <a:r>
              <a:rPr lang="en-US" dirty="0" err="1"/>
              <a:t>Spack</a:t>
            </a:r>
            <a:r>
              <a:rPr lang="en-US" dirty="0"/>
              <a:t> provides a </a:t>
            </a:r>
            <a:r>
              <a:rPr lang="en-US" i="1" dirty="0"/>
              <a:t>spec </a:t>
            </a:r>
            <a:r>
              <a:rPr lang="en-US" dirty="0"/>
              <a:t>syntax to describe customized package configurations</a:t>
            </a:r>
          </a:p>
        </p:txBody>
      </p:sp>
      <p:sp>
        <p:nvSpPr>
          <p:cNvPr id="4" name="TextBox 3"/>
          <p:cNvSpPr txBox="1"/>
          <p:nvPr/>
        </p:nvSpPr>
        <p:spPr>
          <a:xfrm>
            <a:off x="527192" y="1085026"/>
            <a:ext cx="8083623" cy="1842043"/>
          </a:xfrm>
          <a:prstGeom prst="rect">
            <a:avLst/>
          </a:prstGeom>
          <a:solidFill>
            <a:srgbClr val="FFFFFF"/>
          </a:solidFill>
          <a:ln>
            <a:solidFill>
              <a:schemeClr val="tx1"/>
            </a:solidFill>
          </a:ln>
          <a:effectLst>
            <a:outerShdw blurRad="50800" dist="38100" dir="2700000" algn="tl" rotWithShape="0">
              <a:srgbClr val="000000">
                <a:alpha val="43000"/>
              </a:srgbClr>
            </a:outerShdw>
          </a:effectLst>
        </p:spPr>
        <p:txBody>
          <a:bodyPr wrap="square" lIns="274320" tIns="91440" rIns="274320" bIns="91440" rtlCol="0">
            <a:spAutoFit/>
          </a:bodyPr>
          <a:lstStyle/>
          <a:p>
            <a:pPr defTabSz="457189">
              <a:lnSpc>
                <a:spcPct val="130000"/>
              </a:lnSpc>
              <a:defRPr/>
            </a:pPr>
            <a:r>
              <a:rPr lang="en-US" sz="1200" b="1" dirty="0">
                <a:solidFill>
                  <a:srgbClr val="000000"/>
                </a:solidFill>
                <a:latin typeface="Monaco" pitchFamily="2" charset="77"/>
                <a:cs typeface="Menlo Regular"/>
              </a:rPr>
              <a:t>$ </a:t>
            </a:r>
            <a:r>
              <a:rPr lang="en-US" sz="1200" b="1" dirty="0" err="1">
                <a:solidFill>
                  <a:srgbClr val="000000"/>
                </a:solidFill>
                <a:latin typeface="Monaco" pitchFamily="2" charset="77"/>
                <a:cs typeface="Menlo Regular"/>
              </a:rPr>
              <a:t>spack</a:t>
            </a:r>
            <a:r>
              <a:rPr lang="en-US" sz="1200" b="1" dirty="0">
                <a:solidFill>
                  <a:srgbClr val="000000"/>
                </a:solidFill>
                <a:latin typeface="Monaco" pitchFamily="2" charset="77"/>
                <a:cs typeface="Menlo Regular"/>
              </a:rPr>
              <a:t> install </a:t>
            </a:r>
            <a:r>
              <a:rPr lang="en-US" sz="1200" b="1" dirty="0" err="1">
                <a:solidFill>
                  <a:srgbClr val="000000"/>
                </a:solidFill>
                <a:latin typeface="Monaco" pitchFamily="2" charset="77"/>
                <a:cs typeface="Menlo Regular"/>
              </a:rPr>
              <a:t>mpileaks</a:t>
            </a:r>
            <a:r>
              <a:rPr lang="en-US" sz="1200" b="1" dirty="0">
                <a:solidFill>
                  <a:srgbClr val="000000"/>
                </a:solidFill>
                <a:latin typeface="Monaco" pitchFamily="2" charset="77"/>
                <a:cs typeface="Menlo Regular"/>
              </a:rPr>
              <a:t>                             </a:t>
            </a:r>
            <a:r>
              <a:rPr lang="en-US" sz="1200" b="1" dirty="0">
                <a:solidFill>
                  <a:srgbClr val="C0504D"/>
                </a:solidFill>
                <a:latin typeface="Monaco" pitchFamily="2" charset="77"/>
                <a:cs typeface="Menlo Regular"/>
              </a:rPr>
              <a:t>unconstrained</a:t>
            </a:r>
            <a:endParaRPr lang="en-US" sz="1200" b="1" dirty="0">
              <a:solidFill>
                <a:srgbClr val="000000"/>
              </a:solidFill>
              <a:latin typeface="Monaco" pitchFamily="2" charset="77"/>
              <a:cs typeface="Menlo Regular"/>
            </a:endParaRPr>
          </a:p>
          <a:p>
            <a:pPr defTabSz="457189">
              <a:lnSpc>
                <a:spcPct val="130000"/>
              </a:lnSpc>
              <a:defRPr/>
            </a:pPr>
            <a:r>
              <a:rPr lang="en-US" sz="1200" b="1" dirty="0">
                <a:solidFill>
                  <a:srgbClr val="1F497D">
                    <a:lumMod val="75000"/>
                  </a:srgbClr>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 custom version</a:t>
            </a:r>
            <a:endParaRPr lang="en-US" sz="1200" dirty="0">
              <a:solidFill>
                <a:prstClr val="black"/>
              </a:solidFill>
              <a:latin typeface="Monaco" pitchFamily="2" charset="77"/>
              <a:cs typeface="Menlo Regular"/>
            </a:endParaRPr>
          </a:p>
          <a:p>
            <a:pPr defTabSz="457189">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D31A17"/>
                </a:solidFill>
                <a:latin typeface="Monaco" pitchFamily="2" charset="77"/>
                <a:cs typeface="Menlo Regular"/>
              </a:rPr>
              <a:t>%gcc@4.7.3</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      % custom compiler</a:t>
            </a:r>
            <a:endParaRPr lang="en-US" sz="1200" dirty="0">
              <a:solidFill>
                <a:prstClr val="black"/>
              </a:solidFill>
              <a:latin typeface="Monaco" pitchFamily="2" charset="77"/>
              <a:cs typeface="Menlo Regular"/>
            </a:endParaRPr>
          </a:p>
          <a:p>
            <a:pPr defTabSz="457189">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D31A17"/>
                </a:solidFill>
                <a:latin typeface="Monaco" pitchFamily="2" charset="77"/>
                <a:cs typeface="Menlo Regular"/>
              </a:rPr>
              <a:t>%gcc@4.7.3</a:t>
            </a:r>
            <a:r>
              <a:rPr lang="en-US" sz="1200" b="1" dirty="0">
                <a:solidFill>
                  <a:prstClr val="black"/>
                </a:solidFill>
                <a:latin typeface="Monaco" pitchFamily="2" charset="77"/>
                <a:cs typeface="Menlo Regular"/>
              </a:rPr>
              <a:t> </a:t>
            </a:r>
            <a:r>
              <a:rPr lang="en-US" sz="1200" b="1" dirty="0">
                <a:solidFill>
                  <a:srgbClr val="008000"/>
                </a:solidFill>
                <a:latin typeface="Monaco" pitchFamily="2" charset="77"/>
                <a:cs typeface="Menlo Regular"/>
              </a:rPr>
              <a:t>+threads     </a:t>
            </a:r>
            <a:r>
              <a:rPr lang="en-US" sz="1200" b="1" dirty="0">
                <a:solidFill>
                  <a:srgbClr val="C0504D"/>
                </a:solidFill>
                <a:latin typeface="Monaco" pitchFamily="2" charset="77"/>
                <a:cs typeface="Menlo Regular"/>
              </a:rPr>
              <a:t>+/- build option</a:t>
            </a:r>
            <a:endParaRPr lang="en-US" sz="1200" dirty="0">
              <a:solidFill>
                <a:prstClr val="black"/>
              </a:solidFill>
              <a:latin typeface="Monaco" pitchFamily="2" charset="77"/>
              <a:cs typeface="Menlo Regular"/>
            </a:endParaRPr>
          </a:p>
          <a:p>
            <a:pPr defTabSz="457189">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err="1">
                <a:solidFill>
                  <a:srgbClr val="660066"/>
                </a:solidFill>
                <a:latin typeface="Monaco" pitchFamily="2" charset="77"/>
                <a:cs typeface="Menlo Regular"/>
              </a:rPr>
              <a:t>cppflags</a:t>
            </a:r>
            <a:r>
              <a:rPr lang="en-US" sz="1200" b="1" dirty="0">
                <a:solidFill>
                  <a:srgbClr val="660066"/>
                </a:solidFill>
                <a:latin typeface="Monaco" pitchFamily="2" charset="77"/>
                <a:cs typeface="Menlo Regular"/>
              </a:rPr>
              <a:t>="-O3 –g3" </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set compiler flags</a:t>
            </a:r>
            <a:endParaRPr lang="en-US" sz="1200" dirty="0">
              <a:solidFill>
                <a:prstClr val="black"/>
              </a:solidFill>
              <a:latin typeface="Monaco" pitchFamily="2" charset="77"/>
              <a:cs typeface="Menlo Regular"/>
            </a:endParaRPr>
          </a:p>
          <a:p>
            <a:pPr defTabSz="457189">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a:t>
            </a:r>
            <a:r>
              <a:rPr lang="en-US" sz="1200" b="1" dirty="0">
                <a:solidFill>
                  <a:srgbClr val="F79646">
                    <a:lumMod val="75000"/>
                  </a:srgbClr>
                </a:solidFill>
                <a:latin typeface="Monaco" pitchFamily="2" charset="77"/>
                <a:cs typeface="Menlo Regular"/>
              </a:rPr>
              <a:t>target=</a:t>
            </a:r>
            <a:r>
              <a:rPr lang="en-US" sz="1200" b="1" dirty="0" err="1">
                <a:solidFill>
                  <a:srgbClr val="F79646">
                    <a:lumMod val="75000"/>
                  </a:srgbClr>
                </a:solidFill>
                <a:latin typeface="Monaco" pitchFamily="2" charset="77"/>
                <a:cs typeface="Menlo Regular"/>
              </a:rPr>
              <a:t>cascadelake</a:t>
            </a:r>
            <a:r>
              <a:rPr lang="en-US" sz="1200" b="1" dirty="0">
                <a:solidFill>
                  <a:prstClr val="black"/>
                </a:solidFill>
                <a:latin typeface="Monaco" pitchFamily="2" charset="77"/>
                <a:cs typeface="Menlo Regular"/>
              </a:rPr>
              <a:t>      </a:t>
            </a:r>
            <a:r>
              <a:rPr lang="en-US" sz="1200" b="1" dirty="0">
                <a:solidFill>
                  <a:srgbClr val="C0504D"/>
                </a:solidFill>
                <a:latin typeface="Monaco" pitchFamily="2" charset="77"/>
                <a:cs typeface="Menlo Regular"/>
              </a:rPr>
              <a:t>set target microarchitecture</a:t>
            </a:r>
            <a:endParaRPr lang="en-US" sz="1200" b="1" dirty="0">
              <a:solidFill>
                <a:prstClr val="black"/>
              </a:solidFill>
              <a:latin typeface="Monaco" pitchFamily="2" charset="77"/>
              <a:cs typeface="Menlo Regular"/>
            </a:endParaRPr>
          </a:p>
          <a:p>
            <a:pPr defTabSz="457189">
              <a:lnSpc>
                <a:spcPct val="130000"/>
              </a:lnSpc>
              <a:defRPr/>
            </a:pPr>
            <a:r>
              <a:rPr lang="en-US" sz="1200" b="1" dirty="0">
                <a:solidFill>
                  <a:srgbClr val="03495C"/>
                </a:solidFill>
                <a:latin typeface="Monaco" pitchFamily="2" charset="77"/>
                <a:cs typeface="Menlo Regular"/>
              </a:rPr>
              <a:t>$</a:t>
            </a:r>
            <a:r>
              <a:rPr lang="en-US" sz="1200" b="1" dirty="0">
                <a:solidFill>
                  <a:prstClr val="black"/>
                </a:solidFill>
                <a:latin typeface="Monaco" pitchFamily="2" charset="77"/>
                <a:cs typeface="Menlo Regular"/>
              </a:rPr>
              <a:t> </a:t>
            </a:r>
            <a:r>
              <a:rPr lang="en-US" sz="1200" b="1" dirty="0" err="1">
                <a:solidFill>
                  <a:prstClr val="black"/>
                </a:solidFill>
                <a:latin typeface="Monaco" pitchFamily="2" charset="77"/>
                <a:cs typeface="Menlo Regular"/>
              </a:rPr>
              <a:t>spack</a:t>
            </a:r>
            <a:r>
              <a:rPr lang="en-US" sz="1200" b="1" dirty="0">
                <a:solidFill>
                  <a:prstClr val="black"/>
                </a:solidFill>
                <a:latin typeface="Monaco" pitchFamily="2" charset="77"/>
                <a:cs typeface="Menlo Regular"/>
              </a:rPr>
              <a:t> install </a:t>
            </a:r>
            <a:r>
              <a:rPr lang="en-US" sz="1200" b="1" dirty="0">
                <a:solidFill>
                  <a:srgbClr val="000000"/>
                </a:solidFill>
                <a:latin typeface="Monaco" pitchFamily="2" charset="77"/>
                <a:cs typeface="Menlo Regular"/>
              </a:rPr>
              <a:t>mpileaks</a:t>
            </a:r>
            <a:r>
              <a:rPr lang="en-US" sz="1200" b="1" dirty="0">
                <a:solidFill>
                  <a:srgbClr val="009DD9"/>
                </a:solidFill>
                <a:latin typeface="Monaco" pitchFamily="2" charset="77"/>
                <a:cs typeface="Menlo Regular"/>
              </a:rPr>
              <a:t>@3.3</a:t>
            </a:r>
            <a:r>
              <a:rPr lang="en-US" sz="1200" b="1" dirty="0">
                <a:solidFill>
                  <a:prstClr val="black"/>
                </a:solidFill>
                <a:latin typeface="Monaco" pitchFamily="2" charset="77"/>
                <a:cs typeface="Menlo Regular"/>
              </a:rPr>
              <a:t> ^mpich</a:t>
            </a:r>
            <a:r>
              <a:rPr lang="en-US" sz="1200" b="1" dirty="0">
                <a:solidFill>
                  <a:srgbClr val="009DD9"/>
                </a:solidFill>
                <a:latin typeface="Monaco" pitchFamily="2" charset="77"/>
                <a:cs typeface="Menlo Regular"/>
              </a:rPr>
              <a:t>@3.2</a:t>
            </a:r>
            <a:r>
              <a:rPr lang="en-US" sz="1200" b="1" dirty="0">
                <a:solidFill>
                  <a:srgbClr val="660066"/>
                </a:solidFill>
                <a:latin typeface="Monaco" pitchFamily="2" charset="77"/>
                <a:cs typeface="Menlo Regular"/>
              </a:rPr>
              <a:t> </a:t>
            </a:r>
            <a:r>
              <a:rPr lang="en-US" sz="1200" b="1" dirty="0">
                <a:solidFill>
                  <a:srgbClr val="D31A17"/>
                </a:solidFill>
                <a:latin typeface="Monaco" pitchFamily="2" charset="77"/>
                <a:cs typeface="Menlo Regular"/>
              </a:rPr>
              <a:t>%gcc@4.9.3</a:t>
            </a:r>
            <a:r>
              <a:rPr lang="en-US" sz="1200" b="1" dirty="0">
                <a:solidFill>
                  <a:srgbClr val="C0504D">
                    <a:lumMod val="75000"/>
                  </a:srgbClr>
                </a:solidFill>
                <a:latin typeface="Monaco" pitchFamily="2" charset="77"/>
                <a:cs typeface="Menlo Regular"/>
              </a:rPr>
              <a:t>   </a:t>
            </a:r>
            <a:r>
              <a:rPr lang="en-US" sz="1200" b="1" dirty="0">
                <a:solidFill>
                  <a:srgbClr val="C0504D"/>
                </a:solidFill>
                <a:latin typeface="Monaco" pitchFamily="2" charset="77"/>
                <a:cs typeface="Menlo Regular"/>
              </a:rPr>
              <a:t>^ dependency constraints</a:t>
            </a:r>
            <a:endParaRPr lang="en-US" sz="1200" b="1" dirty="0">
              <a:solidFill>
                <a:prstClr val="black"/>
              </a:solidFill>
              <a:latin typeface="Monaco" pitchFamily="2" charset="77"/>
              <a:cs typeface="Menlo Regular"/>
            </a:endParaRPr>
          </a:p>
        </p:txBody>
      </p:sp>
    </p:spTree>
    <p:extLst>
      <p:ext uri="{BB962C8B-B14F-4D97-AF65-F5344CB8AC3E}">
        <p14:creationId xmlns:p14="http://schemas.microsoft.com/office/powerpoint/2010/main" val="13928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DCBF4-A83B-9642-AA45-9D6DB22755AA}"/>
              </a:ext>
            </a:extLst>
          </p:cNvPr>
          <p:cNvSpPr>
            <a:spLocks noGrp="1"/>
          </p:cNvSpPr>
          <p:nvPr>
            <p:ph type="title"/>
          </p:nvPr>
        </p:nvSpPr>
        <p:spPr>
          <a:xfrm>
            <a:off x="146994" y="376507"/>
            <a:ext cx="8821105" cy="423766"/>
          </a:xfrm>
        </p:spPr>
        <p:txBody>
          <a:bodyPr/>
          <a:lstStyle/>
          <a:p>
            <a:r>
              <a:rPr lang="en-US" dirty="0" err="1"/>
              <a:t>Spack</a:t>
            </a:r>
            <a:r>
              <a:rPr lang="en-US" dirty="0"/>
              <a:t> packages are </a:t>
            </a:r>
            <a:r>
              <a:rPr lang="en-US" i="1" dirty="0"/>
              <a:t>parameterized </a:t>
            </a:r>
            <a:r>
              <a:rPr lang="en-US" dirty="0"/>
              <a:t>using the spec syntax</a:t>
            </a:r>
            <a:br>
              <a:rPr lang="en-US" i="1" dirty="0"/>
            </a:br>
            <a:r>
              <a:rPr lang="en-US" sz="1800" dirty="0"/>
              <a:t>Python DSL defines many ways to build</a:t>
            </a:r>
            <a:endParaRPr lang="en-US" i="1" dirty="0"/>
          </a:p>
        </p:txBody>
      </p:sp>
      <p:sp>
        <p:nvSpPr>
          <p:cNvPr id="4" name="Title 2">
            <a:extLst>
              <a:ext uri="{FF2B5EF4-FFF2-40B4-BE49-F238E27FC236}">
                <a16:creationId xmlns:a16="http://schemas.microsoft.com/office/drawing/2014/main" id="{8761242C-0FFB-AC4D-8D25-99E1E99187D4}"/>
              </a:ext>
            </a:extLst>
          </p:cNvPr>
          <p:cNvSpPr txBox="1">
            <a:spLocks/>
          </p:cNvSpPr>
          <p:nvPr/>
        </p:nvSpPr>
        <p:spPr>
          <a:xfrm>
            <a:off x="20076026" y="25937666"/>
            <a:ext cx="7593952" cy="928655"/>
          </a:xfrm>
          <a:prstGeom prst="rect">
            <a:avLst/>
          </a:prstGeom>
        </p:spPr>
        <p:txBody>
          <a:bodyPr vert="horz" lIns="410675" tIns="205338" rIns="410675" bIns="205338"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19799" b="1" dirty="0"/>
          </a:p>
        </p:txBody>
      </p:sp>
      <p:sp>
        <p:nvSpPr>
          <p:cNvPr id="5" name="Title 2">
            <a:extLst>
              <a:ext uri="{FF2B5EF4-FFF2-40B4-BE49-F238E27FC236}">
                <a16:creationId xmlns:a16="http://schemas.microsoft.com/office/drawing/2014/main" id="{BAE139C0-01D7-1B44-9E07-EF6E71943DB7}"/>
              </a:ext>
            </a:extLst>
          </p:cNvPr>
          <p:cNvSpPr txBox="1">
            <a:spLocks/>
          </p:cNvSpPr>
          <p:nvPr/>
        </p:nvSpPr>
        <p:spPr>
          <a:xfrm>
            <a:off x="20228426" y="26090066"/>
            <a:ext cx="7593952" cy="928655"/>
          </a:xfrm>
          <a:prstGeom prst="rect">
            <a:avLst/>
          </a:prstGeom>
        </p:spPr>
        <p:txBody>
          <a:bodyPr vert="horz" lIns="410675" tIns="205338" rIns="410675" bIns="205338" rtlCol="0" anchor="ctr">
            <a:normAutofit fontScale="25000" lnSpcReduction="20000"/>
          </a:bodyPr>
          <a:lstStyle>
            <a:lvl1pPr algn="ctr" defTabSz="2053377" rtl="0" eaLnBrk="1" latinLnBrk="0" hangingPunct="1">
              <a:spcBef>
                <a:spcPct val="0"/>
              </a:spcBef>
              <a:buNone/>
              <a:defRPr sz="19800" kern="1200">
                <a:solidFill>
                  <a:schemeClr val="tx1"/>
                </a:solidFill>
                <a:latin typeface="+mj-lt"/>
                <a:ea typeface="+mj-ea"/>
                <a:cs typeface="+mj-cs"/>
              </a:defRPr>
            </a:lvl1pPr>
          </a:lstStyle>
          <a:p>
            <a:pPr algn="l"/>
            <a:endParaRPr lang="en-US" sz="19799" b="1" dirty="0"/>
          </a:p>
        </p:txBody>
      </p:sp>
      <p:sp>
        <p:nvSpPr>
          <p:cNvPr id="7" name="TextBox 6">
            <a:extLst>
              <a:ext uri="{FF2B5EF4-FFF2-40B4-BE49-F238E27FC236}">
                <a16:creationId xmlns:a16="http://schemas.microsoft.com/office/drawing/2014/main" id="{FCB433C9-EF48-524C-A080-08A471B070C2}"/>
              </a:ext>
            </a:extLst>
          </p:cNvPr>
          <p:cNvSpPr txBox="1"/>
          <p:nvPr/>
        </p:nvSpPr>
        <p:spPr>
          <a:xfrm>
            <a:off x="7061478" y="1548752"/>
            <a:ext cx="1875835" cy="261610"/>
          </a:xfrm>
          <a:prstGeom prst="rect">
            <a:avLst/>
          </a:prstGeom>
          <a:noFill/>
        </p:spPr>
        <p:txBody>
          <a:bodyPr wrap="none" rtlCol="0">
            <a:spAutoFit/>
          </a:bodyPr>
          <a:lstStyle/>
          <a:p>
            <a:r>
              <a:rPr lang="en-US" sz="1100" b="1" dirty="0"/>
              <a:t>Metadata</a:t>
            </a:r>
            <a:r>
              <a:rPr lang="en-US" sz="1100" dirty="0"/>
              <a:t> at the class level</a:t>
            </a:r>
          </a:p>
        </p:txBody>
      </p:sp>
      <p:sp>
        <p:nvSpPr>
          <p:cNvPr id="8" name="Left Brace 7">
            <a:extLst>
              <a:ext uri="{FF2B5EF4-FFF2-40B4-BE49-F238E27FC236}">
                <a16:creationId xmlns:a16="http://schemas.microsoft.com/office/drawing/2014/main" id="{88D31F12-A4E2-ED40-B6E6-8F48AD42B852}"/>
              </a:ext>
            </a:extLst>
          </p:cNvPr>
          <p:cNvSpPr/>
          <p:nvPr/>
        </p:nvSpPr>
        <p:spPr>
          <a:xfrm flipH="1">
            <a:off x="6609689" y="1409415"/>
            <a:ext cx="412185" cy="501890"/>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9" name="TextBox 8">
            <a:extLst>
              <a:ext uri="{FF2B5EF4-FFF2-40B4-BE49-F238E27FC236}">
                <a16:creationId xmlns:a16="http://schemas.microsoft.com/office/drawing/2014/main" id="{5D7ECFAE-2AC4-D143-9445-6CD37DCD8B67}"/>
              </a:ext>
            </a:extLst>
          </p:cNvPr>
          <p:cNvSpPr txBox="1"/>
          <p:nvPr/>
        </p:nvSpPr>
        <p:spPr>
          <a:xfrm>
            <a:off x="7074896" y="2029216"/>
            <a:ext cx="1793908" cy="261610"/>
          </a:xfrm>
          <a:prstGeom prst="rect">
            <a:avLst/>
          </a:prstGeom>
          <a:noFill/>
        </p:spPr>
        <p:txBody>
          <a:bodyPr wrap="square" rtlCol="0">
            <a:spAutoFit/>
          </a:bodyPr>
          <a:lstStyle/>
          <a:p>
            <a:r>
              <a:rPr lang="en-US" sz="1100" b="1" dirty="0"/>
              <a:t>Versions</a:t>
            </a:r>
          </a:p>
        </p:txBody>
      </p:sp>
      <p:sp>
        <p:nvSpPr>
          <p:cNvPr id="10" name="Left Brace 9">
            <a:extLst>
              <a:ext uri="{FF2B5EF4-FFF2-40B4-BE49-F238E27FC236}">
                <a16:creationId xmlns:a16="http://schemas.microsoft.com/office/drawing/2014/main" id="{0732543A-59FF-7B4D-A145-90958898E2BF}"/>
              </a:ext>
            </a:extLst>
          </p:cNvPr>
          <p:cNvSpPr/>
          <p:nvPr/>
        </p:nvSpPr>
        <p:spPr>
          <a:xfrm flipH="1">
            <a:off x="6614428" y="1978070"/>
            <a:ext cx="412184" cy="351394"/>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1" name="TextBox 10">
            <a:extLst>
              <a:ext uri="{FF2B5EF4-FFF2-40B4-BE49-F238E27FC236}">
                <a16:creationId xmlns:a16="http://schemas.microsoft.com/office/drawing/2014/main" id="{7A9A57E0-B78D-FC4A-BD81-57D83BBF5CCA}"/>
              </a:ext>
            </a:extLst>
          </p:cNvPr>
          <p:cNvSpPr txBox="1"/>
          <p:nvPr/>
        </p:nvSpPr>
        <p:spPr>
          <a:xfrm>
            <a:off x="7085014" y="3532368"/>
            <a:ext cx="1438214" cy="430887"/>
          </a:xfrm>
          <a:prstGeom prst="rect">
            <a:avLst/>
          </a:prstGeom>
          <a:noFill/>
        </p:spPr>
        <p:txBody>
          <a:bodyPr wrap="none" rtlCol="0">
            <a:spAutoFit/>
          </a:bodyPr>
          <a:lstStyle/>
          <a:p>
            <a:r>
              <a:rPr lang="en-US" sz="1100" b="1" dirty="0"/>
              <a:t>Install logic</a:t>
            </a:r>
            <a:br>
              <a:rPr lang="en-US" sz="1100" b="1" dirty="0"/>
            </a:br>
            <a:r>
              <a:rPr lang="en-US" sz="1100" dirty="0"/>
              <a:t>in instance methods</a:t>
            </a:r>
          </a:p>
        </p:txBody>
      </p:sp>
      <p:sp>
        <p:nvSpPr>
          <p:cNvPr id="12" name="Left Brace 11">
            <a:extLst>
              <a:ext uri="{FF2B5EF4-FFF2-40B4-BE49-F238E27FC236}">
                <a16:creationId xmlns:a16="http://schemas.microsoft.com/office/drawing/2014/main" id="{62F83174-D62E-7142-83D1-396B858E45EC}"/>
              </a:ext>
            </a:extLst>
          </p:cNvPr>
          <p:cNvSpPr/>
          <p:nvPr/>
        </p:nvSpPr>
        <p:spPr>
          <a:xfrm flipH="1">
            <a:off x="6621301" y="3163402"/>
            <a:ext cx="479184" cy="1200835"/>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4" name="TextBox 13">
            <a:extLst>
              <a:ext uri="{FF2B5EF4-FFF2-40B4-BE49-F238E27FC236}">
                <a16:creationId xmlns:a16="http://schemas.microsoft.com/office/drawing/2014/main" id="{6F1D843C-2214-0045-A403-33E45E3D459F}"/>
              </a:ext>
            </a:extLst>
          </p:cNvPr>
          <p:cNvSpPr txBox="1"/>
          <p:nvPr/>
        </p:nvSpPr>
        <p:spPr>
          <a:xfrm>
            <a:off x="7088488" y="2698134"/>
            <a:ext cx="1404552" cy="430887"/>
          </a:xfrm>
          <a:prstGeom prst="rect">
            <a:avLst/>
          </a:prstGeom>
          <a:noFill/>
        </p:spPr>
        <p:txBody>
          <a:bodyPr wrap="none" rtlCol="0">
            <a:spAutoFit/>
          </a:bodyPr>
          <a:lstStyle/>
          <a:p>
            <a:r>
              <a:rPr lang="en-US" sz="1100" b="1" dirty="0"/>
              <a:t>Dependencies</a:t>
            </a:r>
            <a:br>
              <a:rPr lang="en-US" sz="1100" b="1" dirty="0"/>
            </a:br>
            <a:r>
              <a:rPr lang="en-US" sz="1100" dirty="0"/>
              <a:t>(same spec syntax)</a:t>
            </a:r>
          </a:p>
        </p:txBody>
      </p:sp>
      <p:sp>
        <p:nvSpPr>
          <p:cNvPr id="15" name="Left Brace 14">
            <a:extLst>
              <a:ext uri="{FF2B5EF4-FFF2-40B4-BE49-F238E27FC236}">
                <a16:creationId xmlns:a16="http://schemas.microsoft.com/office/drawing/2014/main" id="{93D6B3C2-609E-D94F-8A34-A38A84296450}"/>
              </a:ext>
            </a:extLst>
          </p:cNvPr>
          <p:cNvSpPr/>
          <p:nvPr/>
        </p:nvSpPr>
        <p:spPr>
          <a:xfrm flipH="1">
            <a:off x="6614428" y="2763943"/>
            <a:ext cx="412184" cy="283056"/>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2" name="Rectangle 1">
            <a:extLst>
              <a:ext uri="{FF2B5EF4-FFF2-40B4-BE49-F238E27FC236}">
                <a16:creationId xmlns:a16="http://schemas.microsoft.com/office/drawing/2014/main" id="{D196175D-F0E6-6447-A4CB-80F29007B171}"/>
              </a:ext>
            </a:extLst>
          </p:cNvPr>
          <p:cNvSpPr/>
          <p:nvPr/>
        </p:nvSpPr>
        <p:spPr>
          <a:xfrm>
            <a:off x="174039" y="997970"/>
            <a:ext cx="6388475" cy="3416320"/>
          </a:xfrm>
          <a:prstGeom prst="rect">
            <a:avLst/>
          </a:prstGeom>
          <a:solidFill>
            <a:schemeClr val="bg1"/>
          </a:solidFill>
          <a:ln>
            <a:solidFill>
              <a:schemeClr val="tx1"/>
            </a:solidFill>
          </a:ln>
        </p:spPr>
        <p:txBody>
          <a:bodyPr wrap="square">
            <a:spAutoFit/>
          </a:bodyPr>
          <a:lstStyle/>
          <a:p>
            <a:r>
              <a:rPr lang="en-US" sz="800" b="1" dirty="0">
                <a:solidFill>
                  <a:srgbClr val="9B2393"/>
                </a:solidFill>
                <a:latin typeface="Menlo-Bold" panose="020B0609030804020204" pitchFamily="49" charset="0"/>
              </a:rPr>
              <a:t>from</a:t>
            </a:r>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spack</a:t>
            </a:r>
            <a:r>
              <a:rPr lang="en-US" sz="800" dirty="0">
                <a:solidFill>
                  <a:srgbClr val="000000"/>
                </a:solidFill>
                <a:latin typeface="Menlo-Regular" panose="020B0609030804020204" pitchFamily="49" charset="0"/>
              </a:rPr>
              <a:t> </a:t>
            </a:r>
            <a:r>
              <a:rPr lang="en-US" sz="800" b="1" dirty="0">
                <a:solidFill>
                  <a:srgbClr val="9B2393"/>
                </a:solidFill>
                <a:latin typeface="Menlo-Bold" panose="020B0609030804020204" pitchFamily="49" charset="0"/>
              </a:rPr>
              <a:t>import</a:t>
            </a:r>
            <a:r>
              <a:rPr lang="en-US" sz="800" dirty="0">
                <a:solidFill>
                  <a:srgbClr val="000000"/>
                </a:solidFill>
                <a:latin typeface="Menlo-Regular" panose="020B0609030804020204" pitchFamily="49" charset="0"/>
              </a:rPr>
              <a:t> *</a:t>
            </a:r>
          </a:p>
          <a:p>
            <a:endParaRPr lang="en-US" sz="800" b="1" dirty="0">
              <a:solidFill>
                <a:srgbClr val="000000"/>
              </a:solidFill>
              <a:latin typeface="Menlo-Regular" panose="020B0609030804020204" pitchFamily="49" charset="0"/>
            </a:endParaRPr>
          </a:p>
          <a:p>
            <a:r>
              <a:rPr lang="en-US" sz="800" b="1" dirty="0">
                <a:solidFill>
                  <a:srgbClr val="9B2393"/>
                </a:solidFill>
                <a:latin typeface="Menlo-Bold" panose="020B0609030804020204" pitchFamily="49" charset="0"/>
              </a:rPr>
              <a:t>class</a:t>
            </a:r>
            <a:r>
              <a:rPr lang="en-US" sz="800" dirty="0">
                <a:solidFill>
                  <a:srgbClr val="000000"/>
                </a:solidFill>
                <a:latin typeface="Menlo-Regular" panose="020B0609030804020204" pitchFamily="49" charset="0"/>
              </a:rPr>
              <a:t> </a:t>
            </a:r>
            <a:r>
              <a:rPr lang="en-US" sz="800" b="1" dirty="0" err="1">
                <a:solidFill>
                  <a:srgbClr val="000000"/>
                </a:solidFill>
                <a:latin typeface="Menlo-Regular" panose="020B0609030804020204" pitchFamily="49" charset="0"/>
              </a:rPr>
              <a:t>Kripke</a:t>
            </a:r>
            <a:r>
              <a:rPr lang="en-US" sz="800" dirty="0">
                <a:solidFill>
                  <a:srgbClr val="000000"/>
                </a:solidFill>
                <a:latin typeface="Menlo-Regular" panose="020B0609030804020204" pitchFamily="49" charset="0"/>
              </a:rPr>
              <a:t>(</a:t>
            </a:r>
            <a:r>
              <a:rPr lang="en-US" sz="800" b="1" dirty="0" err="1">
                <a:solidFill>
                  <a:srgbClr val="000000"/>
                </a:solidFill>
                <a:latin typeface="Menlo-Regular" panose="020B0609030804020204" pitchFamily="49" charset="0"/>
              </a:rPr>
              <a:t>CMakePackage</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a:t>
            </a:r>
            <a:r>
              <a:rPr lang="en-US" sz="800" dirty="0">
                <a:solidFill>
                  <a:srgbClr val="C41A16"/>
                </a:solidFill>
                <a:latin typeface="Menlo-Regular" panose="020B0609030804020204" pitchFamily="49" charset="0"/>
              </a:rPr>
              <a:t>"""</a:t>
            </a:r>
            <a:r>
              <a:rPr lang="en-US" sz="800" dirty="0" err="1">
                <a:solidFill>
                  <a:srgbClr val="C41A16"/>
                </a:solidFill>
                <a:latin typeface="Menlo-Regular" panose="020B0609030804020204" pitchFamily="49" charset="0"/>
              </a:rPr>
              <a:t>Kripke</a:t>
            </a:r>
            <a:r>
              <a:rPr lang="en-US" sz="800" dirty="0">
                <a:solidFill>
                  <a:srgbClr val="C41A16"/>
                </a:solidFill>
                <a:latin typeface="Menlo-Regular" panose="020B0609030804020204" pitchFamily="49" charset="0"/>
              </a:rPr>
              <a:t> is a simple, scalable, 3D Sn deterministic particle transport mini-app."""</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homepage = </a:t>
            </a:r>
            <a:r>
              <a:rPr lang="en-US" sz="800" dirty="0">
                <a:solidFill>
                  <a:srgbClr val="C41A16"/>
                </a:solidFill>
                <a:latin typeface="Menlo-Regular" panose="020B0609030804020204" pitchFamily="49" charset="0"/>
              </a:rPr>
              <a:t>"https://</a:t>
            </a:r>
            <a:r>
              <a:rPr lang="en-US" sz="800" dirty="0" err="1">
                <a:solidFill>
                  <a:srgbClr val="C41A16"/>
                </a:solidFill>
                <a:latin typeface="Menlo-Regular" panose="020B0609030804020204" pitchFamily="49" charset="0"/>
              </a:rPr>
              <a:t>computation.llnl.gov</a:t>
            </a:r>
            <a:r>
              <a:rPr lang="en-US" sz="800" dirty="0">
                <a:solidFill>
                  <a:srgbClr val="C41A16"/>
                </a:solidFill>
                <a:latin typeface="Menlo-Regular" panose="020B0609030804020204" pitchFamily="49" charset="0"/>
              </a:rPr>
              <a:t>/projects/co-design/</a:t>
            </a:r>
            <a:r>
              <a:rPr lang="en-US" sz="800" dirty="0" err="1">
                <a:solidFill>
                  <a:srgbClr val="C41A16"/>
                </a:solidFill>
                <a:latin typeface="Menlo-Regular" panose="020B0609030804020204" pitchFamily="49" charset="0"/>
              </a:rPr>
              <a:t>kripke</a:t>
            </a:r>
            <a:r>
              <a:rPr lang="en-US" sz="800" dirty="0">
                <a:solidFill>
                  <a:srgbClr val="C41A16"/>
                </a:solidFill>
                <a:latin typeface="Menlo-Regular" panose="020B0609030804020204" pitchFamily="49" charset="0"/>
              </a:rPr>
              <a:t>"</a:t>
            </a:r>
          </a:p>
          <a:p>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url</a:t>
            </a:r>
            <a:r>
              <a:rPr lang="en-US" sz="800" dirty="0">
                <a:solidFill>
                  <a:srgbClr val="000000"/>
                </a:solidFill>
                <a:latin typeface="Menlo-Regular" panose="020B0609030804020204" pitchFamily="49" charset="0"/>
              </a:rPr>
              <a:t>      = </a:t>
            </a:r>
            <a:r>
              <a:rPr lang="en-US" sz="800" dirty="0">
                <a:solidFill>
                  <a:srgbClr val="C41A16"/>
                </a:solidFill>
                <a:latin typeface="Menlo-Regular" panose="020B0609030804020204" pitchFamily="49" charset="0"/>
              </a:rPr>
              <a:t>"https://computation.llnl.gov/projects/co-design/download/kripke-openmp-1.1.tar.gz"</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version(</a:t>
            </a:r>
            <a:r>
              <a:rPr lang="en-US" sz="800" dirty="0">
                <a:solidFill>
                  <a:srgbClr val="1C00CF"/>
                </a:solidFill>
                <a:latin typeface="Menlo-Regular" panose="020B0609030804020204" pitchFamily="49" charset="0"/>
              </a:rPr>
              <a:t>‘1.2.3’</a:t>
            </a:r>
            <a:r>
              <a:rPr lang="en-US" sz="800" dirty="0">
                <a:solidFill>
                  <a:srgbClr val="000000"/>
                </a:solidFill>
                <a:latin typeface="Menlo-Regular" panose="020B0609030804020204" pitchFamily="49" charset="0"/>
              </a:rPr>
              <a:t>, sha256=</a:t>
            </a:r>
            <a:r>
              <a:rPr lang="en-US" sz="800" dirty="0">
                <a:solidFill>
                  <a:srgbClr val="1C00CF"/>
                </a:solidFill>
                <a:latin typeface="Menlo-Regular" panose="020B0609030804020204" pitchFamily="49" charset="0"/>
              </a:rPr>
              <a:t>'3f7f2eef0d1ba5825780d626741eb0b3f026a096048d7ec4794d2a7dfbe2b8a6’</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version(</a:t>
            </a:r>
            <a:r>
              <a:rPr lang="en-US" sz="800" dirty="0">
                <a:solidFill>
                  <a:srgbClr val="1C00CF"/>
                </a:solidFill>
                <a:latin typeface="Menlo-Regular" panose="020B0609030804020204" pitchFamily="49" charset="0"/>
              </a:rPr>
              <a:t>‘1.2.2’</a:t>
            </a:r>
            <a:r>
              <a:rPr lang="en-US" sz="800" dirty="0">
                <a:solidFill>
                  <a:srgbClr val="000000"/>
                </a:solidFill>
                <a:latin typeface="Menlo-Regular" panose="020B0609030804020204" pitchFamily="49" charset="0"/>
              </a:rPr>
              <a:t>, sha256=</a:t>
            </a:r>
            <a:r>
              <a:rPr lang="en-US" sz="800" dirty="0">
                <a:solidFill>
                  <a:srgbClr val="1C00CF"/>
                </a:solidFill>
                <a:latin typeface="Menlo-Regular" panose="020B0609030804020204" pitchFamily="49" charset="0"/>
              </a:rPr>
              <a:t>'eaf9ddf562416974157b34d00c3a1c880fc5296fce2aa2efa039a86e0976f3a3’</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version(</a:t>
            </a:r>
            <a:r>
              <a:rPr lang="en-US" sz="800" dirty="0">
                <a:solidFill>
                  <a:srgbClr val="1C00CF"/>
                </a:solidFill>
                <a:latin typeface="Menlo-Regular" panose="020B0609030804020204" pitchFamily="49" charset="0"/>
              </a:rPr>
              <a:t>'1.1’</a:t>
            </a:r>
            <a:r>
              <a:rPr lang="en-US" sz="800" dirty="0">
                <a:solidFill>
                  <a:srgbClr val="000000"/>
                </a:solidFill>
                <a:latin typeface="Menlo-Regular" panose="020B0609030804020204" pitchFamily="49" charset="0"/>
              </a:rPr>
              <a:t>, sha256=</a:t>
            </a:r>
            <a:r>
              <a:rPr lang="en-US" sz="800" dirty="0">
                <a:solidFill>
                  <a:srgbClr val="1C00CF"/>
                </a:solidFill>
                <a:latin typeface="Menlo-Regular" panose="020B0609030804020204" pitchFamily="49" charset="0"/>
              </a:rPr>
              <a:t>'232d74072fc7b848fa2adc8a1bc839ae8fb5f96d50224186601f55554a25f64a’</a:t>
            </a:r>
            <a:r>
              <a:rPr lang="en-US" sz="800" dirty="0">
                <a:solidFill>
                  <a:srgbClr val="000000"/>
                </a:solidFill>
                <a:latin typeface="Menlo-Regular" panose="020B0609030804020204" pitchFamily="49" charset="0"/>
              </a:rPr>
              <a:t>)</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variant(</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mpi</a:t>
            </a:r>
            <a:r>
              <a:rPr lang="en-US" sz="800" dirty="0">
                <a:solidFill>
                  <a:srgbClr val="1C00CF"/>
                </a:solidFill>
                <a:latin typeface="Menlo-Regular" panose="020B0609030804020204" pitchFamily="49" charset="0"/>
              </a:rPr>
              <a:t>'</a:t>
            </a:r>
            <a:r>
              <a:rPr lang="en-US" sz="800" dirty="0">
                <a:solidFill>
                  <a:srgbClr val="000000"/>
                </a:solidFill>
                <a:latin typeface="Menlo-Regular" panose="020B0609030804020204" pitchFamily="49" charset="0"/>
              </a:rPr>
              <a:t>,    default=True, description=</a:t>
            </a:r>
            <a:r>
              <a:rPr lang="en-US" sz="800" dirty="0">
                <a:solidFill>
                  <a:srgbClr val="1C00CF"/>
                </a:solidFill>
                <a:latin typeface="Menlo-Regular" panose="020B0609030804020204" pitchFamily="49" charset="0"/>
              </a:rPr>
              <a:t>'Build with MPI.’</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variant(</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openmp</a:t>
            </a:r>
            <a:r>
              <a:rPr lang="en-US" sz="800" dirty="0">
                <a:solidFill>
                  <a:srgbClr val="1C00CF"/>
                </a:solidFill>
                <a:latin typeface="Menlo-Regular" panose="020B0609030804020204" pitchFamily="49" charset="0"/>
              </a:rPr>
              <a:t>'</a:t>
            </a:r>
            <a:r>
              <a:rPr lang="en-US" sz="800" dirty="0">
                <a:solidFill>
                  <a:srgbClr val="000000"/>
                </a:solidFill>
                <a:latin typeface="Menlo-Regular" panose="020B0609030804020204" pitchFamily="49" charset="0"/>
              </a:rPr>
              <a:t>, default=True, description=</a:t>
            </a:r>
            <a:r>
              <a:rPr lang="en-US" sz="800" dirty="0">
                <a:solidFill>
                  <a:srgbClr val="1C00CF"/>
                </a:solidFill>
                <a:latin typeface="Menlo-Regular" panose="020B0609030804020204" pitchFamily="49" charset="0"/>
              </a:rPr>
              <a:t>'Build with OpenMP enabled.’</a:t>
            </a:r>
            <a:r>
              <a:rPr lang="en-US" sz="800" dirty="0">
                <a:solidFill>
                  <a:srgbClr val="000000"/>
                </a:solidFill>
                <a:latin typeface="Menlo-Regular" panose="020B0609030804020204" pitchFamily="49" charset="0"/>
              </a:rPr>
              <a:t>)</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depends_on</a:t>
            </a:r>
            <a:r>
              <a:rPr lang="en-US" sz="800" dirty="0">
                <a:solidFill>
                  <a:srgbClr val="000000"/>
                </a:solidFill>
                <a:latin typeface="Menlo-Regular" panose="020B0609030804020204" pitchFamily="49" charset="0"/>
              </a:rPr>
              <a:t>(</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mpi</a:t>
            </a:r>
            <a:r>
              <a:rPr lang="en-US" sz="800" dirty="0">
                <a:solidFill>
                  <a:srgbClr val="1C00CF"/>
                </a:solidFill>
                <a:latin typeface="Menlo-Regular" panose="020B0609030804020204" pitchFamily="49" charset="0"/>
              </a:rPr>
              <a:t>'</a:t>
            </a:r>
            <a:r>
              <a:rPr lang="en-US" sz="800" dirty="0">
                <a:solidFill>
                  <a:srgbClr val="000000"/>
                </a:solidFill>
                <a:latin typeface="Menlo-Regular" panose="020B0609030804020204" pitchFamily="49" charset="0"/>
              </a:rPr>
              <a:t>, when=</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mpi</a:t>
            </a:r>
            <a:r>
              <a:rPr lang="en-US" sz="800" dirty="0">
                <a:solidFill>
                  <a:srgbClr val="1C00CF"/>
                </a:solidFill>
                <a:latin typeface="Menlo-Regular" panose="020B0609030804020204" pitchFamily="49" charset="0"/>
              </a:rPr>
              <a:t>’</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depends_on</a:t>
            </a:r>
            <a:r>
              <a:rPr lang="en-US" sz="800" dirty="0">
                <a:solidFill>
                  <a:srgbClr val="000000"/>
                </a:solidFill>
                <a:latin typeface="Menlo-Regular" panose="020B0609030804020204" pitchFamily="49" charset="0"/>
              </a:rPr>
              <a:t>(</a:t>
            </a:r>
            <a:r>
              <a:rPr lang="en-US" sz="800" dirty="0">
                <a:solidFill>
                  <a:srgbClr val="1C00CF"/>
                </a:solidFill>
                <a:latin typeface="Menlo-Regular" panose="020B0609030804020204" pitchFamily="49" charset="0"/>
              </a:rPr>
              <a:t>'cmake@3.0:'</a:t>
            </a:r>
            <a:r>
              <a:rPr lang="en-US" sz="800" dirty="0">
                <a:solidFill>
                  <a:srgbClr val="000000"/>
                </a:solidFill>
                <a:latin typeface="Menlo-Regular" panose="020B0609030804020204" pitchFamily="49" charset="0"/>
              </a:rPr>
              <a:t>, type=</a:t>
            </a:r>
            <a:r>
              <a:rPr lang="en-US" sz="800" dirty="0">
                <a:solidFill>
                  <a:srgbClr val="1C00CF"/>
                </a:solidFill>
                <a:latin typeface="Menlo-Regular" panose="020B0609030804020204" pitchFamily="49" charset="0"/>
              </a:rPr>
              <a:t>'build’</a:t>
            </a:r>
            <a:r>
              <a:rPr lang="en-US" sz="800" dirty="0">
                <a:solidFill>
                  <a:srgbClr val="000000"/>
                </a:solidFill>
                <a:latin typeface="Menlo-Regular" panose="020B0609030804020204" pitchFamily="49" charset="0"/>
              </a:rPr>
              <a:t>)</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a:t>
            </a:r>
            <a:r>
              <a:rPr lang="en-US" sz="800" b="1" dirty="0">
                <a:solidFill>
                  <a:srgbClr val="9B2393"/>
                </a:solidFill>
                <a:latin typeface="Menlo-Bold" panose="020B0609030804020204" pitchFamily="49" charset="0"/>
              </a:rPr>
              <a:t>def</a:t>
            </a:r>
            <a:r>
              <a:rPr lang="en-US" sz="800" dirty="0">
                <a:solidFill>
                  <a:srgbClr val="000000"/>
                </a:solidFill>
                <a:latin typeface="Menlo-Regular" panose="020B0609030804020204" pitchFamily="49" charset="0"/>
              </a:rPr>
              <a:t> </a:t>
            </a:r>
            <a:r>
              <a:rPr lang="en-US" sz="800" b="1" dirty="0" err="1">
                <a:solidFill>
                  <a:srgbClr val="000000"/>
                </a:solidFill>
                <a:latin typeface="Menlo-Regular" panose="020B0609030804020204" pitchFamily="49" charset="0"/>
              </a:rPr>
              <a:t>cmake_args</a:t>
            </a:r>
            <a:r>
              <a:rPr lang="en-US" sz="800" dirty="0">
                <a:solidFill>
                  <a:srgbClr val="000000"/>
                </a:solidFill>
                <a:latin typeface="Menlo-Regular" panose="020B0609030804020204" pitchFamily="49" charset="0"/>
              </a:rPr>
              <a:t>(self):</a:t>
            </a:r>
          </a:p>
          <a:p>
            <a:r>
              <a:rPr lang="en-US" sz="800" b="1" dirty="0">
                <a:solidFill>
                  <a:srgbClr val="9B2393"/>
                </a:solidFill>
                <a:latin typeface="Menlo-Bold" panose="020B0609030804020204" pitchFamily="49" charset="0"/>
              </a:rPr>
              <a:t>        return</a:t>
            </a:r>
            <a:r>
              <a:rPr lang="en-US" sz="800" dirty="0">
                <a:solidFill>
                  <a:srgbClr val="000000"/>
                </a:solidFill>
                <a:latin typeface="Menlo-Regular" panose="020B0609030804020204" pitchFamily="49" charset="0"/>
              </a:rPr>
              <a:t> [</a:t>
            </a:r>
          </a:p>
          <a:p>
            <a:r>
              <a:rPr lang="en-US" sz="800" dirty="0">
                <a:solidFill>
                  <a:srgbClr val="000000"/>
                </a:solidFill>
                <a:latin typeface="Menlo-Regular" panose="020B0609030804020204" pitchFamily="49" charset="0"/>
              </a:rPr>
              <a:t>            </a:t>
            </a:r>
            <a:r>
              <a:rPr lang="en-US" sz="800" dirty="0">
                <a:solidFill>
                  <a:srgbClr val="1C00CF"/>
                </a:solidFill>
                <a:latin typeface="Menlo-Regular" panose="020B0609030804020204" pitchFamily="49" charset="0"/>
              </a:rPr>
              <a:t>'-DENABLE_OPENMP=%s’</a:t>
            </a:r>
            <a:r>
              <a:rPr lang="en-US" sz="800" dirty="0">
                <a:solidFill>
                  <a:srgbClr val="000000"/>
                </a:solidFill>
                <a:latin typeface="Menlo-Regular" panose="020B0609030804020204" pitchFamily="49" charset="0"/>
              </a:rPr>
              <a:t> % (</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openmp</a:t>
            </a:r>
            <a:r>
              <a:rPr lang="en-US" sz="800" dirty="0">
                <a:solidFill>
                  <a:srgbClr val="1C00CF"/>
                </a:solidFill>
                <a:latin typeface="Menlo-Regular" panose="020B0609030804020204" pitchFamily="49" charset="0"/>
              </a:rPr>
              <a:t>’ in </a:t>
            </a:r>
            <a:r>
              <a:rPr lang="en-US" sz="800" dirty="0" err="1">
                <a:solidFill>
                  <a:srgbClr val="000000"/>
                </a:solidFill>
                <a:latin typeface="Menlo-Regular" panose="020B0609030804020204" pitchFamily="49" charset="0"/>
              </a:rPr>
              <a:t>self.spec</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a:t>
            </a:r>
            <a:r>
              <a:rPr lang="en-US" sz="800" dirty="0">
                <a:solidFill>
                  <a:srgbClr val="1C00CF"/>
                </a:solidFill>
                <a:latin typeface="Menlo-Regular" panose="020B0609030804020204" pitchFamily="49" charset="0"/>
              </a:rPr>
              <a:t>'-DENABLE_MPI=%s'</a:t>
            </a:r>
            <a:r>
              <a:rPr lang="en-US" sz="800" dirty="0">
                <a:solidFill>
                  <a:srgbClr val="000000"/>
                </a:solidFill>
                <a:latin typeface="Menlo-Regular" panose="020B0609030804020204" pitchFamily="49" charset="0"/>
              </a:rPr>
              <a:t> % (</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mpi</a:t>
            </a:r>
            <a:r>
              <a:rPr lang="en-US" sz="800" dirty="0">
                <a:solidFill>
                  <a:srgbClr val="1C00CF"/>
                </a:solidFill>
                <a:latin typeface="Menlo-Regular" panose="020B0609030804020204" pitchFamily="49" charset="0"/>
              </a:rPr>
              <a:t>’ in </a:t>
            </a:r>
            <a:r>
              <a:rPr lang="en-US" sz="800" dirty="0" err="1">
                <a:solidFill>
                  <a:srgbClr val="000000"/>
                </a:solidFill>
                <a:latin typeface="Menlo-Regular" panose="020B0609030804020204" pitchFamily="49" charset="0"/>
              </a:rPr>
              <a:t>self.spec</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a:t>
            </a:r>
          </a:p>
          <a:p>
            <a:endParaRPr lang="en-US" sz="800" dirty="0">
              <a:solidFill>
                <a:srgbClr val="000000"/>
              </a:solidFill>
              <a:latin typeface="Menlo-Regular" panose="020B0609030804020204" pitchFamily="49" charset="0"/>
            </a:endParaRPr>
          </a:p>
          <a:p>
            <a:r>
              <a:rPr lang="en-US" sz="800" dirty="0">
                <a:solidFill>
                  <a:srgbClr val="000000"/>
                </a:solidFill>
                <a:latin typeface="Menlo-Regular" panose="020B0609030804020204" pitchFamily="49" charset="0"/>
              </a:rPr>
              <a:t>    </a:t>
            </a:r>
            <a:r>
              <a:rPr lang="en-US" sz="800" b="1" dirty="0">
                <a:solidFill>
                  <a:srgbClr val="9B2393"/>
                </a:solidFill>
                <a:latin typeface="Menlo-Bold" panose="020B0609030804020204" pitchFamily="49" charset="0"/>
              </a:rPr>
              <a:t>def</a:t>
            </a:r>
            <a:r>
              <a:rPr lang="en-US" sz="800" dirty="0">
                <a:solidFill>
                  <a:srgbClr val="000000"/>
                </a:solidFill>
                <a:latin typeface="Menlo-Regular" panose="020B0609030804020204" pitchFamily="49" charset="0"/>
              </a:rPr>
              <a:t> </a:t>
            </a:r>
            <a:r>
              <a:rPr lang="en-US" sz="800" b="1" dirty="0">
                <a:solidFill>
                  <a:srgbClr val="000000"/>
                </a:solidFill>
                <a:latin typeface="Menlo-Regular" panose="020B0609030804020204" pitchFamily="49" charset="0"/>
              </a:rPr>
              <a:t>install</a:t>
            </a:r>
            <a:r>
              <a:rPr lang="en-US" sz="800" dirty="0">
                <a:solidFill>
                  <a:srgbClr val="000000"/>
                </a:solidFill>
                <a:latin typeface="Menlo-Regular" panose="020B0609030804020204" pitchFamily="49" charset="0"/>
              </a:rPr>
              <a:t>(self, spec, prefix):</a:t>
            </a:r>
          </a:p>
          <a:p>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mkdirp</a:t>
            </a:r>
            <a:r>
              <a:rPr lang="en-US" sz="800" dirty="0">
                <a:solidFill>
                  <a:srgbClr val="000000"/>
                </a:solidFill>
                <a:latin typeface="Menlo-Regular" panose="020B0609030804020204" pitchFamily="49" charset="0"/>
              </a:rPr>
              <a:t>(</a:t>
            </a:r>
            <a:r>
              <a:rPr lang="en-US" sz="800" dirty="0" err="1">
                <a:solidFill>
                  <a:srgbClr val="000000"/>
                </a:solidFill>
                <a:latin typeface="Menlo-Regular" panose="020B0609030804020204" pitchFamily="49" charset="0"/>
              </a:rPr>
              <a:t>prefix.bin</a:t>
            </a:r>
            <a:r>
              <a:rPr lang="en-US" sz="800" dirty="0">
                <a:solidFill>
                  <a:srgbClr val="000000"/>
                </a:solidFill>
                <a:latin typeface="Menlo-Regular" panose="020B0609030804020204" pitchFamily="49" charset="0"/>
              </a:rPr>
              <a:t>)</a:t>
            </a:r>
          </a:p>
          <a:p>
            <a:r>
              <a:rPr lang="en-US" sz="800" dirty="0">
                <a:solidFill>
                  <a:srgbClr val="000000"/>
                </a:solidFill>
                <a:latin typeface="Menlo-Regular" panose="020B0609030804020204" pitchFamily="49" charset="0"/>
              </a:rPr>
              <a:t>        install(</a:t>
            </a:r>
            <a:r>
              <a:rPr lang="en-US" sz="800" dirty="0">
                <a:solidFill>
                  <a:srgbClr val="1C00CF"/>
                </a:solidFill>
                <a:latin typeface="Menlo-Regular" panose="020B0609030804020204" pitchFamily="49" charset="0"/>
              </a:rPr>
              <a:t>'../</a:t>
            </a:r>
            <a:r>
              <a:rPr lang="en-US" sz="800" dirty="0" err="1">
                <a:solidFill>
                  <a:srgbClr val="1C00CF"/>
                </a:solidFill>
                <a:latin typeface="Menlo-Regular" panose="020B0609030804020204" pitchFamily="49" charset="0"/>
              </a:rPr>
              <a:t>spack</a:t>
            </a:r>
            <a:r>
              <a:rPr lang="en-US" sz="800" dirty="0">
                <a:solidFill>
                  <a:srgbClr val="1C00CF"/>
                </a:solidFill>
                <a:latin typeface="Menlo-Regular" panose="020B0609030804020204" pitchFamily="49" charset="0"/>
              </a:rPr>
              <a:t>-build/</a:t>
            </a:r>
            <a:r>
              <a:rPr lang="en-US" sz="800" dirty="0" err="1">
                <a:solidFill>
                  <a:srgbClr val="1C00CF"/>
                </a:solidFill>
                <a:latin typeface="Menlo-Regular" panose="020B0609030804020204" pitchFamily="49" charset="0"/>
              </a:rPr>
              <a:t>kripke</a:t>
            </a:r>
            <a:r>
              <a:rPr lang="en-US" sz="800" dirty="0">
                <a:solidFill>
                  <a:srgbClr val="1C00CF"/>
                </a:solidFill>
                <a:latin typeface="Menlo-Regular" panose="020B0609030804020204" pitchFamily="49" charset="0"/>
              </a:rPr>
              <a:t>'</a:t>
            </a:r>
            <a:r>
              <a:rPr lang="en-US" sz="800" dirty="0">
                <a:solidFill>
                  <a:srgbClr val="000000"/>
                </a:solidFill>
                <a:latin typeface="Menlo-Regular" panose="020B0609030804020204" pitchFamily="49" charset="0"/>
              </a:rPr>
              <a:t>, </a:t>
            </a:r>
            <a:r>
              <a:rPr lang="en-US" sz="800" dirty="0" err="1">
                <a:solidFill>
                  <a:srgbClr val="000000"/>
                </a:solidFill>
                <a:latin typeface="Menlo-Regular" panose="020B0609030804020204" pitchFamily="49" charset="0"/>
              </a:rPr>
              <a:t>prefix.bin</a:t>
            </a:r>
            <a:r>
              <a:rPr lang="en-US" sz="800" dirty="0">
                <a:solidFill>
                  <a:srgbClr val="000000"/>
                </a:solidFill>
                <a:latin typeface="Menlo-Regular" panose="020B0609030804020204" pitchFamily="49" charset="0"/>
              </a:rPr>
              <a:t>)</a:t>
            </a:r>
            <a:endParaRPr lang="en-US" sz="800" dirty="0"/>
          </a:p>
        </p:txBody>
      </p:sp>
      <p:sp>
        <p:nvSpPr>
          <p:cNvPr id="19" name="Left Brace 18">
            <a:extLst>
              <a:ext uri="{FF2B5EF4-FFF2-40B4-BE49-F238E27FC236}">
                <a16:creationId xmlns:a16="http://schemas.microsoft.com/office/drawing/2014/main" id="{FA8A59CE-5BBF-A24E-B7E6-AF670191AFDA}"/>
              </a:ext>
            </a:extLst>
          </p:cNvPr>
          <p:cNvSpPr/>
          <p:nvPr/>
        </p:nvSpPr>
        <p:spPr>
          <a:xfrm flipH="1">
            <a:off x="6602816" y="1165425"/>
            <a:ext cx="412185" cy="185707"/>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dirty="0"/>
          </a:p>
        </p:txBody>
      </p:sp>
      <p:sp>
        <p:nvSpPr>
          <p:cNvPr id="20" name="TextBox 19">
            <a:extLst>
              <a:ext uri="{FF2B5EF4-FFF2-40B4-BE49-F238E27FC236}">
                <a16:creationId xmlns:a16="http://schemas.microsoft.com/office/drawing/2014/main" id="{AB5DFD86-D0B7-8841-8C6D-AFD22E4BF568}"/>
              </a:ext>
            </a:extLst>
          </p:cNvPr>
          <p:cNvSpPr txBox="1"/>
          <p:nvPr/>
        </p:nvSpPr>
        <p:spPr>
          <a:xfrm>
            <a:off x="7046233" y="1023938"/>
            <a:ext cx="1233030" cy="430887"/>
          </a:xfrm>
          <a:prstGeom prst="rect">
            <a:avLst/>
          </a:prstGeom>
          <a:noFill/>
        </p:spPr>
        <p:txBody>
          <a:bodyPr wrap="none" rtlCol="0">
            <a:spAutoFit/>
          </a:bodyPr>
          <a:lstStyle/>
          <a:p>
            <a:r>
              <a:rPr lang="en-US" sz="1100" b="1" dirty="0"/>
              <a:t>Base package</a:t>
            </a:r>
          </a:p>
          <a:p>
            <a:r>
              <a:rPr lang="en-US" sz="1100" dirty="0"/>
              <a:t>(</a:t>
            </a:r>
            <a:r>
              <a:rPr lang="en-US" sz="1100" dirty="0" err="1"/>
              <a:t>CMake</a:t>
            </a:r>
            <a:r>
              <a:rPr lang="en-US" sz="1100" dirty="0"/>
              <a:t> support)</a:t>
            </a:r>
          </a:p>
        </p:txBody>
      </p:sp>
      <p:sp>
        <p:nvSpPr>
          <p:cNvPr id="21" name="TextBox 20">
            <a:extLst>
              <a:ext uri="{FF2B5EF4-FFF2-40B4-BE49-F238E27FC236}">
                <a16:creationId xmlns:a16="http://schemas.microsoft.com/office/drawing/2014/main" id="{7628EC63-3F6C-5B49-8C30-6FE38FF80AA0}"/>
              </a:ext>
            </a:extLst>
          </p:cNvPr>
          <p:cNvSpPr txBox="1"/>
          <p:nvPr/>
        </p:nvSpPr>
        <p:spPr>
          <a:xfrm>
            <a:off x="7095522" y="2387984"/>
            <a:ext cx="1901534" cy="261610"/>
          </a:xfrm>
          <a:prstGeom prst="rect">
            <a:avLst/>
          </a:prstGeom>
          <a:noFill/>
        </p:spPr>
        <p:txBody>
          <a:bodyPr wrap="square" rtlCol="0">
            <a:spAutoFit/>
          </a:bodyPr>
          <a:lstStyle/>
          <a:p>
            <a:r>
              <a:rPr lang="en-US" sz="1100" b="1" dirty="0"/>
              <a:t>Variants </a:t>
            </a:r>
            <a:r>
              <a:rPr lang="en-US" sz="1100" dirty="0"/>
              <a:t>(build options)</a:t>
            </a:r>
          </a:p>
        </p:txBody>
      </p:sp>
      <p:sp>
        <p:nvSpPr>
          <p:cNvPr id="22" name="Left Brace 21">
            <a:extLst>
              <a:ext uri="{FF2B5EF4-FFF2-40B4-BE49-F238E27FC236}">
                <a16:creationId xmlns:a16="http://schemas.microsoft.com/office/drawing/2014/main" id="{7371E100-A37A-0E48-85D8-194B6CC02969}"/>
              </a:ext>
            </a:extLst>
          </p:cNvPr>
          <p:cNvSpPr/>
          <p:nvPr/>
        </p:nvSpPr>
        <p:spPr>
          <a:xfrm flipH="1">
            <a:off x="6614427" y="2391231"/>
            <a:ext cx="412184" cy="289723"/>
          </a:xfrm>
          <a:prstGeom prst="leftBrace">
            <a:avLst/>
          </a:prstGeom>
          <a:ln w="317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sp>
        <p:nvSpPr>
          <p:cNvPr id="13" name="TextBox 12">
            <a:extLst>
              <a:ext uri="{FF2B5EF4-FFF2-40B4-BE49-F238E27FC236}">
                <a16:creationId xmlns:a16="http://schemas.microsoft.com/office/drawing/2014/main" id="{F8245460-4074-FB4F-8BA8-035432AF0952}"/>
              </a:ext>
            </a:extLst>
          </p:cNvPr>
          <p:cNvSpPr txBox="1"/>
          <p:nvPr/>
        </p:nvSpPr>
        <p:spPr>
          <a:xfrm>
            <a:off x="7085014" y="4171954"/>
            <a:ext cx="2058986" cy="507831"/>
          </a:xfrm>
          <a:prstGeom prst="rect">
            <a:avLst/>
          </a:prstGeom>
          <a:noFill/>
        </p:spPr>
        <p:txBody>
          <a:bodyPr wrap="square" rtlCol="0">
            <a:spAutoFit/>
          </a:bodyPr>
          <a:lstStyle/>
          <a:p>
            <a:r>
              <a:rPr lang="en-US" sz="900" dirty="0"/>
              <a:t>Don’t typically need </a:t>
            </a:r>
            <a:r>
              <a:rPr lang="en-US" sz="900" dirty="0">
                <a:latin typeface="Monaco" pitchFamily="2" charset="77"/>
              </a:rPr>
              <a:t>install() </a:t>
            </a:r>
            <a:r>
              <a:rPr lang="en-US" sz="900" dirty="0"/>
              <a:t>for </a:t>
            </a:r>
            <a:r>
              <a:rPr lang="en-US" sz="900" dirty="0" err="1">
                <a:latin typeface="Monaco" pitchFamily="2" charset="77"/>
              </a:rPr>
              <a:t>CMakePackage</a:t>
            </a:r>
            <a:r>
              <a:rPr lang="en-US" sz="900" dirty="0"/>
              <a:t>, but we can work around codes that don’t have it.</a:t>
            </a:r>
          </a:p>
        </p:txBody>
      </p:sp>
      <p:sp>
        <p:nvSpPr>
          <p:cNvPr id="6" name="TextBox 5">
            <a:extLst>
              <a:ext uri="{FF2B5EF4-FFF2-40B4-BE49-F238E27FC236}">
                <a16:creationId xmlns:a16="http://schemas.microsoft.com/office/drawing/2014/main" id="{F5BCAB53-4D3E-C441-9577-CB4DD2A1E767}"/>
              </a:ext>
            </a:extLst>
          </p:cNvPr>
          <p:cNvSpPr txBox="1"/>
          <p:nvPr/>
        </p:nvSpPr>
        <p:spPr>
          <a:xfrm>
            <a:off x="1567695" y="4400423"/>
            <a:ext cx="4203395" cy="338554"/>
          </a:xfrm>
          <a:prstGeom prst="rect">
            <a:avLst/>
          </a:prstGeom>
          <a:noFill/>
        </p:spPr>
        <p:txBody>
          <a:bodyPr wrap="none" rtlCol="0">
            <a:spAutoFit/>
          </a:bodyPr>
          <a:lstStyle/>
          <a:p>
            <a:r>
              <a:rPr lang="en-US" sz="1600" b="1" i="1" dirty="0"/>
              <a:t>One</a:t>
            </a:r>
            <a:r>
              <a:rPr lang="en-US" sz="1600" b="1" dirty="0"/>
              <a:t> </a:t>
            </a:r>
            <a:r>
              <a:rPr lang="en-US" sz="1600" b="1" dirty="0" err="1"/>
              <a:t>package.py</a:t>
            </a:r>
            <a:r>
              <a:rPr lang="en-US" sz="1600" b="1" dirty="0"/>
              <a:t> file per software project!</a:t>
            </a:r>
          </a:p>
        </p:txBody>
      </p:sp>
    </p:spTree>
    <p:extLst>
      <p:ext uri="{BB962C8B-B14F-4D97-AF65-F5344CB8AC3E}">
        <p14:creationId xmlns:p14="http://schemas.microsoft.com/office/powerpoint/2010/main" val="411865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D9A937-F727-A548-89D0-CFE51FD7801E}"/>
              </a:ext>
            </a:extLst>
          </p:cNvPr>
          <p:cNvSpPr txBox="1"/>
          <p:nvPr/>
        </p:nvSpPr>
        <p:spPr>
          <a:xfrm>
            <a:off x="5893950" y="1465026"/>
            <a:ext cx="2613216" cy="307777"/>
          </a:xfrm>
          <a:prstGeom prst="rect">
            <a:avLst/>
          </a:prstGeom>
          <a:noFill/>
        </p:spPr>
        <p:txBody>
          <a:bodyPr wrap="none" rtlCol="0">
            <a:spAutoFit/>
          </a:bodyPr>
          <a:lstStyle/>
          <a:p>
            <a:r>
              <a:rPr lang="en-US" sz="1400" dirty="0" err="1">
                <a:latin typeface="Monaco" pitchFamily="2" charset="77"/>
              </a:rPr>
              <a:t>cuda</a:t>
            </a:r>
            <a:r>
              <a:rPr lang="en-US" sz="1400" dirty="0"/>
              <a:t> is a variant (build option)</a:t>
            </a:r>
          </a:p>
        </p:txBody>
      </p:sp>
      <p:sp>
        <p:nvSpPr>
          <p:cNvPr id="7" name="TextBox 6">
            <a:extLst>
              <a:ext uri="{FF2B5EF4-FFF2-40B4-BE49-F238E27FC236}">
                <a16:creationId xmlns:a16="http://schemas.microsoft.com/office/drawing/2014/main" id="{633AB784-4C87-9D48-BF7F-B38E99CC6046}"/>
              </a:ext>
            </a:extLst>
          </p:cNvPr>
          <p:cNvSpPr txBox="1"/>
          <p:nvPr/>
        </p:nvSpPr>
        <p:spPr>
          <a:xfrm>
            <a:off x="5910454" y="1931824"/>
            <a:ext cx="2462534" cy="523220"/>
          </a:xfrm>
          <a:prstGeom prst="rect">
            <a:avLst/>
          </a:prstGeom>
          <a:noFill/>
        </p:spPr>
        <p:txBody>
          <a:bodyPr wrap="none" rtlCol="0">
            <a:spAutoFit/>
          </a:bodyPr>
          <a:lstStyle/>
          <a:p>
            <a:r>
              <a:rPr lang="en-US" sz="1400" dirty="0" err="1">
                <a:latin typeface="Monaco" pitchFamily="2" charset="77"/>
              </a:rPr>
              <a:t>cuda_arch</a:t>
            </a:r>
            <a:r>
              <a:rPr lang="en-US" sz="1400" dirty="0">
                <a:latin typeface="Monaco" pitchFamily="2" charset="77"/>
              </a:rPr>
              <a:t> </a:t>
            </a:r>
            <a:r>
              <a:rPr lang="en-US" sz="1400" dirty="0"/>
              <a:t>is only present </a:t>
            </a:r>
            <a:br>
              <a:rPr lang="en-US" sz="1400" dirty="0"/>
            </a:br>
            <a:r>
              <a:rPr lang="en-US" sz="1400" dirty="0"/>
              <a:t>if </a:t>
            </a:r>
            <a:r>
              <a:rPr lang="en-US" sz="1400" dirty="0" err="1"/>
              <a:t>cuda</a:t>
            </a:r>
            <a:r>
              <a:rPr lang="en-US" sz="1400" dirty="0"/>
              <a:t> is enabled</a:t>
            </a:r>
          </a:p>
        </p:txBody>
      </p:sp>
      <p:sp>
        <p:nvSpPr>
          <p:cNvPr id="8" name="TextBox 7">
            <a:extLst>
              <a:ext uri="{FF2B5EF4-FFF2-40B4-BE49-F238E27FC236}">
                <a16:creationId xmlns:a16="http://schemas.microsoft.com/office/drawing/2014/main" id="{7F60101C-1105-6C49-855C-FF56F41787AD}"/>
              </a:ext>
            </a:extLst>
          </p:cNvPr>
          <p:cNvSpPr txBox="1"/>
          <p:nvPr/>
        </p:nvSpPr>
        <p:spPr>
          <a:xfrm>
            <a:off x="5895557" y="2583821"/>
            <a:ext cx="2613216" cy="523220"/>
          </a:xfrm>
          <a:prstGeom prst="rect">
            <a:avLst/>
          </a:prstGeom>
          <a:noFill/>
        </p:spPr>
        <p:txBody>
          <a:bodyPr wrap="none" rtlCol="0">
            <a:spAutoFit/>
          </a:bodyPr>
          <a:lstStyle/>
          <a:p>
            <a:r>
              <a:rPr lang="en-US" sz="1400" dirty="0"/>
              <a:t>dependency on </a:t>
            </a:r>
            <a:r>
              <a:rPr lang="en-US" sz="1400" dirty="0" err="1">
                <a:latin typeface="Monaco" pitchFamily="2" charset="77"/>
              </a:rPr>
              <a:t>cuda</a:t>
            </a:r>
            <a:r>
              <a:rPr lang="en-US" sz="1400" dirty="0"/>
              <a:t>, but only</a:t>
            </a:r>
            <a:br>
              <a:rPr lang="en-US" sz="1400" dirty="0"/>
            </a:br>
            <a:r>
              <a:rPr lang="en-US" sz="1400" dirty="0"/>
              <a:t>if </a:t>
            </a:r>
            <a:r>
              <a:rPr lang="en-US" sz="1400" dirty="0" err="1">
                <a:latin typeface="Monaco" pitchFamily="2" charset="77"/>
              </a:rPr>
              <a:t>cuda</a:t>
            </a:r>
            <a:r>
              <a:rPr lang="en-US" sz="1400" dirty="0"/>
              <a:t> is enabled</a:t>
            </a:r>
          </a:p>
        </p:txBody>
      </p:sp>
      <p:pic>
        <p:nvPicPr>
          <p:cNvPr id="12" name="Picture 11">
            <a:extLst>
              <a:ext uri="{FF2B5EF4-FFF2-40B4-BE49-F238E27FC236}">
                <a16:creationId xmlns:a16="http://schemas.microsoft.com/office/drawing/2014/main" id="{EA6A405E-4611-524F-9C79-50680B792CED}"/>
              </a:ext>
            </a:extLst>
          </p:cNvPr>
          <p:cNvPicPr>
            <a:picLocks noChangeAspect="1"/>
          </p:cNvPicPr>
          <p:nvPr/>
        </p:nvPicPr>
        <p:blipFill>
          <a:blip r:embed="rId2"/>
          <a:stretch>
            <a:fillRect/>
          </a:stretch>
        </p:blipFill>
        <p:spPr>
          <a:xfrm>
            <a:off x="172107" y="1280554"/>
            <a:ext cx="5700380" cy="3100625"/>
          </a:xfrm>
          <a:prstGeom prst="rect">
            <a:avLst/>
          </a:prstGeom>
        </p:spPr>
      </p:pic>
      <p:sp>
        <p:nvSpPr>
          <p:cNvPr id="14" name="Title 13">
            <a:extLst>
              <a:ext uri="{FF2B5EF4-FFF2-40B4-BE49-F238E27FC236}">
                <a16:creationId xmlns:a16="http://schemas.microsoft.com/office/drawing/2014/main" id="{793F09C4-189B-334B-A5E7-83D7EEA4D20F}"/>
              </a:ext>
            </a:extLst>
          </p:cNvPr>
          <p:cNvSpPr>
            <a:spLocks noGrp="1"/>
          </p:cNvSpPr>
          <p:nvPr>
            <p:ph type="title"/>
          </p:nvPr>
        </p:nvSpPr>
        <p:spPr>
          <a:xfrm>
            <a:off x="323536" y="140916"/>
            <a:ext cx="8552330" cy="756578"/>
          </a:xfrm>
        </p:spPr>
        <p:txBody>
          <a:bodyPr/>
          <a:lstStyle/>
          <a:p>
            <a:r>
              <a:rPr lang="en-US" sz="2400" dirty="0"/>
              <a:t>Conditional variants simplify packages</a:t>
            </a:r>
          </a:p>
        </p:txBody>
      </p:sp>
      <p:sp>
        <p:nvSpPr>
          <p:cNvPr id="15" name="TextBox 14">
            <a:extLst>
              <a:ext uri="{FF2B5EF4-FFF2-40B4-BE49-F238E27FC236}">
                <a16:creationId xmlns:a16="http://schemas.microsoft.com/office/drawing/2014/main" id="{C09A77A7-9A4B-FB4B-9A81-83A2C3AE7830}"/>
              </a:ext>
            </a:extLst>
          </p:cNvPr>
          <p:cNvSpPr txBox="1"/>
          <p:nvPr/>
        </p:nvSpPr>
        <p:spPr>
          <a:xfrm>
            <a:off x="5875504" y="3261598"/>
            <a:ext cx="2404826" cy="307777"/>
          </a:xfrm>
          <a:prstGeom prst="rect">
            <a:avLst/>
          </a:prstGeom>
          <a:noFill/>
        </p:spPr>
        <p:txBody>
          <a:bodyPr wrap="none" rtlCol="0">
            <a:spAutoFit/>
          </a:bodyPr>
          <a:lstStyle/>
          <a:p>
            <a:r>
              <a:rPr lang="en-US" sz="1400" dirty="0"/>
              <a:t>constraints on </a:t>
            </a:r>
            <a:r>
              <a:rPr lang="en-US" sz="1400" dirty="0" err="1">
                <a:latin typeface="Monaco" pitchFamily="2" charset="77"/>
                <a:cs typeface="Modak" pitchFamily="2" charset="77"/>
              </a:rPr>
              <a:t>cuda</a:t>
            </a:r>
            <a:r>
              <a:rPr lang="en-US" sz="1400" dirty="0"/>
              <a:t> version</a:t>
            </a:r>
          </a:p>
        </p:txBody>
      </p:sp>
      <p:sp>
        <p:nvSpPr>
          <p:cNvPr id="16" name="TextBox 15">
            <a:extLst>
              <a:ext uri="{FF2B5EF4-FFF2-40B4-BE49-F238E27FC236}">
                <a16:creationId xmlns:a16="http://schemas.microsoft.com/office/drawing/2014/main" id="{97FB4F03-C6A6-034B-8476-ED09D475F49D}"/>
              </a:ext>
            </a:extLst>
          </p:cNvPr>
          <p:cNvSpPr txBox="1"/>
          <p:nvPr/>
        </p:nvSpPr>
        <p:spPr>
          <a:xfrm>
            <a:off x="5896704" y="3805885"/>
            <a:ext cx="2459328" cy="523220"/>
          </a:xfrm>
          <a:prstGeom prst="rect">
            <a:avLst/>
          </a:prstGeom>
          <a:noFill/>
        </p:spPr>
        <p:txBody>
          <a:bodyPr wrap="none" rtlCol="0">
            <a:spAutoFit/>
          </a:bodyPr>
          <a:lstStyle/>
          <a:p>
            <a:r>
              <a:rPr lang="en-US" sz="1400" dirty="0"/>
              <a:t>compiler support for </a:t>
            </a:r>
            <a:r>
              <a:rPr lang="en-US" sz="1400" dirty="0">
                <a:latin typeface="Monaco" pitchFamily="2" charset="77"/>
              </a:rPr>
              <a:t>x86_64</a:t>
            </a:r>
            <a:br>
              <a:rPr lang="en-US" sz="1400" dirty="0"/>
            </a:br>
            <a:r>
              <a:rPr lang="en-US" sz="1400" dirty="0"/>
              <a:t>and </a:t>
            </a:r>
            <a:r>
              <a:rPr lang="en-US" sz="1400" dirty="0">
                <a:latin typeface="Monaco" pitchFamily="2" charset="77"/>
              </a:rPr>
              <a:t>ppc64le</a:t>
            </a:r>
          </a:p>
        </p:txBody>
      </p:sp>
      <p:sp>
        <p:nvSpPr>
          <p:cNvPr id="17" name="TextBox 16">
            <a:extLst>
              <a:ext uri="{FF2B5EF4-FFF2-40B4-BE49-F238E27FC236}">
                <a16:creationId xmlns:a16="http://schemas.microsoft.com/office/drawing/2014/main" id="{94027830-C81F-494D-B65D-6530F05A57E3}"/>
              </a:ext>
            </a:extLst>
          </p:cNvPr>
          <p:cNvSpPr txBox="1"/>
          <p:nvPr/>
        </p:nvSpPr>
        <p:spPr>
          <a:xfrm>
            <a:off x="404777" y="949152"/>
            <a:ext cx="5878532" cy="369332"/>
          </a:xfrm>
          <a:prstGeom prst="rect">
            <a:avLst/>
          </a:prstGeom>
          <a:noFill/>
        </p:spPr>
        <p:txBody>
          <a:bodyPr wrap="none" rtlCol="0">
            <a:spAutoFit/>
          </a:bodyPr>
          <a:lstStyle/>
          <a:p>
            <a:r>
              <a:rPr lang="en-US" b="1" dirty="0" err="1"/>
              <a:t>CudaPackage</a:t>
            </a:r>
            <a:r>
              <a:rPr lang="en-US" b="1" dirty="0"/>
              <a:t>: a mix-in for packages that use CUDA</a:t>
            </a:r>
          </a:p>
        </p:txBody>
      </p:sp>
      <p:sp>
        <p:nvSpPr>
          <p:cNvPr id="10" name="Rectangle 7">
            <a:extLst>
              <a:ext uri="{FF2B5EF4-FFF2-40B4-BE49-F238E27FC236}">
                <a16:creationId xmlns:a16="http://schemas.microsoft.com/office/drawing/2014/main" id="{BE2FBFCC-7968-C24E-814E-8765580AE9A0}"/>
              </a:ext>
            </a:extLst>
          </p:cNvPr>
          <p:cNvSpPr>
            <a:spLocks noChangeArrowheads="1"/>
          </p:cNvSpPr>
          <p:nvPr/>
        </p:nvSpPr>
        <p:spPr bwMode="auto">
          <a:xfrm>
            <a:off x="0" y="4433732"/>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b="1" dirty="0">
                <a:solidFill>
                  <a:schemeClr val="bg1"/>
                </a:solidFill>
                <a:latin typeface="Calibri" panose="020F0502020204030204" pitchFamily="34" charset="0"/>
                <a:cs typeface="Calibri" panose="020F0502020204030204" pitchFamily="34" charset="0"/>
              </a:rPr>
              <a:t>There is a lot of expressive power in the </a:t>
            </a:r>
            <a:r>
              <a:rPr lang="en-US" sz="2000" b="1" dirty="0" err="1">
                <a:solidFill>
                  <a:schemeClr val="bg1"/>
                </a:solidFill>
                <a:latin typeface="Calibri" panose="020F0502020204030204" pitchFamily="34" charset="0"/>
                <a:cs typeface="Calibri" panose="020F0502020204030204" pitchFamily="34" charset="0"/>
              </a:rPr>
              <a:t>Spack</a:t>
            </a:r>
            <a:r>
              <a:rPr lang="en-US" sz="2000" b="1" dirty="0">
                <a:solidFill>
                  <a:schemeClr val="bg1"/>
                </a:solidFill>
                <a:latin typeface="Calibri" panose="020F0502020204030204" pitchFamily="34" charset="0"/>
                <a:cs typeface="Calibri" panose="020F0502020204030204" pitchFamily="34" charset="0"/>
              </a:rPr>
              <a:t> package DSL.</a:t>
            </a:r>
          </a:p>
        </p:txBody>
      </p:sp>
    </p:spTree>
    <p:extLst>
      <p:ext uri="{BB962C8B-B14F-4D97-AF65-F5344CB8AC3E}">
        <p14:creationId xmlns:p14="http://schemas.microsoft.com/office/powerpoint/2010/main" val="377805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9AA5EE0-16AC-2643-ACF8-2BDF3FAE8F2C}"/>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1930" y="-2292"/>
            <a:ext cx="9148073" cy="5145791"/>
          </a:xfrm>
          <a:prstGeom prst="rect">
            <a:avLst/>
          </a:prstGeom>
        </p:spPr>
      </p:pic>
      <p:sp>
        <p:nvSpPr>
          <p:cNvPr id="23" name="Title 1">
            <a:extLst>
              <a:ext uri="{FF2B5EF4-FFF2-40B4-BE49-F238E27FC236}">
                <a16:creationId xmlns:a16="http://schemas.microsoft.com/office/drawing/2014/main" id="{BCFCF8A4-8731-AF4D-94C4-1E08F99D3384}"/>
              </a:ext>
            </a:extLst>
          </p:cNvPr>
          <p:cNvSpPr txBox="1">
            <a:spLocks/>
          </p:cNvSpPr>
          <p:nvPr/>
        </p:nvSpPr>
        <p:spPr>
          <a:xfrm>
            <a:off x="189695" y="-27808"/>
            <a:ext cx="8740625" cy="754380"/>
          </a:xfrm>
          <a:prstGeom prst="rect">
            <a:avLst/>
          </a:prstGeom>
          <a:effectLst/>
        </p:spPr>
        <p:txBody>
          <a:bodyPr vert="horz" lIns="0" rIns="34290" rtlCol="0" anchor="ctr"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defTabSz="685800">
              <a:defRPr/>
            </a:pPr>
            <a:r>
              <a:rPr lang="en-US" sz="2400" dirty="0">
                <a:solidFill>
                  <a:schemeClr val="bg1"/>
                </a:solidFill>
              </a:rPr>
              <a:t>Modern scientific codes rely on icebergs of dependency libraries</a:t>
            </a:r>
          </a:p>
        </p:txBody>
      </p:sp>
      <p:grpSp>
        <p:nvGrpSpPr>
          <p:cNvPr id="34" name="Group 33">
            <a:extLst>
              <a:ext uri="{FF2B5EF4-FFF2-40B4-BE49-F238E27FC236}">
                <a16:creationId xmlns:a16="http://schemas.microsoft.com/office/drawing/2014/main" id="{F04DEF36-0E88-E948-A790-829E16B64919}"/>
              </a:ext>
            </a:extLst>
          </p:cNvPr>
          <p:cNvGrpSpPr/>
          <p:nvPr/>
        </p:nvGrpSpPr>
        <p:grpSpPr>
          <a:xfrm>
            <a:off x="4218693" y="543773"/>
            <a:ext cx="4925307" cy="2178004"/>
            <a:chOff x="64229" y="632491"/>
            <a:chExt cx="7471235" cy="3303832"/>
          </a:xfrm>
        </p:grpSpPr>
        <p:pic>
          <p:nvPicPr>
            <p:cNvPr id="25" name="Picture 24">
              <a:extLst>
                <a:ext uri="{FF2B5EF4-FFF2-40B4-BE49-F238E27FC236}">
                  <a16:creationId xmlns:a16="http://schemas.microsoft.com/office/drawing/2014/main" id="{0E799C8A-0098-DE4F-BC01-6C55215CF2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29" y="1554534"/>
              <a:ext cx="7247602" cy="2381789"/>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BF17C43-D582-9B45-9C06-94253824493D}"/>
                </a:ext>
              </a:extLst>
            </p:cNvPr>
            <p:cNvGrpSpPr/>
            <p:nvPr/>
          </p:nvGrpSpPr>
          <p:grpSpPr>
            <a:xfrm>
              <a:off x="1534643" y="632491"/>
              <a:ext cx="6000821" cy="1098738"/>
              <a:chOff x="10187218" y="-2145051"/>
              <a:chExt cx="6000821" cy="1098738"/>
            </a:xfrm>
          </p:grpSpPr>
          <p:sp>
            <p:nvSpPr>
              <p:cNvPr id="16" name="TextBox 15">
                <a:extLst>
                  <a:ext uri="{FF2B5EF4-FFF2-40B4-BE49-F238E27FC236}">
                    <a16:creationId xmlns:a16="http://schemas.microsoft.com/office/drawing/2014/main" id="{67272C0D-CF6B-3B4F-AA41-97B024365338}"/>
                  </a:ext>
                </a:extLst>
              </p:cNvPr>
              <p:cNvSpPr txBox="1"/>
              <p:nvPr/>
            </p:nvSpPr>
            <p:spPr>
              <a:xfrm>
                <a:off x="13169745" y="-2145051"/>
                <a:ext cx="3018294" cy="700304"/>
              </a:xfrm>
              <a:prstGeom prst="rect">
                <a:avLst/>
              </a:prstGeom>
              <a:noFill/>
            </p:spPr>
            <p:txBody>
              <a:bodyPr wrap="square" rtlCol="0">
                <a:spAutoFit/>
              </a:bodyPr>
              <a:lstStyle/>
              <a:p>
                <a:pPr algn="ctr"/>
                <a:r>
                  <a:rPr lang="en-US" sz="1200" b="1" dirty="0">
                    <a:solidFill>
                      <a:schemeClr val="accent6"/>
                    </a:solidFill>
                  </a:rPr>
                  <a:t>71 packages</a:t>
                </a:r>
              </a:p>
              <a:p>
                <a:pPr algn="ctr"/>
                <a:r>
                  <a:rPr lang="en-US" sz="1200" b="1" dirty="0">
                    <a:solidFill>
                      <a:schemeClr val="accent6"/>
                    </a:solidFill>
                  </a:rPr>
                  <a:t>188 dependencies</a:t>
                </a:r>
              </a:p>
            </p:txBody>
          </p:sp>
          <p:sp>
            <p:nvSpPr>
              <p:cNvPr id="27" name="Oval 26">
                <a:extLst>
                  <a:ext uri="{FF2B5EF4-FFF2-40B4-BE49-F238E27FC236}">
                    <a16:creationId xmlns:a16="http://schemas.microsoft.com/office/drawing/2014/main" id="{5F8C8911-38A9-BA42-8423-0439704E2179}"/>
                  </a:ext>
                </a:extLst>
              </p:cNvPr>
              <p:cNvSpPr/>
              <p:nvPr/>
            </p:nvSpPr>
            <p:spPr bwMode="auto">
              <a:xfrm>
                <a:off x="10187218" y="-1219089"/>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29" name="Rectangle 28">
                <a:extLst>
                  <a:ext uri="{FF2B5EF4-FFF2-40B4-BE49-F238E27FC236}">
                    <a16:creationId xmlns:a16="http://schemas.microsoft.com/office/drawing/2014/main" id="{2EABB297-3B0E-894D-A4C9-FDE56EE50D3C}"/>
                  </a:ext>
                </a:extLst>
              </p:cNvPr>
              <p:cNvSpPr/>
              <p:nvPr/>
            </p:nvSpPr>
            <p:spPr>
              <a:xfrm>
                <a:off x="11831110" y="-1557775"/>
                <a:ext cx="3298339" cy="400109"/>
              </a:xfrm>
              <a:prstGeom prst="rect">
                <a:avLst/>
              </a:prstGeom>
            </p:spPr>
            <p:txBody>
              <a:bodyPr wrap="none">
                <a:spAutoFit/>
              </a:bodyPr>
              <a:lstStyle/>
              <a:p>
                <a:r>
                  <a:rPr lang="en-US" sz="1350" b="1" dirty="0">
                    <a:solidFill>
                      <a:schemeClr val="bg1"/>
                    </a:solidFill>
                  </a:rPr>
                  <a:t>LBANN: </a:t>
                </a:r>
                <a:r>
                  <a:rPr lang="en-US" sz="1350" dirty="0">
                    <a:solidFill>
                      <a:schemeClr val="bg1"/>
                    </a:solidFill>
                  </a:rPr>
                  <a:t>Neural Nets for HPC</a:t>
                </a:r>
              </a:p>
            </p:txBody>
          </p:sp>
        </p:grpSp>
        <p:cxnSp>
          <p:nvCxnSpPr>
            <p:cNvPr id="33" name="Straight Connector 32">
              <a:extLst>
                <a:ext uri="{FF2B5EF4-FFF2-40B4-BE49-F238E27FC236}">
                  <a16:creationId xmlns:a16="http://schemas.microsoft.com/office/drawing/2014/main" id="{A5E25CE3-D4E5-BD4B-B6BD-304D0F4D6D88}"/>
                </a:ext>
              </a:extLst>
            </p:cNvPr>
            <p:cNvCxnSpPr>
              <a:cxnSpLocks/>
              <a:stCxn id="27" idx="7"/>
            </p:cNvCxnSpPr>
            <p:nvPr/>
          </p:nvCxnSpPr>
          <p:spPr>
            <a:xfrm flipV="1">
              <a:off x="1944133" y="1420228"/>
              <a:ext cx="1163439" cy="163527"/>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17AE597A-5603-3248-B3B6-A193CCC984E4}"/>
              </a:ext>
            </a:extLst>
          </p:cNvPr>
          <p:cNvGrpSpPr/>
          <p:nvPr/>
        </p:nvGrpSpPr>
        <p:grpSpPr>
          <a:xfrm>
            <a:off x="446869" y="916137"/>
            <a:ext cx="2722167" cy="1705338"/>
            <a:chOff x="8308777" y="1223302"/>
            <a:chExt cx="4035247" cy="2527933"/>
          </a:xfrm>
        </p:grpSpPr>
        <p:pic>
          <p:nvPicPr>
            <p:cNvPr id="22" name="Picture 21">
              <a:extLst>
                <a:ext uri="{FF2B5EF4-FFF2-40B4-BE49-F238E27FC236}">
                  <a16:creationId xmlns:a16="http://schemas.microsoft.com/office/drawing/2014/main" id="{209F661B-0BDF-0D42-8031-4839DFBD02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8777" y="1492668"/>
              <a:ext cx="2086905" cy="2258567"/>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D2499559-284D-B84B-98FC-407752B3D371}"/>
                </a:ext>
              </a:extLst>
            </p:cNvPr>
            <p:cNvGrpSpPr/>
            <p:nvPr/>
          </p:nvGrpSpPr>
          <p:grpSpPr>
            <a:xfrm>
              <a:off x="8424009" y="1223302"/>
              <a:ext cx="3920015" cy="1231840"/>
              <a:chOff x="1800960" y="1306595"/>
              <a:chExt cx="3920015" cy="1231840"/>
            </a:xfrm>
          </p:grpSpPr>
          <p:sp>
            <p:nvSpPr>
              <p:cNvPr id="18" name="TextBox 17">
                <a:extLst>
                  <a:ext uri="{FF2B5EF4-FFF2-40B4-BE49-F238E27FC236}">
                    <a16:creationId xmlns:a16="http://schemas.microsoft.com/office/drawing/2014/main" id="{9E805036-15B7-4A4E-9AA7-7605E51AB7ED}"/>
                  </a:ext>
                </a:extLst>
              </p:cNvPr>
              <p:cNvSpPr txBox="1"/>
              <p:nvPr/>
            </p:nvSpPr>
            <p:spPr>
              <a:xfrm>
                <a:off x="2643273" y="1306595"/>
                <a:ext cx="3077702" cy="1231840"/>
              </a:xfrm>
              <a:prstGeom prst="rect">
                <a:avLst/>
              </a:prstGeom>
              <a:noFill/>
            </p:spPr>
            <p:txBody>
              <a:bodyPr wrap="none" rtlCol="0">
                <a:spAutoFit/>
              </a:bodyPr>
              <a:lstStyle/>
              <a:p>
                <a:pPr algn="ctr"/>
                <a:r>
                  <a:rPr lang="en-US" sz="1200" b="1" dirty="0">
                    <a:solidFill>
                      <a:schemeClr val="bg1"/>
                    </a:solidFill>
                  </a:rPr>
                  <a:t>MFEM</a:t>
                </a:r>
                <a:r>
                  <a:rPr lang="en-US" sz="1200" dirty="0">
                    <a:solidFill>
                      <a:schemeClr val="bg1"/>
                    </a:solidFill>
                  </a:rPr>
                  <a:t>: </a:t>
                </a:r>
                <a:br>
                  <a:rPr lang="en-US" sz="1200" dirty="0">
                    <a:solidFill>
                      <a:schemeClr val="bg1"/>
                    </a:solidFill>
                  </a:rPr>
                </a:br>
                <a:r>
                  <a:rPr lang="en-US" sz="1200" dirty="0">
                    <a:solidFill>
                      <a:schemeClr val="bg1"/>
                    </a:solidFill>
                  </a:rPr>
                  <a:t>Higher-order finite elements</a:t>
                </a:r>
              </a:p>
              <a:p>
                <a:pPr algn="ctr"/>
                <a:r>
                  <a:rPr lang="en-US" sz="1200" b="1" dirty="0">
                    <a:solidFill>
                      <a:srgbClr val="FFC000"/>
                    </a:solidFill>
                  </a:rPr>
                  <a:t>31 packages,</a:t>
                </a:r>
              </a:p>
              <a:p>
                <a:pPr algn="ctr"/>
                <a:r>
                  <a:rPr lang="en-US" sz="1200" b="1" dirty="0">
                    <a:solidFill>
                      <a:srgbClr val="FFC000"/>
                    </a:solidFill>
                  </a:rPr>
                  <a:t>69 dependencies</a:t>
                </a:r>
              </a:p>
            </p:txBody>
          </p:sp>
          <p:sp>
            <p:nvSpPr>
              <p:cNvPr id="21" name="Oval 20">
                <a:extLst>
                  <a:ext uri="{FF2B5EF4-FFF2-40B4-BE49-F238E27FC236}">
                    <a16:creationId xmlns:a16="http://schemas.microsoft.com/office/drawing/2014/main" id="{9B39E82A-3B64-E546-89CE-C1AFE8353382}"/>
                  </a:ext>
                </a:extLst>
              </p:cNvPr>
              <p:cNvSpPr/>
              <p:nvPr/>
            </p:nvSpPr>
            <p:spPr bwMode="auto">
              <a:xfrm>
                <a:off x="1800960" y="1592290"/>
                <a:ext cx="479747" cy="172776"/>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cxnSp>
            <p:nvCxnSpPr>
              <p:cNvPr id="24" name="Straight Connector 23">
                <a:extLst>
                  <a:ext uri="{FF2B5EF4-FFF2-40B4-BE49-F238E27FC236}">
                    <a16:creationId xmlns:a16="http://schemas.microsoft.com/office/drawing/2014/main" id="{DE8C35B2-CF49-364E-B2D6-3C3BF4B165CB}"/>
                  </a:ext>
                </a:extLst>
              </p:cNvPr>
              <p:cNvCxnSpPr>
                <a:cxnSpLocks/>
              </p:cNvCxnSpPr>
              <p:nvPr/>
            </p:nvCxnSpPr>
            <p:spPr>
              <a:xfrm flipV="1">
                <a:off x="2297247" y="1470772"/>
                <a:ext cx="1475386" cy="207906"/>
              </a:xfrm>
              <a:prstGeom prst="line">
                <a:avLst/>
              </a:prstGeom>
              <a:ln w="28575"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9" name="Group 8">
            <a:extLst>
              <a:ext uri="{FF2B5EF4-FFF2-40B4-BE49-F238E27FC236}">
                <a16:creationId xmlns:a16="http://schemas.microsoft.com/office/drawing/2014/main" id="{BA0D20CF-1FB2-3C44-81B5-E0BE37ACFB56}"/>
              </a:ext>
            </a:extLst>
          </p:cNvPr>
          <p:cNvGrpSpPr/>
          <p:nvPr/>
        </p:nvGrpSpPr>
        <p:grpSpPr>
          <a:xfrm>
            <a:off x="159798" y="2423603"/>
            <a:ext cx="8984202" cy="2719897"/>
            <a:chOff x="253819" y="2535325"/>
            <a:chExt cx="8168663" cy="2879639"/>
          </a:xfrm>
        </p:grpSpPr>
        <p:grpSp>
          <p:nvGrpSpPr>
            <p:cNvPr id="8" name="Group 7">
              <a:extLst>
                <a:ext uri="{FF2B5EF4-FFF2-40B4-BE49-F238E27FC236}">
                  <a16:creationId xmlns:a16="http://schemas.microsoft.com/office/drawing/2014/main" id="{4D09F518-7978-2048-AD60-6C38EAE084B5}"/>
                </a:ext>
              </a:extLst>
            </p:cNvPr>
            <p:cNvGrpSpPr/>
            <p:nvPr/>
          </p:nvGrpSpPr>
          <p:grpSpPr>
            <a:xfrm>
              <a:off x="253819" y="2536032"/>
              <a:ext cx="8168663" cy="2878932"/>
              <a:chOff x="253819" y="2536032"/>
              <a:chExt cx="8168663" cy="2878932"/>
            </a:xfrm>
          </p:grpSpPr>
          <p:pic>
            <p:nvPicPr>
              <p:cNvPr id="5" name="Picture 4">
                <a:extLst>
                  <a:ext uri="{FF2B5EF4-FFF2-40B4-BE49-F238E27FC236}">
                    <a16:creationId xmlns:a16="http://schemas.microsoft.com/office/drawing/2014/main" id="{78AAE7B4-BA29-9D4F-91A7-F81E9B976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819" y="2536032"/>
                <a:ext cx="8168663" cy="2878932"/>
              </a:xfrm>
              <a:prstGeom prst="rect">
                <a:avLst/>
              </a:prstGeom>
            </p:spPr>
          </p:pic>
          <p:sp>
            <p:nvSpPr>
              <p:cNvPr id="28" name="TextBox 27">
                <a:extLst>
                  <a:ext uri="{FF2B5EF4-FFF2-40B4-BE49-F238E27FC236}">
                    <a16:creationId xmlns:a16="http://schemas.microsoft.com/office/drawing/2014/main" id="{C22E1BA3-91EE-EA40-AEE6-47740A43E0F6}"/>
                  </a:ext>
                </a:extLst>
              </p:cNvPr>
              <p:cNvSpPr txBox="1"/>
              <p:nvPr/>
            </p:nvSpPr>
            <p:spPr>
              <a:xfrm>
                <a:off x="602841" y="4190357"/>
                <a:ext cx="2089400" cy="879802"/>
              </a:xfrm>
              <a:prstGeom prst="rect">
                <a:avLst/>
              </a:prstGeom>
              <a:noFill/>
            </p:spPr>
            <p:txBody>
              <a:bodyPr wrap="none" rtlCol="0">
                <a:spAutoFit/>
              </a:bodyPr>
              <a:lstStyle/>
              <a:p>
                <a:pPr algn="ctr"/>
                <a:r>
                  <a:rPr lang="en-US" sz="1200" b="1" dirty="0">
                    <a:solidFill>
                      <a:schemeClr val="bg1"/>
                    </a:solidFill>
                  </a:rPr>
                  <a:t>r-</a:t>
                </a:r>
                <a:r>
                  <a:rPr lang="en-US" sz="1200" b="1" dirty="0" err="1">
                    <a:solidFill>
                      <a:schemeClr val="bg1"/>
                    </a:solidFill>
                  </a:rPr>
                  <a:t>condop</a:t>
                </a:r>
                <a:r>
                  <a:rPr lang="en-US" sz="1200" dirty="0">
                    <a:solidFill>
                      <a:schemeClr val="bg1"/>
                    </a:solidFill>
                  </a:rPr>
                  <a:t>: </a:t>
                </a:r>
                <a:br>
                  <a:rPr lang="en-US" sz="1200" dirty="0">
                    <a:solidFill>
                      <a:schemeClr val="bg1"/>
                    </a:solidFill>
                  </a:rPr>
                </a:br>
                <a:r>
                  <a:rPr lang="en-US" sz="1200" dirty="0">
                    <a:solidFill>
                      <a:schemeClr val="bg1"/>
                    </a:solidFill>
                  </a:rPr>
                  <a:t>R Genome Data Analysis Tools</a:t>
                </a:r>
              </a:p>
              <a:p>
                <a:pPr algn="ctr"/>
                <a:r>
                  <a:rPr lang="en-US" sz="1200" b="1" dirty="0">
                    <a:solidFill>
                      <a:srgbClr val="FF0000"/>
                    </a:solidFill>
                  </a:rPr>
                  <a:t>179 packages,</a:t>
                </a:r>
              </a:p>
              <a:p>
                <a:pPr algn="ctr"/>
                <a:r>
                  <a:rPr lang="en-US" sz="1200" b="1" dirty="0">
                    <a:solidFill>
                      <a:srgbClr val="FF0000"/>
                    </a:solidFill>
                  </a:rPr>
                  <a:t>527 dependencies</a:t>
                </a:r>
              </a:p>
            </p:txBody>
          </p:sp>
        </p:grpSp>
        <p:sp>
          <p:nvSpPr>
            <p:cNvPr id="32" name="Oval 31">
              <a:extLst>
                <a:ext uri="{FF2B5EF4-FFF2-40B4-BE49-F238E27FC236}">
                  <a16:creationId xmlns:a16="http://schemas.microsoft.com/office/drawing/2014/main" id="{4535BB2A-19FE-5544-8167-8AC3982835C0}"/>
                </a:ext>
              </a:extLst>
            </p:cNvPr>
            <p:cNvSpPr/>
            <p:nvPr/>
          </p:nvSpPr>
          <p:spPr bwMode="auto">
            <a:xfrm>
              <a:off x="6797768" y="2535325"/>
              <a:ext cx="316266" cy="113900"/>
            </a:xfrm>
            <a:prstGeom prst="ellipse">
              <a:avLst/>
            </a:prstGeom>
            <a:noFill/>
            <a:ln w="38100">
              <a:solidFill>
                <a:schemeClr val="accent2">
                  <a:lumMod val="60000"/>
                  <a:lumOff val="40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grpSp>
    </p:spTree>
    <p:extLst>
      <p:ext uri="{BB962C8B-B14F-4D97-AF65-F5344CB8AC3E}">
        <p14:creationId xmlns:p14="http://schemas.microsoft.com/office/powerpoint/2010/main" val="100321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1"/>
          <p:cNvGrpSpPr/>
          <p:nvPr/>
        </p:nvGrpSpPr>
        <p:grpSpPr>
          <a:xfrm>
            <a:off x="858600" y="511920"/>
            <a:ext cx="7399440" cy="2381760"/>
            <a:chOff x="858600" y="511920"/>
            <a:chExt cx="7399440" cy="2381760"/>
          </a:xfrm>
        </p:grpSpPr>
        <p:pic>
          <p:nvPicPr>
            <p:cNvPr id="436" name="Picture 7"/>
            <p:cNvPicPr/>
            <p:nvPr/>
          </p:nvPicPr>
          <p:blipFill>
            <a:blip r:embed="rId2"/>
            <a:stretch/>
          </p:blipFill>
          <p:spPr>
            <a:xfrm>
              <a:off x="858600" y="511920"/>
              <a:ext cx="7399440" cy="2381760"/>
            </a:xfrm>
            <a:prstGeom prst="rect">
              <a:avLst/>
            </a:prstGeom>
            <a:ln>
              <a:noFill/>
            </a:ln>
          </p:spPr>
        </p:pic>
        <p:sp>
          <p:nvSpPr>
            <p:cNvPr id="437" name="CustomShape 2"/>
            <p:cNvSpPr/>
            <p:nvPr/>
          </p:nvSpPr>
          <p:spPr>
            <a:xfrm>
              <a:off x="6950160" y="1805400"/>
              <a:ext cx="744480" cy="516240"/>
            </a:xfrm>
            <a:prstGeom prst="rect">
              <a:avLst/>
            </a:prstGeom>
            <a:noFill/>
            <a:ln w="57240">
              <a:solidFill>
                <a:srgbClr val="009DD9"/>
              </a:solidFill>
              <a:round/>
            </a:ln>
            <a:effectLst>
              <a:outerShdw blurRad="45000" dist="24840" dir="5400000" rotWithShape="0">
                <a:srgbClr val="000000">
                  <a:alpha val="38000"/>
                </a:srgbClr>
              </a:outerShdw>
            </a:effectLst>
          </p:spPr>
          <p:style>
            <a:lnRef idx="0">
              <a:scrgbClr r="0" g="0" b="0"/>
            </a:lnRef>
            <a:fillRef idx="0">
              <a:scrgbClr r="0" g="0" b="0"/>
            </a:fillRef>
            <a:effectRef idx="0">
              <a:scrgbClr r="0" g="0" b="0"/>
            </a:effectRef>
            <a:fontRef idx="minor"/>
          </p:style>
        </p:sp>
      </p:grpSp>
      <p:sp>
        <p:nvSpPr>
          <p:cNvPr id="438" name="CustomShape 3"/>
          <p:cNvSpPr/>
          <p:nvPr/>
        </p:nvSpPr>
        <p:spPr>
          <a:xfrm>
            <a:off x="457200" y="3225240"/>
            <a:ext cx="8228520" cy="14914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a:ln>
                  <a:noFill/>
                </a:ln>
                <a:solidFill>
                  <a:srgbClr val="000000"/>
                </a:solidFill>
                <a:effectLst/>
                <a:uLnTx/>
                <a:uFillTx/>
                <a:latin typeface="Calibri"/>
                <a:ea typeface="DejaVu Sans"/>
                <a:cs typeface="+mn-cs"/>
              </a:rPr>
              <a:t>Spack ensures </a:t>
            </a:r>
            <a:r>
              <a:rPr kumimoji="0" lang="en-US" sz="1800" b="0" i="1" u="none" strike="noStrike" kern="1200" cap="none" spc="-1" normalizeH="0" baseline="0" noProof="0">
                <a:ln>
                  <a:noFill/>
                </a:ln>
                <a:solidFill>
                  <a:srgbClr val="000000"/>
                </a:solidFill>
                <a:effectLst/>
                <a:uLnTx/>
                <a:uFillTx/>
                <a:latin typeface="Calibri"/>
                <a:ea typeface="DejaVu Sans"/>
                <a:cs typeface="+mn-cs"/>
              </a:rPr>
              <a:t>one </a:t>
            </a:r>
            <a:r>
              <a:rPr kumimoji="0" lang="en-US" sz="1800" b="0" i="0" u="none" strike="noStrike" kern="1200" cap="none" spc="-1" normalizeH="0" baseline="0" noProof="0">
                <a:ln>
                  <a:noFill/>
                </a:ln>
                <a:solidFill>
                  <a:srgbClr val="000000"/>
                </a:solidFill>
                <a:effectLst/>
                <a:uLnTx/>
                <a:uFillTx/>
                <a:latin typeface="Calibri"/>
                <a:ea typeface="DejaVu Sans"/>
                <a:cs typeface="+mn-cs"/>
              </a:rPr>
              <a:t>configuration of each library per DAG</a:t>
            </a:r>
            <a:endParaRPr kumimoji="0" lang="en-US" sz="18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Ensures ABI consistency.</a:t>
            </a:r>
            <a:endParaRPr kumimoji="0" lang="en-US" sz="16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User does not need to know DAG structure; only the dependency </a:t>
            </a:r>
            <a:r>
              <a:rPr kumimoji="0" lang="en-US" sz="1600" b="0" i="1" u="none" strike="noStrike" kern="1200" cap="none" spc="-1" normalizeH="0" baseline="0" noProof="0">
                <a:ln>
                  <a:noFill/>
                </a:ln>
                <a:solidFill>
                  <a:srgbClr val="000000"/>
                </a:solidFill>
                <a:effectLst/>
                <a:uLnTx/>
                <a:uFillTx/>
                <a:latin typeface="Calibri"/>
                <a:ea typeface="DejaVu Sans"/>
                <a:cs typeface="+mn-cs"/>
              </a:rPr>
              <a:t>names.</a:t>
            </a:r>
            <a:endParaRPr kumimoji="0" lang="en-US" sz="1600" b="0" i="0" u="none" strike="noStrike" kern="1200" cap="none" spc="-1" normalizeH="0" baseline="0" noProof="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a:ln>
                  <a:noFill/>
                </a:ln>
                <a:solidFill>
                  <a:srgbClr val="000000"/>
                </a:solidFill>
                <a:effectLst/>
                <a:uLnTx/>
                <a:uFillTx/>
                <a:latin typeface="Calibri"/>
                <a:ea typeface="DejaVu Sans"/>
                <a:cs typeface="+mn-cs"/>
              </a:rPr>
              <a:t>Spack can ensure that builds use the same compiler, or you can mix</a:t>
            </a:r>
            <a:endParaRPr kumimoji="0" lang="en-US" sz="1800" b="0" i="0" u="none" strike="noStrike" kern="1200" cap="none" spc="-1" normalizeH="0" baseline="0" noProof="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a:ln>
                  <a:noFill/>
                </a:ln>
                <a:solidFill>
                  <a:srgbClr val="000000"/>
                </a:solidFill>
                <a:effectLst/>
                <a:uLnTx/>
                <a:uFillTx/>
                <a:latin typeface="Calibri"/>
                <a:ea typeface="DejaVu Sans"/>
                <a:cs typeface="+mn-cs"/>
              </a:rPr>
              <a:t>Working on ensuring ABI compatibility when compilers are mixed.</a:t>
            </a:r>
            <a:endParaRPr kumimoji="0" lang="en-US" sz="1600" b="0" i="0" u="none" strike="noStrike" kern="1200" cap="none" spc="-1" normalizeH="0" baseline="0" noProof="0">
              <a:ln>
                <a:noFill/>
              </a:ln>
              <a:solidFill>
                <a:prstClr val="black"/>
              </a:solidFill>
              <a:effectLst/>
              <a:uLnTx/>
              <a:uFillTx/>
              <a:latin typeface="Arial"/>
              <a:ea typeface="+mn-ea"/>
              <a:cs typeface="+mn-cs"/>
            </a:endParaRPr>
          </a:p>
        </p:txBody>
      </p:sp>
      <p:sp>
        <p:nvSpPr>
          <p:cNvPr id="439" name="CustomShape 4"/>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cs typeface="+mn-cs"/>
              </a:rPr>
              <a:t>Spack Specs can constrain versions of dependencies</a:t>
            </a:r>
            <a:endParaRPr kumimoji="0" lang="en-US" sz="2400" b="0" i="0" u="none" strike="noStrike" kern="1200" cap="none" spc="-1" normalizeH="0" baseline="0" noProof="0">
              <a:ln>
                <a:noFill/>
              </a:ln>
              <a:solidFill>
                <a:prstClr val="black"/>
              </a:solidFill>
              <a:effectLst/>
              <a:uLnTx/>
              <a:uFillTx/>
              <a:latin typeface="Arial"/>
              <a:ea typeface="+mn-ea"/>
              <a:cs typeface="+mn-cs"/>
            </a:endParaRPr>
          </a:p>
        </p:txBody>
      </p:sp>
      <p:sp>
        <p:nvSpPr>
          <p:cNvPr id="440" name="CustomShape 5"/>
          <p:cNvSpPr/>
          <p:nvPr/>
        </p:nvSpPr>
        <p:spPr>
          <a:xfrm>
            <a:off x="1466280" y="2588760"/>
            <a:ext cx="6216840" cy="369332"/>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a:ln>
                  <a:noFill/>
                </a:ln>
                <a:solidFill>
                  <a:srgbClr val="03495C"/>
                </a:solidFill>
                <a:effectLst/>
                <a:uLnTx/>
                <a:uFillTx/>
                <a:latin typeface="Monaco" pitchFamily="2" charset="77"/>
                <a:ea typeface="DejaVu Sans"/>
                <a:cs typeface="+mn-cs"/>
              </a:rPr>
              <a:t>$ </a:t>
            </a:r>
            <a:r>
              <a:rPr kumimoji="0" lang="en-US" sz="1200" b="1"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200" b="1" i="0" u="none" strike="noStrike" kern="1200" cap="none" spc="-1" normalizeH="0" baseline="0" noProof="0" dirty="0">
                <a:ln>
                  <a:noFill/>
                </a:ln>
                <a:solidFill>
                  <a:srgbClr val="000000"/>
                </a:solidFill>
                <a:effectLst/>
                <a:uLnTx/>
                <a:uFillTx/>
                <a:latin typeface="Monaco" pitchFamily="2" charset="77"/>
                <a:ea typeface="DejaVu Sans"/>
                <a:cs typeface="+mn-cs"/>
              </a:rPr>
              <a:t> install </a:t>
            </a:r>
            <a:r>
              <a:rPr kumimoji="0" lang="en-US" sz="1200" b="1" i="0" u="none" strike="noStrike" kern="1200" cap="none" spc="-1" normalizeH="0" baseline="0" noProof="0" dirty="0" err="1">
                <a:ln>
                  <a:noFill/>
                </a:ln>
                <a:solidFill>
                  <a:srgbClr val="000000"/>
                </a:solidFill>
                <a:effectLst/>
                <a:uLnTx/>
                <a:uFillTx/>
                <a:latin typeface="Monaco" pitchFamily="2" charset="77"/>
                <a:ea typeface="DejaVu Sans"/>
                <a:cs typeface="+mn-cs"/>
              </a:rPr>
              <a:t>mpileaks</a:t>
            </a:r>
            <a:r>
              <a:rPr kumimoji="0" lang="en-US" sz="1200" b="1" i="0" u="none" strike="noStrike" kern="1200" cap="none" spc="-1" normalizeH="0" baseline="0" noProof="0" dirty="0">
                <a:ln>
                  <a:noFill/>
                </a:ln>
                <a:solidFill>
                  <a:srgbClr val="000000"/>
                </a:solidFill>
                <a:effectLst/>
                <a:uLnTx/>
                <a:uFillTx/>
                <a:latin typeface="Monaco" pitchFamily="2" charset="77"/>
                <a:ea typeface="DejaVu Sans"/>
                <a:cs typeface="+mn-cs"/>
              </a:rPr>
              <a:t> %intel@12.1 </a:t>
            </a:r>
            <a:r>
              <a:rPr kumimoji="0" lang="en-US" sz="1200" b="1" i="0" u="none" strike="noStrike" kern="1200" cap="none" spc="-1" normalizeH="0" baseline="0" noProof="0" dirty="0">
                <a:ln>
                  <a:noFill/>
                </a:ln>
                <a:solidFill>
                  <a:srgbClr val="009DD9"/>
                </a:solidFill>
                <a:effectLst/>
                <a:uLnTx/>
                <a:uFillTx/>
                <a:latin typeface="Monaco" pitchFamily="2" charset="77"/>
                <a:ea typeface="DejaVu Sans"/>
                <a:cs typeface="+mn-cs"/>
              </a:rPr>
              <a:t>^libelf@0.8.12</a:t>
            </a:r>
            <a:endParaRPr kumimoji="0" lang="en-US" sz="1200" b="0" i="0" u="none" strike="noStrike" kern="1200" cap="none" spc="-1" normalizeH="0" baseline="0" noProof="0" dirty="0">
              <a:ln>
                <a:noFill/>
              </a:ln>
              <a:solidFill>
                <a:prstClr val="black"/>
              </a:solidFill>
              <a:effectLst/>
              <a:uLnTx/>
              <a:uFillTx/>
              <a:latin typeface="Monaco" pitchFamily="2" charset="77"/>
              <a:ea typeface="+mn-ea"/>
              <a:cs typeface="+mn-cs"/>
            </a:endParaRPr>
          </a:p>
        </p:txBody>
      </p:sp>
    </p:spTree>
    <p:extLst>
      <p:ext uri="{BB962C8B-B14F-4D97-AF65-F5344CB8AC3E}">
        <p14:creationId xmlns:p14="http://schemas.microsoft.com/office/powerpoint/2010/main" val="4173080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ustomShape 1"/>
          <p:cNvSpPr/>
          <p:nvPr/>
        </p:nvSpPr>
        <p:spPr>
          <a:xfrm>
            <a:off x="320940" y="15390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376092"/>
                </a:solidFill>
                <a:effectLst/>
                <a:uLnTx/>
                <a:uFillTx/>
                <a:latin typeface="Calibri"/>
                <a:ea typeface="DejaVu Sans"/>
                <a:cs typeface="+mn-cs"/>
              </a:rPr>
              <a:t>Spack handles ABI-incompatible, versioned interfaces like MPI</a:t>
            </a:r>
            <a:endParaRPr kumimoji="0" lang="en-US" sz="2400" b="0" i="0" u="none" strike="noStrike" kern="1200" cap="none" spc="-1" normalizeH="0" baseline="0" noProof="0" dirty="0">
              <a:ln>
                <a:noFill/>
              </a:ln>
              <a:solidFill>
                <a:prstClr val="black"/>
              </a:solidFill>
              <a:effectLst/>
              <a:uLnTx/>
              <a:uFillTx/>
              <a:latin typeface="Arial"/>
              <a:ea typeface="+mn-ea"/>
              <a:cs typeface="+mn-cs"/>
            </a:endParaRPr>
          </a:p>
        </p:txBody>
      </p:sp>
      <p:sp>
        <p:nvSpPr>
          <p:cNvPr id="442" name="CustomShape 2"/>
          <p:cNvSpPr/>
          <p:nvPr/>
        </p:nvSpPr>
        <p:spPr>
          <a:xfrm>
            <a:off x="183240" y="3387960"/>
            <a:ext cx="419364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^mvapich@1.9</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sp>
        <p:nvSpPr>
          <p:cNvPr id="443" name="CustomShape 3"/>
          <p:cNvSpPr/>
          <p:nvPr/>
        </p:nvSpPr>
        <p:spPr>
          <a:xfrm>
            <a:off x="4674960" y="3395520"/>
            <a:ext cx="420012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^openmpi@1.4:</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sp>
        <p:nvSpPr>
          <p:cNvPr id="444" name="CustomShape 4"/>
          <p:cNvSpPr/>
          <p:nvPr/>
        </p:nvSpPr>
        <p:spPr>
          <a:xfrm>
            <a:off x="2336760" y="4318200"/>
            <a:ext cx="4196880" cy="338554"/>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 normalizeH="0" baseline="0" noProof="0">
                <a:ln>
                  <a:noFill/>
                </a:ln>
                <a:solidFill>
                  <a:srgbClr val="03495C"/>
                </a:solidFill>
                <a:effectLst/>
                <a:uLnTx/>
                <a:uFillTx/>
                <a:latin typeface="Monaco" pitchFamily="2" charset="77"/>
                <a:ea typeface="DejaVu Sans"/>
                <a:cs typeface="+mn-cs"/>
              </a:rPr>
              <a:t>$ </a:t>
            </a:r>
            <a:r>
              <a:rPr kumimoji="0" lang="en-US" sz="1000" b="1" i="0" u="none" strike="noStrike" kern="1200" cap="none" spc="-1" normalizeH="0" baseline="0" noProof="0">
                <a:ln>
                  <a:noFill/>
                </a:ln>
                <a:solidFill>
                  <a:srgbClr val="000000"/>
                </a:solidFill>
                <a:effectLst/>
                <a:uLnTx/>
                <a:uFillTx/>
                <a:latin typeface="Monaco" pitchFamily="2" charset="77"/>
                <a:ea typeface="DejaVu Sans"/>
                <a:cs typeface="+mn-cs"/>
              </a:rPr>
              <a:t>spack install mpileaks </a:t>
            </a:r>
            <a:r>
              <a:rPr kumimoji="0" lang="en-US" sz="1000" b="1" i="0" u="none" strike="noStrike" kern="1200" cap="none" spc="-1" normalizeH="0" baseline="0" noProof="0">
                <a:ln>
                  <a:noFill/>
                </a:ln>
                <a:solidFill>
                  <a:srgbClr val="009DD9"/>
                </a:solidFill>
                <a:effectLst/>
                <a:uLnTx/>
                <a:uFillTx/>
                <a:latin typeface="Monaco" pitchFamily="2" charset="77"/>
                <a:ea typeface="DejaVu Sans"/>
                <a:cs typeface="+mn-cs"/>
              </a:rPr>
              <a:t>^mpi@2</a:t>
            </a:r>
            <a:endParaRPr kumimoji="0" lang="en-US" sz="1000" b="0" i="0" u="none" strike="noStrike" kern="1200" cap="none" spc="-1" normalizeH="0" baseline="0" noProof="0">
              <a:ln>
                <a:noFill/>
              </a:ln>
              <a:solidFill>
                <a:prstClr val="black"/>
              </a:solidFill>
              <a:effectLst/>
              <a:uLnTx/>
              <a:uFillTx/>
              <a:latin typeface="Monaco" pitchFamily="2" charset="77"/>
              <a:ea typeface="+mn-ea"/>
              <a:cs typeface="+mn-cs"/>
            </a:endParaRPr>
          </a:p>
        </p:txBody>
      </p:sp>
      <p:grpSp>
        <p:nvGrpSpPr>
          <p:cNvPr id="445" name="Group 5"/>
          <p:cNvGrpSpPr/>
          <p:nvPr/>
        </p:nvGrpSpPr>
        <p:grpSpPr>
          <a:xfrm>
            <a:off x="896040" y="520920"/>
            <a:ext cx="7319160" cy="2355840"/>
            <a:chOff x="896040" y="520920"/>
            <a:chExt cx="7319160" cy="2355840"/>
          </a:xfrm>
        </p:grpSpPr>
        <p:pic>
          <p:nvPicPr>
            <p:cNvPr id="446" name="Picture 42"/>
            <p:cNvPicPr/>
            <p:nvPr/>
          </p:nvPicPr>
          <p:blipFill>
            <a:blip r:embed="rId2"/>
            <a:stretch/>
          </p:blipFill>
          <p:spPr>
            <a:xfrm>
              <a:off x="896040" y="520920"/>
              <a:ext cx="7319160" cy="2355840"/>
            </a:xfrm>
            <a:prstGeom prst="rect">
              <a:avLst/>
            </a:prstGeom>
            <a:ln>
              <a:noFill/>
            </a:ln>
          </p:spPr>
        </p:pic>
        <p:sp>
          <p:nvSpPr>
            <p:cNvPr id="447" name="CustomShape 6"/>
            <p:cNvSpPr/>
            <p:nvPr/>
          </p:nvSpPr>
          <p:spPr>
            <a:xfrm>
              <a:off x="4239000" y="1050480"/>
              <a:ext cx="765000" cy="525240"/>
            </a:xfrm>
            <a:prstGeom prst="rect">
              <a:avLst/>
            </a:prstGeom>
            <a:noFill/>
            <a:ln w="57240">
              <a:solidFill>
                <a:srgbClr val="009DD9"/>
              </a:solidFill>
              <a:round/>
            </a:ln>
            <a:effectLst>
              <a:outerShdw blurRad="45000" dist="24840" dir="5400000" rotWithShape="0">
                <a:srgbClr val="000000">
                  <a:alpha val="38000"/>
                </a:srgbClr>
              </a:outerShdw>
            </a:effectLst>
          </p:spPr>
          <p:style>
            <a:lnRef idx="0">
              <a:scrgbClr r="0" g="0" b="0"/>
            </a:lnRef>
            <a:fillRef idx="0">
              <a:scrgbClr r="0" g="0" b="0"/>
            </a:fillRef>
            <a:effectRef idx="0">
              <a:scrgbClr r="0" g="0" b="0"/>
            </a:effectRef>
            <a:fontRef idx="minor"/>
          </p:style>
        </p:sp>
      </p:grpSp>
      <p:sp>
        <p:nvSpPr>
          <p:cNvPr id="448" name="CustomShape 7"/>
          <p:cNvSpPr/>
          <p:nvPr/>
        </p:nvSpPr>
        <p:spPr>
          <a:xfrm>
            <a:off x="457200" y="2445840"/>
            <a:ext cx="8228520" cy="20012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600" b="0" i="0" u="none" strike="noStrike" kern="1200" cap="none" spc="-1" normalizeH="0" baseline="0" noProof="0" dirty="0" err="1">
                <a:ln>
                  <a:noFill/>
                </a:ln>
                <a:solidFill>
                  <a:srgbClr val="000000"/>
                </a:solidFill>
                <a:effectLst/>
                <a:uLnTx/>
                <a:uFillTx/>
                <a:latin typeface="Monaco"/>
                <a:ea typeface="DejaVu Sans"/>
                <a:cs typeface="+mn-cs"/>
              </a:rPr>
              <a:t>mpi</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 is a </a:t>
            </a:r>
            <a:r>
              <a:rPr kumimoji="0" lang="en-US" sz="1800" b="0" i="1" u="none" strike="noStrike" kern="1200" cap="none" spc="-1" normalizeH="0" baseline="0" noProof="0" dirty="0">
                <a:ln>
                  <a:noFill/>
                </a:ln>
                <a:solidFill>
                  <a:srgbClr val="000000"/>
                </a:solidFill>
                <a:effectLst/>
                <a:uLnTx/>
                <a:uFillTx/>
                <a:latin typeface="Calibri"/>
                <a:ea typeface="DejaVu Sans"/>
                <a:cs typeface="+mn-cs"/>
              </a:rPr>
              <a:t>virtual dependency</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Install the same package built with two different MPI implementations:</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Let </a:t>
            </a:r>
            <a:r>
              <a:rPr kumimoji="0" lang="en-US" sz="1800" b="0" i="0" u="none" strike="noStrike" kern="1200" cap="none" spc="-1" normalizeH="0" baseline="0" noProof="0" dirty="0" err="1">
                <a:ln>
                  <a:noFill/>
                </a:ln>
                <a:solidFill>
                  <a:srgbClr val="000000"/>
                </a:solidFill>
                <a:effectLst/>
                <a:uLnTx/>
                <a:uFillTx/>
                <a:latin typeface="Calibri"/>
                <a:ea typeface="DejaVu Sans"/>
                <a:cs typeface="+mn-cs"/>
              </a:rPr>
              <a:t>Spack</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 choose MPI implementation, as long as it provides MPI 2 interface:</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p:txBody>
      </p:sp>
      <p:sp>
        <p:nvSpPr>
          <p:cNvPr id="449" name="CustomShape 8"/>
          <p:cNvSpPr/>
          <p:nvPr/>
        </p:nvSpPr>
        <p:spPr>
          <a:xfrm>
            <a:off x="354600" y="2403720"/>
            <a:ext cx="6402960" cy="403200"/>
          </a:xfrm>
          <a:prstGeom prst="rect">
            <a:avLst/>
          </a:prstGeom>
          <a:noFill/>
          <a:ln>
            <a:noFill/>
          </a:ln>
        </p:spPr>
        <p:style>
          <a:lnRef idx="0">
            <a:scrgbClr r="0" g="0" b="0"/>
          </a:lnRef>
          <a:fillRef idx="0">
            <a:scrgbClr r="0" g="0" b="0"/>
          </a:fillRef>
          <a:effectRef idx="0">
            <a:scrgbClr r="0" g="0" b="0"/>
          </a:effectRef>
          <a:fontRef idx="minor"/>
        </p:style>
      </p:sp>
      <p:sp>
        <p:nvSpPr>
          <p:cNvPr id="450" name="CustomShape 9"/>
          <p:cNvSpPr/>
          <p:nvPr/>
        </p:nvSpPr>
        <p:spPr>
          <a:xfrm>
            <a:off x="351720" y="1368000"/>
            <a:ext cx="6923880" cy="3322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656700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cs typeface="+mn-cs"/>
              </a:rPr>
              <a:t>Concretization fills in missing configuration details</a:t>
            </a:r>
            <a:br>
              <a:rPr kumimoji="0" sz="1800" b="0" i="0" u="none" strike="noStrike" kern="1200" cap="none" spc="0" normalizeH="0" baseline="0" noProof="0">
                <a:ln>
                  <a:noFill/>
                </a:ln>
                <a:solidFill>
                  <a:prstClr val="black"/>
                </a:solidFill>
                <a:effectLst/>
                <a:uLnTx/>
                <a:uFillTx/>
                <a:latin typeface="Arial"/>
                <a:ea typeface="+mn-ea"/>
                <a:cs typeface="+mn-cs"/>
              </a:rPr>
            </a:br>
            <a:r>
              <a:rPr kumimoji="0" lang="en-US" sz="2400" b="1" i="0" u="none" strike="noStrike" kern="1200" cap="none" spc="-1" normalizeH="0" baseline="0" noProof="0">
                <a:ln>
                  <a:noFill/>
                </a:ln>
                <a:solidFill>
                  <a:srgbClr val="376092"/>
                </a:solidFill>
                <a:effectLst/>
                <a:uLnTx/>
                <a:uFillTx/>
                <a:latin typeface="Calibri"/>
                <a:ea typeface="DejaVu Sans"/>
                <a:cs typeface="+mn-cs"/>
              </a:rPr>
              <a:t>when the user is not explicit.</a:t>
            </a:r>
            <a:endParaRPr kumimoji="0" lang="en-US" sz="2400" b="0" i="0" u="none" strike="noStrike" kern="1200" cap="none" spc="-1" normalizeH="0" baseline="0" noProof="0">
              <a:ln>
                <a:noFill/>
              </a:ln>
              <a:solidFill>
                <a:prstClr val="black"/>
              </a:solidFill>
              <a:effectLst/>
              <a:uLnTx/>
              <a:uFillTx/>
              <a:latin typeface="Arial"/>
              <a:ea typeface="+mn-ea"/>
              <a:cs typeface="+mn-cs"/>
            </a:endParaRPr>
          </a:p>
        </p:txBody>
      </p:sp>
      <p:grpSp>
        <p:nvGrpSpPr>
          <p:cNvPr id="452" name="Group 2"/>
          <p:cNvGrpSpPr/>
          <p:nvPr/>
        </p:nvGrpSpPr>
        <p:grpSpPr>
          <a:xfrm>
            <a:off x="62640" y="1015200"/>
            <a:ext cx="7588080" cy="342360"/>
            <a:chOff x="62640" y="1015200"/>
            <a:chExt cx="7588080" cy="342360"/>
          </a:xfrm>
        </p:grpSpPr>
        <p:sp>
          <p:nvSpPr>
            <p:cNvPr id="453" name="CustomShape 3"/>
            <p:cNvSpPr/>
            <p:nvPr/>
          </p:nvSpPr>
          <p:spPr>
            <a:xfrm>
              <a:off x="62640" y="1015200"/>
              <a:ext cx="4311000" cy="342360"/>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 normalizeH="0" baseline="0" noProof="0">
                  <a:ln>
                    <a:noFill/>
                  </a:ln>
                  <a:solidFill>
                    <a:srgbClr val="000000"/>
                  </a:solidFill>
                  <a:effectLst/>
                  <a:uLnTx/>
                  <a:uFillTx/>
                  <a:latin typeface="Menlo Bold"/>
                  <a:ea typeface="DejaVu Sans"/>
                  <a:cs typeface="+mn-cs"/>
                </a:rPr>
                <a:t>mpileaks ^callpath</a:t>
              </a:r>
              <a:r>
                <a:rPr kumimoji="0" lang="en-US" sz="1050" b="1" i="0" u="none" strike="noStrike" kern="1200" cap="none" spc="-1" normalizeH="0" baseline="0" noProof="0">
                  <a:ln>
                    <a:noFill/>
                  </a:ln>
                  <a:solidFill>
                    <a:srgbClr val="009DD9"/>
                  </a:solidFill>
                  <a:effectLst/>
                  <a:uLnTx/>
                  <a:uFillTx/>
                  <a:latin typeface="Menlo Bold"/>
                  <a:ea typeface="DejaVu Sans"/>
                  <a:cs typeface="+mn-cs"/>
                </a:rPr>
                <a:t>@1.0</a:t>
              </a:r>
              <a:r>
                <a:rPr kumimoji="0" lang="en-US" sz="1050" b="1" i="0" u="none" strike="noStrike" kern="1200" cap="none" spc="-1" normalizeH="0" baseline="0" noProof="0">
                  <a:ln>
                    <a:noFill/>
                  </a:ln>
                  <a:solidFill>
                    <a:srgbClr val="008000"/>
                  </a:solidFill>
                  <a:effectLst/>
                  <a:uLnTx/>
                  <a:uFillTx/>
                  <a:latin typeface="Menlo Bold"/>
                  <a:ea typeface="DejaVu Sans"/>
                  <a:cs typeface="+mn-cs"/>
                </a:rPr>
                <a:t>+debug </a:t>
              </a:r>
              <a:r>
                <a:rPr kumimoji="0" lang="en-US" sz="1050" b="1" i="0" u="none" strike="noStrike" kern="1200" cap="none" spc="-1" normalizeH="0" baseline="0" noProof="0">
                  <a:ln>
                    <a:noFill/>
                  </a:ln>
                  <a:solidFill>
                    <a:srgbClr val="000000"/>
                  </a:solidFill>
                  <a:effectLst/>
                  <a:uLnTx/>
                  <a:uFillTx/>
                  <a:latin typeface="Menlo Bold"/>
                  <a:ea typeface="DejaVu Sans"/>
                  <a:cs typeface="+mn-cs"/>
                </a:rPr>
                <a:t>^libelf</a:t>
              </a:r>
              <a:r>
                <a:rPr kumimoji="0" lang="en-US" sz="1050" b="1" i="0" u="none" strike="noStrike" kern="1200" cap="none" spc="-1" normalizeH="0" baseline="0" noProof="0">
                  <a:ln>
                    <a:noFill/>
                  </a:ln>
                  <a:solidFill>
                    <a:srgbClr val="009DD9"/>
                  </a:solidFill>
                  <a:effectLst/>
                  <a:uLnTx/>
                  <a:uFillTx/>
                  <a:latin typeface="Menlo Bold"/>
                  <a:ea typeface="DejaVu Sans"/>
                  <a:cs typeface="+mn-cs"/>
                </a:rPr>
                <a:t>@0.8.11</a:t>
              </a:r>
              <a:endParaRPr kumimoji="0" lang="en-US" sz="1050" b="0" i="0" u="none" strike="noStrike" kern="1200" cap="none" spc="-1" normalizeH="0" baseline="0" noProof="0">
                <a:ln>
                  <a:noFill/>
                </a:ln>
                <a:solidFill>
                  <a:prstClr val="black"/>
                </a:solidFill>
                <a:effectLst/>
                <a:uLnTx/>
                <a:uFillTx/>
                <a:latin typeface="Arial"/>
                <a:ea typeface="+mn-ea"/>
                <a:cs typeface="+mn-cs"/>
              </a:endParaRPr>
            </a:p>
          </p:txBody>
        </p:sp>
        <p:sp>
          <p:nvSpPr>
            <p:cNvPr id="454" name="CustomShape 4"/>
            <p:cNvSpPr/>
            <p:nvPr/>
          </p:nvSpPr>
          <p:spPr>
            <a:xfrm>
              <a:off x="4267800" y="1060920"/>
              <a:ext cx="338292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User input: </a:t>
              </a:r>
              <a:r>
                <a:rPr kumimoji="0" lang="en-US" sz="1200" b="0" i="1" u="none" strike="noStrike" kern="1200" cap="none" spc="-1" normalizeH="0" baseline="0" noProof="0">
                  <a:ln>
                    <a:noFill/>
                  </a:ln>
                  <a:solidFill>
                    <a:srgbClr val="000000"/>
                  </a:solidFill>
                  <a:effectLst/>
                  <a:uLnTx/>
                  <a:uFillTx/>
                  <a:latin typeface="Arial"/>
                  <a:ea typeface="DejaVu Sans"/>
                  <a:cs typeface="+mn-cs"/>
                </a:rPr>
                <a:t>abstract</a:t>
              </a:r>
              <a:r>
                <a:rPr kumimoji="0" lang="en-US" sz="1200" b="0" i="0" u="none" strike="noStrike" kern="1200" cap="none" spc="-1" normalizeH="0" baseline="0" noProof="0">
                  <a:ln>
                    <a:noFill/>
                  </a:ln>
                  <a:solidFill>
                    <a:srgbClr val="000000"/>
                  </a:solidFill>
                  <a:effectLst/>
                  <a:uLnTx/>
                  <a:uFillTx/>
                  <a:latin typeface="Arial"/>
                  <a:ea typeface="DejaVu Sans"/>
                  <a:cs typeface="+mn-cs"/>
                </a:rPr>
                <a:t> spec with some constraints</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grpSp>
        <p:nvGrpSpPr>
          <p:cNvPr id="455" name="Group 5"/>
          <p:cNvGrpSpPr/>
          <p:nvPr/>
        </p:nvGrpSpPr>
        <p:grpSpPr>
          <a:xfrm>
            <a:off x="3570480" y="1623600"/>
            <a:ext cx="2465640" cy="3201480"/>
            <a:chOff x="3570480" y="1623600"/>
            <a:chExt cx="2465640" cy="3201480"/>
          </a:xfrm>
        </p:grpSpPr>
        <p:sp>
          <p:nvSpPr>
            <p:cNvPr id="456" name="CustomShape 6"/>
            <p:cNvSpPr/>
            <p:nvPr/>
          </p:nvSpPr>
          <p:spPr>
            <a:xfrm>
              <a:off x="3570480" y="4370400"/>
              <a:ext cx="246564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1" normalizeH="0" baseline="0" noProof="0">
                  <a:ln>
                    <a:noFill/>
                  </a:ln>
                  <a:solidFill>
                    <a:srgbClr val="000000"/>
                  </a:solidFill>
                  <a:effectLst/>
                  <a:uLnTx/>
                  <a:uFillTx/>
                  <a:latin typeface="Arial"/>
                  <a:ea typeface="DejaVu Sans"/>
                  <a:cs typeface="+mn-cs"/>
                </a:rPr>
                <a:t>Concrete</a:t>
              </a:r>
              <a:r>
                <a:rPr kumimoji="0" lang="en-US" sz="1200" b="0" i="0" u="none" strike="noStrike" kern="1200" cap="none" spc="-1" normalizeH="0" baseline="0" noProof="0">
                  <a:ln>
                    <a:noFill/>
                  </a:ln>
                  <a:solidFill>
                    <a:srgbClr val="000000"/>
                  </a:solidFill>
                  <a:effectLst/>
                  <a:uLnTx/>
                  <a:uFillTx/>
                  <a:latin typeface="Arial"/>
                  <a:ea typeface="DejaVu Sans"/>
                  <a:cs typeface="+mn-cs"/>
                </a:rPr>
                <a:t> spec is fully constrained</a:t>
              </a:r>
              <a:endParaRPr kumimoji="0" lang="en-US" sz="1200" b="0" i="0" u="none" strike="noStrike" kern="1200" cap="none" spc="-1"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and can be passed to install.</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pic>
          <p:nvPicPr>
            <p:cNvPr id="457" name="Picture 8"/>
            <p:cNvPicPr/>
            <p:nvPr/>
          </p:nvPicPr>
          <p:blipFill>
            <a:blip r:embed="rId3"/>
            <a:stretch/>
          </p:blipFill>
          <p:spPr>
            <a:xfrm>
              <a:off x="3794400" y="1623600"/>
              <a:ext cx="2049840" cy="2738880"/>
            </a:xfrm>
            <a:prstGeom prst="rect">
              <a:avLst/>
            </a:prstGeom>
            <a:ln>
              <a:noFill/>
            </a:ln>
          </p:spPr>
        </p:pic>
      </p:grpSp>
      <p:grpSp>
        <p:nvGrpSpPr>
          <p:cNvPr id="458" name="Group 7"/>
          <p:cNvGrpSpPr/>
          <p:nvPr/>
        </p:nvGrpSpPr>
        <p:grpSpPr>
          <a:xfrm>
            <a:off x="757800" y="1565640"/>
            <a:ext cx="2019960" cy="3253320"/>
            <a:chOff x="757800" y="1565640"/>
            <a:chExt cx="2019960" cy="3253320"/>
          </a:xfrm>
        </p:grpSpPr>
        <p:sp>
          <p:nvSpPr>
            <p:cNvPr id="459" name="CustomShape 8"/>
            <p:cNvSpPr/>
            <p:nvPr/>
          </p:nvSpPr>
          <p:spPr>
            <a:xfrm>
              <a:off x="757800" y="4364280"/>
              <a:ext cx="201996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1" normalizeH="0" baseline="0" noProof="0">
                  <a:ln>
                    <a:noFill/>
                  </a:ln>
                  <a:solidFill>
                    <a:srgbClr val="000000"/>
                  </a:solidFill>
                  <a:effectLst/>
                  <a:uLnTx/>
                  <a:uFillTx/>
                  <a:latin typeface="Arial"/>
                  <a:ea typeface="DejaVu Sans"/>
                  <a:cs typeface="+mn-cs"/>
                </a:rPr>
                <a:t>Abstract</a:t>
              </a:r>
              <a:r>
                <a:rPr kumimoji="0" lang="en-US" sz="1200" b="0" i="0" u="none" strike="noStrike" kern="1200" cap="none" spc="-1" normalizeH="0" baseline="0" noProof="0">
                  <a:ln>
                    <a:noFill/>
                  </a:ln>
                  <a:solidFill>
                    <a:srgbClr val="000000"/>
                  </a:solidFill>
                  <a:effectLst/>
                  <a:uLnTx/>
                  <a:uFillTx/>
                  <a:latin typeface="Arial"/>
                  <a:ea typeface="DejaVu Sans"/>
                  <a:cs typeface="+mn-cs"/>
                </a:rPr>
                <a:t>, normalized spec</a:t>
              </a:r>
              <a:endParaRPr kumimoji="0" lang="en-US" sz="1200" b="0" i="0" u="none" strike="noStrike" kern="1200" cap="none" spc="-1"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with some dependencies.</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pic>
          <p:nvPicPr>
            <p:cNvPr id="460" name="Picture 11"/>
            <p:cNvPicPr/>
            <p:nvPr/>
          </p:nvPicPr>
          <p:blipFill>
            <a:blip r:embed="rId4"/>
            <a:stretch/>
          </p:blipFill>
          <p:spPr>
            <a:xfrm>
              <a:off x="1056600" y="1565640"/>
              <a:ext cx="1393200" cy="2747160"/>
            </a:xfrm>
            <a:prstGeom prst="rect">
              <a:avLst/>
            </a:prstGeom>
            <a:ln>
              <a:noFill/>
            </a:ln>
          </p:spPr>
        </p:pic>
      </p:grpSp>
      <p:grpSp>
        <p:nvGrpSpPr>
          <p:cNvPr id="461" name="Group 9"/>
          <p:cNvGrpSpPr/>
          <p:nvPr/>
        </p:nvGrpSpPr>
        <p:grpSpPr>
          <a:xfrm>
            <a:off x="79920" y="1372680"/>
            <a:ext cx="990360" cy="1638720"/>
            <a:chOff x="79920" y="1372680"/>
            <a:chExt cx="990360" cy="1638720"/>
          </a:xfrm>
        </p:grpSpPr>
        <p:sp>
          <p:nvSpPr>
            <p:cNvPr id="462" name="CustomShape 10"/>
            <p:cNvSpPr/>
            <p:nvPr/>
          </p:nvSpPr>
          <p:spPr>
            <a:xfrm rot="10800000" flipH="1">
              <a:off x="79200" y="1372680"/>
              <a:ext cx="990360" cy="1638720"/>
            </a:xfrm>
            <a:prstGeom prst="bentArrow">
              <a:avLst>
                <a:gd name="adj1" fmla="val 32573"/>
                <a:gd name="adj2" fmla="val 30466"/>
                <a:gd name="adj3" fmla="val 35812"/>
                <a:gd name="adj4" fmla="val 37463"/>
              </a:avLst>
            </a:prstGeom>
            <a:gradFill rotWithShape="0">
              <a:gsLst>
                <a:gs pos="0">
                  <a:srgbClr val="BFD4FE"/>
                </a:gs>
                <a:gs pos="100000">
                  <a:srgbClr val="E5EFFF"/>
                </a:gs>
              </a:gsLst>
              <a:lin ang="54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463" name="CustomShape 11"/>
            <p:cNvSpPr/>
            <p:nvPr/>
          </p:nvSpPr>
          <p:spPr>
            <a:xfrm rot="5400000">
              <a:off x="-192240" y="1803960"/>
              <a:ext cx="86580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Normalize</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sp>
        <p:nvSpPr>
          <p:cNvPr id="464" name="CustomShape 12"/>
          <p:cNvSpPr/>
          <p:nvPr/>
        </p:nvSpPr>
        <p:spPr>
          <a:xfrm>
            <a:off x="2435760" y="2499120"/>
            <a:ext cx="1298160" cy="709200"/>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Concretize</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sp>
        <p:nvSpPr>
          <p:cNvPr id="465" name="CustomShape 13"/>
          <p:cNvSpPr/>
          <p:nvPr/>
        </p:nvSpPr>
        <p:spPr>
          <a:xfrm>
            <a:off x="5660280" y="2547000"/>
            <a:ext cx="852480" cy="654480"/>
          </a:xfrm>
          <a:prstGeom prst="rightArrow">
            <a:avLst>
              <a:gd name="adj1" fmla="val 50000"/>
              <a:gd name="adj2" fmla="val 50000"/>
            </a:avLst>
          </a:prstGeom>
          <a:gradFill rotWithShape="0">
            <a:gsLst>
              <a:gs pos="0">
                <a:srgbClr val="BFD4FE"/>
              </a:gs>
              <a:gs pos="100000">
                <a:srgbClr val="E5EFFF"/>
              </a:gs>
            </a:gsLst>
            <a:lin ang="16200000"/>
          </a:gradFill>
          <a:ln>
            <a:solidFill>
              <a:srgbClr val="4A7EBB"/>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Store</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nvGrpSpPr>
          <p:cNvPr id="466" name="Group 14"/>
          <p:cNvGrpSpPr/>
          <p:nvPr/>
        </p:nvGrpSpPr>
        <p:grpSpPr>
          <a:xfrm>
            <a:off x="6438600" y="1325520"/>
            <a:ext cx="2477520" cy="3492360"/>
            <a:chOff x="6438600" y="1325520"/>
            <a:chExt cx="2477520" cy="3492360"/>
          </a:xfrm>
        </p:grpSpPr>
        <p:grpSp>
          <p:nvGrpSpPr>
            <p:cNvPr id="467" name="Group 15"/>
            <p:cNvGrpSpPr/>
            <p:nvPr/>
          </p:nvGrpSpPr>
          <p:grpSpPr>
            <a:xfrm>
              <a:off x="6665040" y="1325520"/>
              <a:ext cx="2193480" cy="3007440"/>
              <a:chOff x="6665040" y="1325520"/>
              <a:chExt cx="2193480" cy="3007440"/>
            </a:xfrm>
          </p:grpSpPr>
          <p:sp>
            <p:nvSpPr>
              <p:cNvPr id="468" name="CustomShape 16"/>
              <p:cNvSpPr/>
              <p:nvPr/>
            </p:nvSpPr>
            <p:spPr>
              <a:xfrm>
                <a:off x="6665040" y="1594080"/>
                <a:ext cx="2161800" cy="2738880"/>
              </a:xfrm>
              <a:prstGeom prst="rect">
                <a:avLst/>
              </a:prstGeom>
              <a:solidFill>
                <a:srgbClr val="FFFFFF"/>
              </a:solidFill>
              <a:ln>
                <a:solidFill>
                  <a:schemeClr val="accent1">
                    <a:lumMod val="75000"/>
                  </a:schemeClr>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C1651C"/>
                    </a:solidFill>
                    <a:effectLst/>
                    <a:uLnTx/>
                    <a:uFillTx/>
                    <a:latin typeface="Monaco"/>
                    <a:ea typeface="DejaVu Sans"/>
                    <a:cs typeface="+mn-cs"/>
                  </a:rPr>
                  <a:t>spec</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mpileaks</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arch</a:t>
                </a:r>
                <a:r>
                  <a:rPr kumimoji="0" lang="en-US" sz="500" b="0" i="0" u="none" strike="noStrike" kern="1200" cap="none" spc="-1" normalizeH="0" baseline="0" noProof="0">
                    <a:ln>
                      <a:noFill/>
                    </a:ln>
                    <a:solidFill>
                      <a:srgbClr val="000000"/>
                    </a:solidFill>
                    <a:effectLst/>
                    <a:uLnTx/>
                    <a:uFillTx/>
                    <a:latin typeface="Monaco"/>
                    <a:ea typeface="DejaVu Sans"/>
                    <a:cs typeface="+mn-cs"/>
                  </a:rPr>
                  <a:t>: linux-x86_64</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compiler</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name</a:t>
                </a:r>
                <a:r>
                  <a:rPr kumimoji="0" lang="en-US" sz="500" b="0" i="0" u="none" strike="noStrike" kern="1200" cap="none" spc="-1" normalizeH="0" baseline="0" noProof="0">
                    <a:ln>
                      <a:noFill/>
                    </a:ln>
                    <a:solidFill>
                      <a:srgbClr val="000000"/>
                    </a:solidFill>
                    <a:effectLst/>
                    <a:uLnTx/>
                    <a:uFillTx/>
                    <a:latin typeface="Monaco"/>
                    <a:ea typeface="DejaVu Sans"/>
                    <a:cs typeface="+mn-cs"/>
                  </a:rPr>
                  <a:t>: gcc</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4.9.2</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dependencies</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adept-utils</a:t>
                </a:r>
                <a:r>
                  <a:rPr kumimoji="0" lang="en-US" sz="500" b="0" i="0" u="none" strike="noStrike" kern="1200" cap="none" spc="-1" normalizeH="0" baseline="0" noProof="0">
                    <a:ln>
                      <a:noFill/>
                    </a:ln>
                    <a:solidFill>
                      <a:srgbClr val="000000"/>
                    </a:solidFill>
                    <a:effectLst/>
                    <a:uLnTx/>
                    <a:uFillTx/>
                    <a:latin typeface="Monaco"/>
                    <a:ea typeface="DejaVu Sans"/>
                    <a:cs typeface="+mn-cs"/>
                  </a:rPr>
                  <a:t>: kszrtkpbzac3ss2ixcjkcorlaybnptp4</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callpath</a:t>
                </a:r>
                <a:r>
                  <a:rPr kumimoji="0" lang="en-US" sz="500" b="0" i="0" u="none" strike="noStrike" kern="1200" cap="none" spc="-1" normalizeH="0" baseline="0" noProof="0">
                    <a:ln>
                      <a:noFill/>
                    </a:ln>
                    <a:solidFill>
                      <a:srgbClr val="000000"/>
                    </a:solidFill>
                    <a:effectLst/>
                    <a:uLnTx/>
                    <a:uFillTx/>
                    <a:latin typeface="Monaco"/>
                    <a:ea typeface="DejaVu Sans"/>
                    <a:cs typeface="+mn-cs"/>
                  </a:rPr>
                  <a:t>: bah5f4h4d2n47mgycej2mtrnrivvxy77</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mpich</a:t>
                </a:r>
                <a:r>
                  <a:rPr kumimoji="0" lang="en-US" sz="500" b="0" i="0" u="none" strike="noStrike" kern="1200" cap="none" spc="-1" normalizeH="0" baseline="0" noProof="0">
                    <a:ln>
                      <a:noFill/>
                    </a:ln>
                    <a:solidFill>
                      <a:srgbClr val="000000"/>
                    </a:solidFill>
                    <a:effectLst/>
                    <a:uLnTx/>
                    <a:uFillTx/>
                    <a:latin typeface="Monaco"/>
                    <a:ea typeface="DejaVu Sans"/>
                    <a:cs typeface="+mn-cs"/>
                  </a:rPr>
                  <a:t>: aa4ar6ifj23yijqmdabeakpejcli72t3</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hash</a:t>
                </a:r>
                <a:r>
                  <a:rPr kumimoji="0" lang="en-US" sz="500" b="0" i="0" u="none" strike="noStrike" kern="1200" cap="none" spc="-1" normalizeH="0" baseline="0" noProof="0">
                    <a:ln>
                      <a:noFill/>
                    </a:ln>
                    <a:solidFill>
                      <a:srgbClr val="000000"/>
                    </a:solidFill>
                    <a:effectLst/>
                    <a:uLnTx/>
                    <a:uFillTx/>
                    <a:latin typeface="Monaco"/>
                    <a:ea typeface="DejaVu Sans"/>
                    <a:cs typeface="+mn-cs"/>
                  </a:rPr>
                  <a:t>: 33hjjhxi7p6gyzn5ptgyes7sghyprujh</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variants</a:t>
                </a: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                                                                                                         </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C1651C"/>
                    </a:solidFill>
                    <a:effectLst/>
                    <a:uLnTx/>
                    <a:uFillTx/>
                    <a:latin typeface="Monaco"/>
                    <a:ea typeface="DejaVu Sans"/>
                    <a:cs typeface="+mn-cs"/>
                  </a:rPr>
                  <a:t>    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9D206F"/>
                    </a:solidFill>
                    <a:effectLst/>
                    <a:uLnTx/>
                    <a:uFillTx/>
                    <a:latin typeface="Monaco"/>
                    <a:ea typeface="DejaVu Sans"/>
                    <a:cs typeface="+mn-cs"/>
                  </a:rPr>
                  <a:t>'1.0'</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adept-utils</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arch</a:t>
                </a:r>
                <a:r>
                  <a:rPr kumimoji="0" lang="en-US" sz="500" b="0" i="0" u="none" strike="noStrike" kern="1200" cap="none" spc="-1" normalizeH="0" baseline="0" noProof="0">
                    <a:ln>
                      <a:noFill/>
                    </a:ln>
                    <a:solidFill>
                      <a:srgbClr val="000000"/>
                    </a:solidFill>
                    <a:effectLst/>
                    <a:uLnTx/>
                    <a:uFillTx/>
                    <a:latin typeface="Monaco"/>
                    <a:ea typeface="DejaVu Sans"/>
                    <a:cs typeface="+mn-cs"/>
                  </a:rPr>
                  <a:t>: linux-x86_64</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compiler</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name</a:t>
                </a:r>
                <a:r>
                  <a:rPr kumimoji="0" lang="en-US" sz="500" b="0" i="0" u="none" strike="noStrike" kern="1200" cap="none" spc="-1" normalizeH="0" baseline="0" noProof="0">
                    <a:ln>
                      <a:noFill/>
                    </a:ln>
                    <a:solidFill>
                      <a:srgbClr val="000000"/>
                    </a:solidFill>
                    <a:effectLst/>
                    <a:uLnTx/>
                    <a:uFillTx/>
                    <a:latin typeface="Monaco"/>
                    <a:ea typeface="DejaVu Sans"/>
                    <a:cs typeface="+mn-cs"/>
                  </a:rPr>
                  <a:t>: gcc</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4.9.2</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dependencies</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boost</a:t>
                </a:r>
                <a:r>
                  <a:rPr kumimoji="0" lang="en-US" sz="500" b="0" i="0" u="none" strike="noStrike" kern="1200" cap="none" spc="-1" normalizeH="0" baseline="0" noProof="0">
                    <a:ln>
                      <a:noFill/>
                    </a:ln>
                    <a:solidFill>
                      <a:srgbClr val="000000"/>
                    </a:solidFill>
                    <a:effectLst/>
                    <a:uLnTx/>
                    <a:uFillTx/>
                    <a:latin typeface="Monaco"/>
                    <a:ea typeface="DejaVu Sans"/>
                    <a:cs typeface="+mn-cs"/>
                  </a:rPr>
                  <a:t>: teesjv7ehpe5ksspjim5dk43a7qnowlq</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mpich</a:t>
                </a:r>
                <a:r>
                  <a:rPr kumimoji="0" lang="en-US" sz="500" b="0" i="0" u="none" strike="noStrike" kern="1200" cap="none" spc="-1" normalizeH="0" baseline="0" noProof="0">
                    <a:ln>
                      <a:noFill/>
                    </a:ln>
                    <a:solidFill>
                      <a:srgbClr val="000000"/>
                    </a:solidFill>
                    <a:effectLst/>
                    <a:uLnTx/>
                    <a:uFillTx/>
                    <a:latin typeface="Monaco"/>
                    <a:ea typeface="DejaVu Sans"/>
                    <a:cs typeface="+mn-cs"/>
                  </a:rPr>
                  <a:t>: aa4ar6ifj23yijqmdabeakpejcli72t3</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hash</a:t>
                </a:r>
                <a:r>
                  <a:rPr kumimoji="0" lang="en-US" sz="500" b="0" i="0" u="none" strike="noStrike" kern="1200" cap="none" spc="-1" normalizeH="0" baseline="0" noProof="0">
                    <a:ln>
                      <a:noFill/>
                    </a:ln>
                    <a:solidFill>
                      <a:srgbClr val="000000"/>
                    </a:solidFill>
                    <a:effectLst/>
                    <a:uLnTx/>
                    <a:uFillTx/>
                    <a:latin typeface="Monaco"/>
                    <a:ea typeface="DejaVu Sans"/>
                    <a:cs typeface="+mn-cs"/>
                  </a:rPr>
                  <a:t>: kszrtkpbzac3ss2ixcjkcorlaybnptp4</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variants</a:t>
                </a: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                                                                                                         </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C1651C"/>
                    </a:solidFill>
                    <a:effectLst/>
                    <a:uLnTx/>
                    <a:uFillTx/>
                    <a:latin typeface="Monaco"/>
                    <a:ea typeface="DejaVu Sans"/>
                    <a:cs typeface="+mn-cs"/>
                  </a:rPr>
                  <a:t>    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1.0.1</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boost</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arch</a:t>
                </a:r>
                <a:r>
                  <a:rPr kumimoji="0" lang="en-US" sz="500" b="0" i="0" u="none" strike="noStrike" kern="1200" cap="none" spc="-1" normalizeH="0" baseline="0" noProof="0">
                    <a:ln>
                      <a:noFill/>
                    </a:ln>
                    <a:solidFill>
                      <a:srgbClr val="000000"/>
                    </a:solidFill>
                    <a:effectLst/>
                    <a:uLnTx/>
                    <a:uFillTx/>
                    <a:latin typeface="Monaco"/>
                    <a:ea typeface="DejaVu Sans"/>
                    <a:cs typeface="+mn-cs"/>
                  </a:rPr>
                  <a:t>: linux-x86_64</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compiler</a:t>
                </a: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name</a:t>
                </a:r>
                <a:r>
                  <a:rPr kumimoji="0" lang="en-US" sz="500" b="0" i="0" u="none" strike="noStrike" kern="1200" cap="none" spc="-1" normalizeH="0" baseline="0" noProof="0">
                    <a:ln>
                      <a:noFill/>
                    </a:ln>
                    <a:solidFill>
                      <a:srgbClr val="000000"/>
                    </a:solidFill>
                    <a:effectLst/>
                    <a:uLnTx/>
                    <a:uFillTx/>
                    <a:latin typeface="Monaco"/>
                    <a:ea typeface="DejaVu Sans"/>
                    <a:cs typeface="+mn-cs"/>
                  </a:rPr>
                  <a:t>: gcc</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4.9.2</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dependencies</a:t>
                </a: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                                                                                                     </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C1651C"/>
                    </a:solidFill>
                    <a:effectLst/>
                    <a:uLnTx/>
                    <a:uFillTx/>
                    <a:latin typeface="Monaco"/>
                    <a:ea typeface="DejaVu Sans"/>
                    <a:cs typeface="+mn-cs"/>
                  </a:rPr>
                  <a:t>    hash</a:t>
                </a:r>
                <a:r>
                  <a:rPr kumimoji="0" lang="en-US" sz="500" b="0" i="0" u="none" strike="noStrike" kern="1200" cap="none" spc="-1" normalizeH="0" baseline="0" noProof="0">
                    <a:ln>
                      <a:noFill/>
                    </a:ln>
                    <a:solidFill>
                      <a:srgbClr val="000000"/>
                    </a:solidFill>
                    <a:effectLst/>
                    <a:uLnTx/>
                    <a:uFillTx/>
                    <a:latin typeface="Monaco"/>
                    <a:ea typeface="DejaVu Sans"/>
                    <a:cs typeface="+mn-cs"/>
                  </a:rPr>
                  <a:t>: teesjv7ehpe5ksspjim5dk43a7qnowlq</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variants</a:t>
                </a:r>
                <a:r>
                  <a:rPr kumimoji="0" lang="en-US" sz="500" b="0" i="0" u="none" strike="noStrike" kern="1200" cap="none" spc="-1" normalizeH="0" baseline="0" noProof="0">
                    <a:ln>
                      <a:noFill/>
                    </a:ln>
                    <a:solidFill>
                      <a:srgbClr val="000000"/>
                    </a:solidFill>
                    <a:effectLst/>
                    <a:uLnTx/>
                    <a:uFillTx/>
                    <a:latin typeface="Monaco"/>
                    <a:ea typeface="DejaVu Sans"/>
                    <a:cs typeface="+mn-cs"/>
                  </a:rPr>
                  <a:t>: {</a:t>
                </a:r>
                <a:r>
                  <a:rPr kumimoji="0" lang="en-US" sz="500" b="0" i="0" u="none" strike="noStrike" kern="1200" cap="none" spc="-1" normalizeH="0" baseline="0" noProof="0">
                    <a:ln>
                      <a:noFill/>
                    </a:ln>
                    <a:solidFill>
                      <a:srgbClr val="C1651C"/>
                    </a:solidFill>
                    <a:effectLst/>
                    <a:uLnTx/>
                    <a:uFillTx/>
                    <a:latin typeface="Monaco"/>
                    <a:ea typeface="DejaVu Sans"/>
                    <a:cs typeface="+mn-cs"/>
                  </a:rPr>
                  <a:t>}                                                                                                         </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C1651C"/>
                    </a:solidFill>
                    <a:effectLst/>
                    <a:uLnTx/>
                    <a:uFillTx/>
                    <a:latin typeface="Monaco"/>
                    <a:ea typeface="DejaVu Sans"/>
                    <a:cs typeface="+mn-cs"/>
                  </a:rPr>
                  <a:t>    version</a:t>
                </a:r>
                <a:r>
                  <a:rPr kumimoji="0" lang="en-US" sz="500" b="0" i="0" u="none" strike="noStrike" kern="1200" cap="none" spc="-1" normalizeH="0" baseline="0" noProof="0">
                    <a:ln>
                      <a:noFill/>
                    </a:ln>
                    <a:solidFill>
                      <a:srgbClr val="000000"/>
                    </a:solidFill>
                    <a:effectLst/>
                    <a:uLnTx/>
                    <a:uFillTx/>
                    <a:latin typeface="Monaco"/>
                    <a:ea typeface="DejaVu Sans"/>
                    <a:cs typeface="+mn-cs"/>
                  </a:rPr>
                  <a:t>: 1.59.0</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1" normalizeH="0" baseline="0" noProof="0">
                    <a:ln>
                      <a:noFill/>
                    </a:ln>
                    <a:solidFill>
                      <a:srgbClr val="000000"/>
                    </a:solidFill>
                    <a:effectLst/>
                    <a:uLnTx/>
                    <a:uFillTx/>
                    <a:latin typeface="Monaco"/>
                    <a:ea typeface="DejaVu Sans"/>
                    <a:cs typeface="+mn-cs"/>
                  </a:rPr>
                  <a:t>...</a:t>
                </a:r>
                <a:endParaRPr kumimoji="0" lang="en-US" sz="500" b="0" i="0" u="none" strike="noStrike" kern="1200" cap="none" spc="-1"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1" normalizeH="0" baseline="0" noProof="0">
                  <a:ln>
                    <a:noFill/>
                  </a:ln>
                  <a:solidFill>
                    <a:prstClr val="black"/>
                  </a:solidFill>
                  <a:effectLst/>
                  <a:uLnTx/>
                  <a:uFillTx/>
                  <a:latin typeface="Arial"/>
                  <a:ea typeface="+mn-ea"/>
                  <a:cs typeface="+mn-cs"/>
                </a:endParaRPr>
              </a:p>
            </p:txBody>
          </p:sp>
          <p:sp>
            <p:nvSpPr>
              <p:cNvPr id="469" name="CustomShape 17"/>
              <p:cNvSpPr/>
              <p:nvPr/>
            </p:nvSpPr>
            <p:spPr>
              <a:xfrm>
                <a:off x="6719760" y="1325520"/>
                <a:ext cx="2138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a:ln>
                      <a:noFill/>
                    </a:ln>
                    <a:solidFill>
                      <a:srgbClr val="000000"/>
                    </a:solidFill>
                    <a:effectLst/>
                    <a:uLnTx/>
                    <a:uFillTx/>
                    <a:latin typeface="Monaco"/>
                    <a:ea typeface="DejaVu Sans"/>
                    <a:cs typeface="+mn-cs"/>
                  </a:rPr>
                  <a:t>spec.yaml</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sp>
          <p:nvSpPr>
            <p:cNvPr id="470" name="CustomShape 18"/>
            <p:cNvSpPr/>
            <p:nvPr/>
          </p:nvSpPr>
          <p:spPr>
            <a:xfrm>
              <a:off x="6438600" y="4363200"/>
              <a:ext cx="2477520" cy="45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Detailed provenance is stored</a:t>
              </a:r>
              <a:endParaRPr kumimoji="0" lang="en-US" sz="1200" b="0" i="0" u="none" strike="noStrike" kern="1200" cap="none" spc="-1"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000000"/>
                  </a:solidFill>
                  <a:effectLst/>
                  <a:uLnTx/>
                  <a:uFillTx/>
                  <a:latin typeface="Arial"/>
                  <a:ea typeface="DejaVu Sans"/>
                  <a:cs typeface="+mn-cs"/>
                </a:rPr>
                <a:t>with the installed package</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10100366"/>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stomShape 4">
            <a:extLst>
              <a:ext uri="{FF2B5EF4-FFF2-40B4-BE49-F238E27FC236}">
                <a16:creationId xmlns:a16="http://schemas.microsoft.com/office/drawing/2014/main" id="{B322F5A2-5B53-4349-9020-12816F53E0C5}"/>
              </a:ext>
            </a:extLst>
          </p:cNvPr>
          <p:cNvSpPr/>
          <p:nvPr/>
        </p:nvSpPr>
        <p:spPr>
          <a:xfrm>
            <a:off x="45719" y="2685929"/>
            <a:ext cx="4907645" cy="1985159"/>
          </a:xfrm>
          <a:prstGeom prst="rect">
            <a:avLst/>
          </a:prstGeom>
          <a:solidFill>
            <a:srgbClr val="FFFFFF"/>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opt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a:t>
            </a:r>
            <a:r>
              <a:rPr kumimoji="0" lang="en-US" sz="900" b="0" i="0" u="none" strike="noStrike" kern="1200" cap="none" spc="0" normalizeH="0" baseline="0" noProof="0" dirty="0" err="1">
                <a:ln>
                  <a:noFill/>
                </a:ln>
                <a:solidFill>
                  <a:prstClr val="black"/>
                </a:solidFill>
                <a:effectLst/>
                <a:uLnTx/>
                <a:uFillTx/>
                <a:latin typeface="Monaco" pitchFamily="2" charset="77"/>
                <a:ea typeface="+mn-ea"/>
                <a:cs typeface="+mn-cs"/>
              </a:rPr>
              <a:t>spack</a:t>
            </a:r>
            <a:endPar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a:t>
            </a:r>
            <a:r>
              <a:rPr kumimoji="0" lang="en-US" sz="900" b="0" i="0" u="none" strike="noStrike" kern="1200" cap="none" spc="0" normalizeH="0" baseline="0" noProof="0" dirty="0" err="1">
                <a:ln>
                  <a:noFill/>
                </a:ln>
                <a:solidFill>
                  <a:prstClr val="black"/>
                </a:solidFill>
                <a:effectLst/>
                <a:uLnTx/>
                <a:uFillTx/>
                <a:latin typeface="Monaco" pitchFamily="2" charset="77"/>
                <a:ea typeface="+mn-ea"/>
                <a:cs typeface="+mn-cs"/>
              </a:rPr>
              <a:t>darwin-mojave-skylake</a:t>
            </a:r>
            <a:endPar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clang-10.0.0-apple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bzip2-1.0.8-hc4sm4vuzpm4znmvrfzri4ow2mkphe2e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python-3.7.6-daqqpssxb6qbfrztsezkmhus3xoflbsy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sqlite-3.30.1-u64v26igxvxyn23hysmklfums6tgjv5r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xz-5.2.4-u5eawkvaoc7vonabe6nndkcfwuv233cj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zlib-1.2.11-x46q4wm46ay4pltriijbgizxjrhbaka6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darwin-mojave-x86_64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clang-10.0.0-apple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coreutils-8.29-pl2kcytejqcys5dzecfrtjqxfdssvnob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 normalizeH="0" baseline="0" noProof="0" dirty="0">
              <a:ln>
                <a:noFill/>
              </a:ln>
              <a:solidFill>
                <a:prstClr val="black"/>
              </a:solidFill>
              <a:effectLst/>
              <a:uLnTx/>
              <a:uFillTx/>
              <a:latin typeface="Monaco" pitchFamily="2" charset="77"/>
              <a:ea typeface="+mn-ea"/>
              <a:cs typeface="+mn-cs"/>
            </a:endParaRPr>
          </a:p>
        </p:txBody>
      </p:sp>
      <p:sp>
        <p:nvSpPr>
          <p:cNvPr id="427" name="CustomShape 1"/>
          <p:cNvSpPr/>
          <p:nvPr/>
        </p:nvSpPr>
        <p:spPr>
          <a:xfrm>
            <a:off x="5039138" y="1078920"/>
            <a:ext cx="4015485" cy="3591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Each unique dependency graph is a unique </a:t>
            </a:r>
            <a:r>
              <a:rPr kumimoji="0" lang="en-US" sz="1800" b="1" i="1" u="none" strike="noStrike" kern="1200" cap="none" spc="-1" normalizeH="0" baseline="0" noProof="0" dirty="0">
                <a:ln>
                  <a:noFill/>
                </a:ln>
                <a:solidFill>
                  <a:srgbClr val="000000"/>
                </a:solidFill>
                <a:effectLst/>
                <a:uLnTx/>
                <a:uFillTx/>
                <a:latin typeface="Calibri"/>
                <a:ea typeface="DejaVu Sans"/>
                <a:cs typeface="+mn-cs"/>
              </a:rPr>
              <a:t>configuration</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Each configuration in a unique directory.</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Multiple configurations of the same package can coexist.</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1" i="0" u="none" strike="noStrike" kern="1200" cap="none" spc="-1" normalizeH="0" baseline="0" noProof="0" dirty="0">
                <a:ln>
                  <a:noFill/>
                </a:ln>
                <a:solidFill>
                  <a:srgbClr val="C0504D"/>
                </a:solidFill>
                <a:effectLst/>
                <a:uLnTx/>
                <a:uFillTx/>
                <a:latin typeface="Calibri"/>
                <a:ea typeface="DejaVu Sans"/>
                <a:cs typeface="+mn-cs"/>
              </a:rPr>
              <a:t>Hash</a:t>
            </a:r>
            <a:r>
              <a:rPr kumimoji="0" lang="en-US" sz="1800" b="0" i="0" u="none" strike="noStrike" kern="1200" cap="none" spc="-1" normalizeH="0" baseline="0" noProof="0" dirty="0">
                <a:ln>
                  <a:noFill/>
                </a:ln>
                <a:solidFill>
                  <a:srgbClr val="C0504D"/>
                </a:solidFill>
                <a:effectLst/>
                <a:uLnTx/>
                <a:uFillTx/>
                <a:latin typeface="Calibri"/>
                <a:ea typeface="DejaVu Sans"/>
                <a:cs typeface="+mn-cs"/>
              </a:rPr>
              <a:t> </a:t>
            </a:r>
            <a:r>
              <a:rPr kumimoji="0" lang="en-US" sz="1800" b="0" i="0" u="none" strike="noStrike" kern="1200" cap="none" spc="-1" normalizeH="0" baseline="0" noProof="0" dirty="0">
                <a:ln>
                  <a:noFill/>
                </a:ln>
                <a:solidFill>
                  <a:srgbClr val="000000"/>
                </a:solidFill>
                <a:effectLst/>
                <a:uLnTx/>
                <a:uFillTx/>
                <a:latin typeface="Calibri"/>
                <a:ea typeface="DejaVu Sans"/>
                <a:cs typeface="+mn-cs"/>
              </a:rPr>
              <a:t>of entire directed acyclic graph (DAG) is appended to each prefix. </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cs typeface="+mn-cs"/>
              </a:rPr>
              <a:t>Installed packages automatically find dependencies</a:t>
            </a:r>
            <a:endParaRPr kumimoji="0" lang="en-US" sz="18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err="1">
                <a:ln>
                  <a:noFill/>
                </a:ln>
                <a:solidFill>
                  <a:srgbClr val="000000"/>
                </a:solidFill>
                <a:effectLst/>
                <a:uLnTx/>
                <a:uFillTx/>
                <a:latin typeface="Calibri"/>
                <a:ea typeface="DejaVu Sans"/>
                <a:cs typeface="+mn-cs"/>
              </a:rPr>
              <a:t>Spack</a:t>
            </a:r>
            <a:r>
              <a:rPr kumimoji="0" lang="en-US" sz="1600" b="0" i="0" u="none" strike="noStrike" kern="1200" cap="none" spc="-1" normalizeH="0" baseline="0" noProof="0" dirty="0">
                <a:ln>
                  <a:noFill/>
                </a:ln>
                <a:solidFill>
                  <a:srgbClr val="000000"/>
                </a:solidFill>
                <a:effectLst/>
                <a:uLnTx/>
                <a:uFillTx/>
                <a:latin typeface="Calibri"/>
                <a:ea typeface="DejaVu Sans"/>
                <a:cs typeface="+mn-cs"/>
              </a:rPr>
              <a:t> embeds RPATHs in binaries.</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No need to use modules or set LD_LIBRARY_PATH</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cs typeface="+mn-cs"/>
              </a:rPr>
              <a:t>Things work </a:t>
            </a:r>
            <a:r>
              <a:rPr kumimoji="0" lang="en-US" sz="1600" b="0" i="1" u="none" strike="noStrike" kern="1200" cap="none" spc="-1" normalizeH="0" baseline="0" noProof="0" dirty="0">
                <a:ln>
                  <a:noFill/>
                </a:ln>
                <a:solidFill>
                  <a:srgbClr val="000000"/>
                </a:solidFill>
                <a:effectLst/>
                <a:uLnTx/>
                <a:uFillTx/>
                <a:latin typeface="Calibri"/>
                <a:ea typeface="DejaVu Sans"/>
                <a:cs typeface="+mn-cs"/>
              </a:rPr>
              <a:t>the way you built them</a:t>
            </a:r>
            <a:endParaRPr kumimoji="0" lang="en-US" sz="1600" b="0" i="0" u="none" strike="noStrike" kern="1200" cap="none" spc="-1" normalizeH="0" baseline="0" noProof="0" dirty="0">
              <a:ln>
                <a:noFill/>
              </a:ln>
              <a:solidFill>
                <a:prstClr val="black"/>
              </a:solidFill>
              <a:effectLst/>
              <a:uLnTx/>
              <a:uFillTx/>
              <a:latin typeface="Arial"/>
              <a:ea typeface="+mn-ea"/>
              <a:cs typeface="+mn-cs"/>
            </a:endParaRPr>
          </a:p>
        </p:txBody>
      </p:sp>
      <p:sp>
        <p:nvSpPr>
          <p:cNvPr id="428"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376092"/>
                </a:solidFill>
                <a:effectLst/>
                <a:uLnTx/>
                <a:uFillTx/>
                <a:latin typeface="Calibri"/>
                <a:ea typeface="DejaVu Sans"/>
                <a:cs typeface="+mn-cs"/>
              </a:rPr>
              <a:t>Hashing allows us to handle combinatorial complexity</a:t>
            </a:r>
            <a:endParaRPr kumimoji="0" lang="en-US" sz="2400" b="0" i="0" u="none" strike="noStrike" kern="1200" cap="none" spc="-1" normalizeH="0" baseline="0" noProof="0" dirty="0">
              <a:ln>
                <a:noFill/>
              </a:ln>
              <a:solidFill>
                <a:prstClr val="black"/>
              </a:solidFill>
              <a:effectLst/>
              <a:uLnTx/>
              <a:uFillTx/>
              <a:latin typeface="Arial"/>
              <a:ea typeface="+mn-ea"/>
              <a:cs typeface="+mn-cs"/>
            </a:endParaRPr>
          </a:p>
        </p:txBody>
      </p:sp>
      <p:sp>
        <p:nvSpPr>
          <p:cNvPr id="429" name="CustomShape 3"/>
          <p:cNvSpPr/>
          <p:nvPr/>
        </p:nvSpPr>
        <p:spPr>
          <a:xfrm>
            <a:off x="436320" y="1053720"/>
            <a:ext cx="8228520" cy="1878480"/>
          </a:xfrm>
          <a:prstGeom prst="rect">
            <a:avLst/>
          </a:prstGeom>
          <a:noFill/>
          <a:ln>
            <a:noFill/>
          </a:ln>
        </p:spPr>
        <p:style>
          <a:lnRef idx="0">
            <a:scrgbClr r="0" g="0" b="0"/>
          </a:lnRef>
          <a:fillRef idx="0">
            <a:scrgbClr r="0" g="0" b="0"/>
          </a:fillRef>
          <a:effectRef idx="0">
            <a:scrgbClr r="0" g="0" b="0"/>
          </a:effectRef>
          <a:fontRef idx="minor"/>
        </p:style>
      </p:sp>
      <p:pic>
        <p:nvPicPr>
          <p:cNvPr id="431" name="Picture 11"/>
          <p:cNvPicPr/>
          <p:nvPr/>
        </p:nvPicPr>
        <p:blipFill>
          <a:blip r:embed="rId2"/>
          <a:stretch/>
        </p:blipFill>
        <p:spPr>
          <a:xfrm>
            <a:off x="-169920" y="1117080"/>
            <a:ext cx="4347720" cy="1398960"/>
          </a:xfrm>
          <a:prstGeom prst="rect">
            <a:avLst/>
          </a:prstGeom>
          <a:ln>
            <a:noFill/>
          </a:ln>
        </p:spPr>
      </p:pic>
      <p:sp>
        <p:nvSpPr>
          <p:cNvPr id="432" name="CustomShape 5"/>
          <p:cNvSpPr/>
          <p:nvPr/>
        </p:nvSpPr>
        <p:spPr>
          <a:xfrm>
            <a:off x="223200" y="2325960"/>
            <a:ext cx="173484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 normalizeH="0" baseline="0" noProof="0">
                <a:ln>
                  <a:noFill/>
                </a:ln>
                <a:solidFill>
                  <a:srgbClr val="000000"/>
                </a:solidFill>
                <a:effectLst/>
                <a:uLnTx/>
                <a:uFillTx/>
                <a:latin typeface="Calibri"/>
                <a:ea typeface="DejaVu Sans"/>
                <a:cs typeface="+mn-cs"/>
              </a:rPr>
              <a:t>Installation Layout</a:t>
            </a:r>
            <a:endParaRPr kumimoji="0" lang="en-US" sz="1600" b="0" i="0" u="none" strike="noStrike" kern="1200" cap="none" spc="-1" normalizeH="0" baseline="0" noProof="0">
              <a:ln>
                <a:noFill/>
              </a:ln>
              <a:solidFill>
                <a:prstClr val="black"/>
              </a:solidFill>
              <a:effectLst/>
              <a:uLnTx/>
              <a:uFillTx/>
              <a:latin typeface="Arial"/>
              <a:ea typeface="+mn-ea"/>
              <a:cs typeface="+mn-cs"/>
            </a:endParaRPr>
          </a:p>
        </p:txBody>
      </p:sp>
      <p:sp>
        <p:nvSpPr>
          <p:cNvPr id="433" name="CustomShape 6"/>
          <p:cNvSpPr/>
          <p:nvPr/>
        </p:nvSpPr>
        <p:spPr>
          <a:xfrm>
            <a:off x="198000" y="1055880"/>
            <a:ext cx="1648080" cy="333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 normalizeH="0" baseline="0" noProof="0">
                <a:ln>
                  <a:noFill/>
                </a:ln>
                <a:solidFill>
                  <a:srgbClr val="000000"/>
                </a:solidFill>
                <a:effectLst/>
                <a:uLnTx/>
                <a:uFillTx/>
                <a:latin typeface="Calibri"/>
                <a:ea typeface="DejaVu Sans"/>
                <a:cs typeface="+mn-cs"/>
              </a:rPr>
              <a:t>Dependency DAG</a:t>
            </a:r>
            <a:endParaRPr kumimoji="0" lang="en-US" sz="1600" b="0" i="0" u="none" strike="noStrike" kern="1200" cap="none" spc="-1" normalizeH="0" baseline="0" noProof="0">
              <a:ln>
                <a:noFill/>
              </a:ln>
              <a:solidFill>
                <a:prstClr val="black"/>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DE21B078-5DCE-344B-938E-B88F2D776B77}"/>
              </a:ext>
            </a:extLst>
          </p:cNvPr>
          <p:cNvGrpSpPr/>
          <p:nvPr/>
        </p:nvGrpSpPr>
        <p:grpSpPr>
          <a:xfrm>
            <a:off x="46205" y="2219040"/>
            <a:ext cx="4907645" cy="2456821"/>
            <a:chOff x="46205" y="2219040"/>
            <a:chExt cx="4907645" cy="2456821"/>
          </a:xfrm>
        </p:grpSpPr>
        <p:sp>
          <p:nvSpPr>
            <p:cNvPr id="430" name="CustomShape 4"/>
            <p:cNvSpPr/>
            <p:nvPr/>
          </p:nvSpPr>
          <p:spPr>
            <a:xfrm>
              <a:off x="46205" y="2690702"/>
              <a:ext cx="4907645" cy="1985159"/>
            </a:xfrm>
            <a:prstGeom prst="rect">
              <a:avLst/>
            </a:prstGeom>
            <a:solidFill>
              <a:srgbClr val="FFFFFF"/>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opt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a:t>
              </a:r>
              <a:r>
                <a:rPr kumimoji="0" lang="en-US" sz="900" b="0" i="0" u="none" strike="noStrike" kern="1200" cap="none" spc="0" normalizeH="0" baseline="0" noProof="0" dirty="0" err="1">
                  <a:ln>
                    <a:noFill/>
                  </a:ln>
                  <a:solidFill>
                    <a:prstClr val="black"/>
                  </a:solidFill>
                  <a:effectLst/>
                  <a:uLnTx/>
                  <a:uFillTx/>
                  <a:latin typeface="Monaco" pitchFamily="2" charset="77"/>
                  <a:ea typeface="+mn-ea"/>
                  <a:cs typeface="+mn-cs"/>
                </a:rPr>
                <a:t>spack</a:t>
              </a:r>
              <a:endPar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a:t>
              </a:r>
              <a:r>
                <a:rPr kumimoji="0" lang="en-US" sz="900" b="0" i="0" u="none" strike="noStrike" kern="1200" cap="none" spc="0" normalizeH="0" baseline="0" noProof="0" dirty="0" err="1">
                  <a:ln>
                    <a:noFill/>
                  </a:ln>
                  <a:solidFill>
                    <a:prstClr val="black"/>
                  </a:solidFill>
                  <a:effectLst/>
                  <a:uLnTx/>
                  <a:uFillTx/>
                  <a:latin typeface="Monaco" pitchFamily="2" charset="77"/>
                  <a:ea typeface="+mn-ea"/>
                  <a:cs typeface="+mn-cs"/>
                </a:rPr>
                <a:t>darwin-mojave-skylake</a:t>
              </a:r>
              <a:endPar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clang-10.0.0-apple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bzip2-1.0.8-</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hc4sm4vuzpm4znmvrfzri4ow2mkphe2e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python-3.7.6-</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daqqpssxb6qbfrztsezkmhus3xoflbsy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sqlite-3.30.1-</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u64v26igxvxyn23hysmklfums6tgjv5r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xz-5.2.4-</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u5eawkvaoc7vonabe6nndkcfwuv233cj</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zlib-1.2.11-</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x46q4wm46ay4pltriijbgizxjrhbaka6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darwin-mojave-x86_64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clang-10.0.0-apple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onaco" pitchFamily="2" charset="77"/>
                  <a:ea typeface="+mn-ea"/>
                  <a:cs typeface="+mn-cs"/>
                </a:rPr>
                <a:t>    │       └── coreutils-8.29-</a:t>
              </a:r>
              <a:r>
                <a:rPr kumimoji="0" lang="en-US" sz="900" b="1" i="0" u="none" strike="noStrike" kern="1200" cap="none" spc="0" normalizeH="0" baseline="0" noProof="0" dirty="0">
                  <a:ln>
                    <a:noFill/>
                  </a:ln>
                  <a:solidFill>
                    <a:srgbClr val="C0504D"/>
                  </a:solidFill>
                  <a:effectLst/>
                  <a:uLnTx/>
                  <a:uFillTx/>
                  <a:latin typeface="Monaco" pitchFamily="2" charset="77"/>
                  <a:ea typeface="+mn-ea"/>
                  <a:cs typeface="+mn-cs"/>
                </a:rPr>
                <a:t>pl2kcytejqcys5dzecfrtjqxfdssvnob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 normalizeH="0" baseline="0" noProof="0" dirty="0">
                <a:ln>
                  <a:noFill/>
                </a:ln>
                <a:solidFill>
                  <a:prstClr val="black"/>
                </a:solidFill>
                <a:effectLst/>
                <a:uLnTx/>
                <a:uFillTx/>
                <a:latin typeface="Monaco" pitchFamily="2" charset="77"/>
                <a:ea typeface="+mn-ea"/>
                <a:cs typeface="+mn-cs"/>
              </a:endParaRPr>
            </a:p>
          </p:txBody>
        </p:sp>
        <p:sp>
          <p:nvSpPr>
            <p:cNvPr id="434" name="CustomShape 7"/>
            <p:cNvSpPr/>
            <p:nvPr/>
          </p:nvSpPr>
          <p:spPr>
            <a:xfrm rot="5400000">
              <a:off x="2453040" y="2498400"/>
              <a:ext cx="932400" cy="373680"/>
            </a:xfrm>
            <a:prstGeom prst="stripedRightArrow">
              <a:avLst>
                <a:gd name="adj1" fmla="val 50000"/>
                <a:gd name="adj2" fmla="val 50000"/>
              </a:avLst>
            </a:prstGeom>
            <a:solidFill>
              <a:schemeClr val="accent2"/>
            </a:solidFill>
            <a:ln>
              <a:solidFill>
                <a:srgbClr val="BE4B48"/>
              </a:solidFill>
              <a:round/>
            </a:ln>
            <a:effectLst>
              <a:outerShdw blurRad="39000" dist="25560" dir="5400000" rotWithShape="0">
                <a:srgbClr val="000000">
                  <a:alpha val="38000"/>
                </a:srgbClr>
              </a:outerShdw>
            </a:effectLst>
          </p:spPr>
          <p:style>
            <a:lnRef idx="1">
              <a:schemeClr val="accent2"/>
            </a:lnRef>
            <a:fillRef idx="3">
              <a:schemeClr val="accent2"/>
            </a:fillRef>
            <a:effectRef idx="2">
              <a:schemeClr val="accent2"/>
            </a:effectRef>
            <a:fontRef idx="minor"/>
          </p:style>
          <p:txBody>
            <a:bodyPr lIns="90000" tIns="45000" rIns="90000" bIns="45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a:ln>
                    <a:noFill/>
                  </a:ln>
                  <a:solidFill>
                    <a:srgbClr val="FFFFFF"/>
                  </a:solidFill>
                  <a:effectLst/>
                  <a:uLnTx/>
                  <a:uFillTx/>
                  <a:latin typeface="Calibri"/>
                  <a:ea typeface="DejaVu Sans"/>
                  <a:cs typeface="+mn-cs"/>
                </a:rPr>
                <a:t>Hash</a:t>
              </a:r>
              <a:endParaRPr kumimoji="0" lang="en-US" sz="1200" b="0" i="0" u="none" strike="noStrike" kern="1200" cap="none" spc="-1" normalizeH="0" baseline="0" noProof="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37316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457200" y="164631"/>
            <a:ext cx="8229600" cy="756578"/>
          </a:xfrm>
          <a:prstGeom prst="rect">
            <a:avLst/>
          </a:prstGeom>
          <a:noFill/>
          <a:ln>
            <a:noFill/>
          </a:ln>
        </p:spPr>
        <p:txBody>
          <a:bodyPr lIns="0" tIns="45700" rIns="45700" bIns="45700" anchor="ctr" anchorCtr="0">
            <a:noAutofit/>
          </a:bodyPr>
          <a:lstStyle/>
          <a:p>
            <a:pPr marL="0" marR="0" lvl="0" indent="0" algn="l" rtl="0">
              <a:lnSpc>
                <a:spcPct val="90000"/>
              </a:lnSpc>
              <a:spcBef>
                <a:spcPts val="0"/>
              </a:spcBef>
              <a:buClr>
                <a:srgbClr val="366092"/>
              </a:buClr>
              <a:buSzPct val="25000"/>
              <a:buFont typeface="Calibri"/>
              <a:buNone/>
            </a:pPr>
            <a:r>
              <a:rPr lang="en-US" sz="2400" b="1" i="0" u="none" strike="noStrike" cap="none" dirty="0">
                <a:solidFill>
                  <a:srgbClr val="366092"/>
                </a:solidFill>
                <a:latin typeface="Calibri"/>
                <a:ea typeface="Calibri"/>
                <a:cs typeface="Calibri"/>
                <a:sym typeface="Calibri"/>
              </a:rPr>
              <a:t>An i</a:t>
            </a:r>
            <a:r>
              <a:rPr lang="en-US" dirty="0">
                <a:solidFill>
                  <a:srgbClr val="366092"/>
                </a:solidFill>
                <a:latin typeface="Calibri"/>
                <a:ea typeface="Calibri"/>
                <a:cs typeface="Calibri"/>
                <a:sym typeface="Calibri"/>
              </a:rPr>
              <a:t>solated compilation environment allows </a:t>
            </a:r>
            <a:r>
              <a:rPr lang="en-US" dirty="0" err="1">
                <a:solidFill>
                  <a:srgbClr val="366092"/>
                </a:solidFill>
                <a:latin typeface="Calibri"/>
                <a:ea typeface="Calibri"/>
                <a:cs typeface="Calibri"/>
                <a:sym typeface="Calibri"/>
              </a:rPr>
              <a:t>Spack</a:t>
            </a:r>
            <a:r>
              <a:rPr lang="en-US" dirty="0">
                <a:solidFill>
                  <a:srgbClr val="366092"/>
                </a:solidFill>
                <a:latin typeface="Calibri"/>
                <a:ea typeface="Calibri"/>
                <a:cs typeface="Calibri"/>
                <a:sym typeface="Calibri"/>
              </a:rPr>
              <a:t> </a:t>
            </a:r>
            <a:br>
              <a:rPr lang="en-US" dirty="0">
                <a:solidFill>
                  <a:srgbClr val="366092"/>
                </a:solidFill>
                <a:latin typeface="Calibri"/>
                <a:ea typeface="Calibri"/>
                <a:cs typeface="Calibri"/>
                <a:sym typeface="Calibri"/>
              </a:rPr>
            </a:br>
            <a:r>
              <a:rPr lang="en-US" dirty="0">
                <a:solidFill>
                  <a:srgbClr val="366092"/>
                </a:solidFill>
                <a:latin typeface="Calibri"/>
                <a:ea typeface="Calibri"/>
                <a:cs typeface="Calibri"/>
                <a:sym typeface="Calibri"/>
              </a:rPr>
              <a:t>to easily swap compilers</a:t>
            </a:r>
            <a:endParaRPr lang="en-US" sz="2400" b="1" i="0" u="none" strike="noStrike" cap="none" dirty="0">
              <a:solidFill>
                <a:srgbClr val="366092"/>
              </a:solidFill>
              <a:latin typeface="Calibri"/>
              <a:ea typeface="Calibri"/>
              <a:cs typeface="Calibri"/>
              <a:sym typeface="Calibri"/>
            </a:endParaRPr>
          </a:p>
        </p:txBody>
      </p:sp>
      <p:sp>
        <p:nvSpPr>
          <p:cNvPr id="486" name="Shape 486"/>
          <p:cNvSpPr/>
          <p:nvPr/>
        </p:nvSpPr>
        <p:spPr>
          <a:xfrm>
            <a:off x="65564" y="1039091"/>
            <a:ext cx="4351958" cy="1105028"/>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Spack</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Process</a:t>
            </a:r>
          </a:p>
        </p:txBody>
      </p:sp>
      <p:sp>
        <p:nvSpPr>
          <p:cNvPr id="487" name="Shape 487"/>
          <p:cNvSpPr/>
          <p:nvPr/>
        </p:nvSpPr>
        <p:spPr>
          <a:xfrm>
            <a:off x="741506" y="2615281"/>
            <a:ext cx="4092505" cy="1413480"/>
          </a:xfrm>
          <a:prstGeom prst="rect">
            <a:avLst/>
          </a:prstGeom>
          <a:gradFill>
            <a:gsLst>
              <a:gs pos="0">
                <a:srgbClr val="972A26"/>
              </a:gs>
              <a:gs pos="55000">
                <a:srgbClr val="B3312F"/>
              </a:gs>
              <a:gs pos="100000">
                <a:srgbClr val="D33B36"/>
              </a:gs>
            </a:gsLst>
            <a:lin ang="16200000" scaled="0"/>
          </a:gradFill>
          <a:ln w="9525" cap="rnd" cmpd="sng">
            <a:solidFill>
              <a:srgbClr val="BD4B48"/>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000" b="1" i="0" u="none" strike="noStrike" kern="1200" cap="none" spc="0" normalizeH="0" baseline="0" noProof="0" dirty="0">
                <a:ln>
                  <a:noFill/>
                </a:ln>
                <a:solidFill>
                  <a:prstClr val="white"/>
                </a:solidFill>
                <a:effectLst/>
                <a:uLnTx/>
                <a:uFillTx/>
                <a:latin typeface="Calibri"/>
                <a:ea typeface="Calibri"/>
                <a:cs typeface="Calibri"/>
                <a:sym typeface="Calibri"/>
              </a:rPr>
              <a:t>Set up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CC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-cc     SPACK_CC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icc</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CXX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spack-c</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    SPACK_CXX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icpc</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F77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/spack-f77    SPACK_F77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ifort</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FC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/spack-f90    SPACK_FC  = /opt/ic-15.1/bin/</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ifort</a:t>
            </a:r>
            <a:endPar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PKG_CONFIG_PATH   = ...      PATH = </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spack</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env</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:$PATH</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CMAKE_PREFIX_PATH =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LIBRARY_PATH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Arial"/>
              <a:ea typeface="Arial"/>
              <a:cs typeface="Arial"/>
              <a:sym typeface="Arial"/>
            </a:endParaRPr>
          </a:p>
        </p:txBody>
      </p:sp>
      <p:sp>
        <p:nvSpPr>
          <p:cNvPr id="488" name="Shape 488"/>
          <p:cNvSpPr/>
          <p:nvPr/>
        </p:nvSpPr>
        <p:spPr>
          <a:xfrm>
            <a:off x="712550" y="1108112"/>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00" b="0" i="0" u="none" strike="noStrike" kern="1200" cap="none" spc="0" normalizeH="0" baseline="0" noProof="0">
                <a:ln>
                  <a:noFill/>
                </a:ln>
                <a:solidFill>
                  <a:prstClr val="white"/>
                </a:solidFill>
                <a:effectLst/>
                <a:uLnTx/>
                <a:uFillTx/>
                <a:latin typeface="Arial"/>
                <a:ea typeface="Arial"/>
                <a:cs typeface="Arial"/>
                <a:sym typeface="Arial"/>
              </a:rPr>
              <a:t>do_install()</a:t>
            </a:r>
          </a:p>
        </p:txBody>
      </p:sp>
      <p:grpSp>
        <p:nvGrpSpPr>
          <p:cNvPr id="489" name="Shape 489"/>
          <p:cNvGrpSpPr/>
          <p:nvPr/>
        </p:nvGrpSpPr>
        <p:grpSpPr>
          <a:xfrm>
            <a:off x="291796" y="1383436"/>
            <a:ext cx="1172998" cy="630981"/>
            <a:chOff x="291796" y="1390264"/>
            <a:chExt cx="1172998" cy="630981"/>
          </a:xfrm>
        </p:grpSpPr>
        <p:cxnSp>
          <p:nvCxnSpPr>
            <p:cNvPr id="490" name="Shape 490"/>
            <p:cNvCxnSpPr>
              <a:stCxn id="488" idx="2"/>
              <a:endCxn id="491" idx="0"/>
            </p:cNvCxnSpPr>
            <p:nvPr/>
          </p:nvCxnSpPr>
          <p:spPr>
            <a:xfrm rot="5400000">
              <a:off x="910699" y="1357714"/>
              <a:ext cx="355800" cy="420900"/>
            </a:xfrm>
            <a:prstGeom prst="bentConnector3">
              <a:avLst>
                <a:gd name="adj1" fmla="val 50000"/>
              </a:avLst>
            </a:prstGeom>
            <a:noFill/>
            <a:ln w="28575" cap="flat" cmpd="sng">
              <a:solidFill>
                <a:srgbClr val="366092"/>
              </a:solidFill>
              <a:prstDash val="solid"/>
              <a:round/>
              <a:headEnd type="none" w="med" len="med"/>
              <a:tailEnd type="stealth" w="lg" len="lg"/>
            </a:ln>
          </p:spPr>
        </p:cxnSp>
        <p:sp>
          <p:nvSpPr>
            <p:cNvPr id="491" name="Shape 491"/>
            <p:cNvSpPr/>
            <p:nvPr/>
          </p:nvSpPr>
          <p:spPr>
            <a:xfrm>
              <a:off x="291796"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dep1</a:t>
              </a:r>
            </a:p>
          </p:txBody>
        </p:sp>
      </p:grpSp>
      <p:grpSp>
        <p:nvGrpSpPr>
          <p:cNvPr id="492" name="Shape 492"/>
          <p:cNvGrpSpPr/>
          <p:nvPr/>
        </p:nvGrpSpPr>
        <p:grpSpPr>
          <a:xfrm>
            <a:off x="1299049" y="1383436"/>
            <a:ext cx="1483130" cy="630981"/>
            <a:chOff x="1981820" y="1390264"/>
            <a:chExt cx="1483130" cy="630981"/>
          </a:xfrm>
        </p:grpSpPr>
        <p:sp>
          <p:nvSpPr>
            <p:cNvPr id="493" name="Shape 493"/>
            <p:cNvSpPr/>
            <p:nvPr/>
          </p:nvSpPr>
          <p:spPr>
            <a:xfrm>
              <a:off x="2291952"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dep2</a:t>
              </a:r>
            </a:p>
          </p:txBody>
        </p:sp>
        <p:cxnSp>
          <p:nvCxnSpPr>
            <p:cNvPr id="494" name="Shape 494"/>
            <p:cNvCxnSpPr>
              <a:stCxn id="488" idx="2"/>
              <a:endCxn id="493" idx="0"/>
            </p:cNvCxnSpPr>
            <p:nvPr/>
          </p:nvCxnSpPr>
          <p:spPr>
            <a:xfrm rot="-5400000" flipH="1">
              <a:off x="2252270" y="1119814"/>
              <a:ext cx="355800" cy="896700"/>
            </a:xfrm>
            <a:prstGeom prst="bentConnector3">
              <a:avLst>
                <a:gd name="adj1" fmla="val 51920"/>
              </a:avLst>
            </a:prstGeom>
            <a:noFill/>
            <a:ln w="28575" cap="flat" cmpd="sng">
              <a:solidFill>
                <a:srgbClr val="366092"/>
              </a:solidFill>
              <a:prstDash val="solid"/>
              <a:round/>
              <a:headEnd type="none" w="med" len="med"/>
              <a:tailEnd type="stealth" w="lg" len="lg"/>
            </a:ln>
          </p:spPr>
        </p:cxnSp>
      </p:grpSp>
      <p:grpSp>
        <p:nvGrpSpPr>
          <p:cNvPr id="495" name="Shape 495"/>
          <p:cNvGrpSpPr/>
          <p:nvPr/>
        </p:nvGrpSpPr>
        <p:grpSpPr>
          <a:xfrm>
            <a:off x="1299049" y="1383436"/>
            <a:ext cx="2954610" cy="630981"/>
            <a:chOff x="2036441" y="1390264"/>
            <a:chExt cx="2954610" cy="630981"/>
          </a:xfrm>
        </p:grpSpPr>
        <p:grpSp>
          <p:nvGrpSpPr>
            <p:cNvPr id="496" name="Shape 496"/>
            <p:cNvGrpSpPr/>
            <p:nvPr/>
          </p:nvGrpSpPr>
          <p:grpSpPr>
            <a:xfrm>
              <a:off x="2036441" y="1390264"/>
              <a:ext cx="2954610" cy="630981"/>
              <a:chOff x="2036441" y="1390264"/>
              <a:chExt cx="2954610" cy="630981"/>
            </a:xfrm>
          </p:grpSpPr>
          <p:sp>
            <p:nvSpPr>
              <p:cNvPr id="497" name="Shape 497"/>
              <p:cNvSpPr/>
              <p:nvPr/>
            </p:nvSpPr>
            <p:spPr>
              <a:xfrm>
                <a:off x="3818053" y="1745921"/>
                <a:ext cx="1172998" cy="275323"/>
              </a:xfrm>
              <a:prstGeom prst="rect">
                <a:avLst/>
              </a:prstGeom>
              <a:gradFill>
                <a:gsLst>
                  <a:gs pos="0">
                    <a:srgbClr val="295994"/>
                  </a:gs>
                  <a:gs pos="55000">
                    <a:srgbClr val="306AB0"/>
                  </a:gs>
                  <a:gs pos="100000">
                    <a:srgbClr val="397CCF"/>
                  </a:gs>
                </a:gsLst>
                <a:lin ang="16200000" scaled="0"/>
              </a:gradFill>
              <a:ln w="9525" cap="rnd" cmpd="sng">
                <a:solidFill>
                  <a:srgbClr val="4A7DBA"/>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50" b="0" i="0" u="none" strike="noStrike" kern="1200" cap="none" spc="0" normalizeH="0" baseline="0" noProof="0">
                    <a:ln>
                      <a:noFill/>
                    </a:ln>
                    <a:solidFill>
                      <a:prstClr val="white"/>
                    </a:solidFill>
                    <a:effectLst/>
                    <a:uLnTx/>
                    <a:uFillTx/>
                    <a:latin typeface="Arial"/>
                    <a:ea typeface="Arial"/>
                    <a:cs typeface="Arial"/>
                    <a:sym typeface="Arial"/>
                  </a:rPr>
                  <a:t>Install package</a:t>
                </a:r>
              </a:p>
            </p:txBody>
          </p:sp>
          <p:cxnSp>
            <p:nvCxnSpPr>
              <p:cNvPr id="498" name="Shape 498"/>
              <p:cNvCxnSpPr>
                <a:stCxn id="488" idx="2"/>
                <a:endCxn id="497" idx="0"/>
              </p:cNvCxnSpPr>
              <p:nvPr/>
            </p:nvCxnSpPr>
            <p:spPr>
              <a:xfrm rot="-5400000" flipH="1">
                <a:off x="3042641" y="384064"/>
                <a:ext cx="355800" cy="2368199"/>
              </a:xfrm>
              <a:prstGeom prst="bentConnector3">
                <a:avLst>
                  <a:gd name="adj1" fmla="val 50000"/>
                </a:avLst>
              </a:prstGeom>
              <a:noFill/>
              <a:ln w="28575" cap="flat" cmpd="sng">
                <a:solidFill>
                  <a:srgbClr val="366092"/>
                </a:solidFill>
                <a:prstDash val="solid"/>
                <a:round/>
                <a:headEnd type="none" w="med" len="med"/>
                <a:tailEnd type="stealth" w="lg" len="lg"/>
              </a:ln>
            </p:spPr>
          </p:cxnSp>
        </p:grpSp>
        <p:sp>
          <p:nvSpPr>
            <p:cNvPr id="499" name="Shape 499"/>
            <p:cNvSpPr txBox="1"/>
            <p:nvPr/>
          </p:nvSpPr>
          <p:spPr>
            <a:xfrm>
              <a:off x="3463039" y="1678180"/>
              <a:ext cx="364202" cy="307777"/>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400" b="0" i="0" u="none" strike="noStrike" kern="1200" cap="none" spc="0" normalizeH="0" baseline="0" noProof="0">
                  <a:ln>
                    <a:noFill/>
                  </a:ln>
                  <a:solidFill>
                    <a:prstClr val="black"/>
                  </a:solidFill>
                  <a:effectLst/>
                  <a:uLnTx/>
                  <a:uFillTx/>
                  <a:latin typeface="Arial"/>
                  <a:ea typeface="Arial"/>
                  <a:cs typeface="Arial"/>
                  <a:sym typeface="Arial"/>
                </a:rPr>
                <a:t>…</a:t>
              </a:r>
            </a:p>
          </p:txBody>
        </p:sp>
      </p:grpSp>
      <p:grpSp>
        <p:nvGrpSpPr>
          <p:cNvPr id="500" name="Shape 500"/>
          <p:cNvGrpSpPr/>
          <p:nvPr/>
        </p:nvGrpSpPr>
        <p:grpSpPr>
          <a:xfrm>
            <a:off x="65561" y="2014417"/>
            <a:ext cx="5034730" cy="2608416"/>
            <a:chOff x="65561" y="2014417"/>
            <a:chExt cx="5034730" cy="2608416"/>
          </a:xfrm>
        </p:grpSpPr>
        <p:sp>
          <p:nvSpPr>
            <p:cNvPr id="501" name="Shape 501"/>
            <p:cNvSpPr/>
            <p:nvPr/>
          </p:nvSpPr>
          <p:spPr>
            <a:xfrm>
              <a:off x="65561" y="2546997"/>
              <a:ext cx="5034730" cy="2075837"/>
            </a:xfrm>
            <a:prstGeom prst="rect">
              <a:avLst/>
            </a:prstGeom>
            <a:noFill/>
            <a:ln w="12700" cap="flat" cmpd="sng">
              <a:solidFill>
                <a:schemeClr val="accent2"/>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Build </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Process</a:t>
              </a:r>
            </a:p>
          </p:txBody>
        </p:sp>
        <p:sp>
          <p:nvSpPr>
            <p:cNvPr id="502" name="Shape 502"/>
            <p:cNvSpPr txBox="1"/>
            <p:nvPr/>
          </p:nvSpPr>
          <p:spPr>
            <a:xfrm>
              <a:off x="2594526" y="2301175"/>
              <a:ext cx="492442" cy="261609"/>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050" b="1" i="0" u="none" strike="noStrike" kern="1200" cap="none" spc="0" normalizeH="0" baseline="0" noProof="0">
                  <a:ln>
                    <a:noFill/>
                  </a:ln>
                  <a:solidFill>
                    <a:prstClr val="black"/>
                  </a:solidFill>
                  <a:effectLst/>
                  <a:uLnTx/>
                  <a:uFillTx/>
                  <a:latin typeface="Arial"/>
                  <a:ea typeface="Arial"/>
                  <a:cs typeface="Arial"/>
                  <a:sym typeface="Arial"/>
                </a:rPr>
                <a:t>Fork</a:t>
              </a:r>
            </a:p>
          </p:txBody>
        </p:sp>
        <p:cxnSp>
          <p:nvCxnSpPr>
            <p:cNvPr id="503" name="Shape 503"/>
            <p:cNvCxnSpPr>
              <a:stCxn id="493" idx="2"/>
              <a:endCxn id="501" idx="0"/>
            </p:cNvCxnSpPr>
            <p:nvPr/>
          </p:nvCxnSpPr>
          <p:spPr>
            <a:xfrm rot="-5400000" flipH="1">
              <a:off x="2123080" y="2087017"/>
              <a:ext cx="532500" cy="387300"/>
            </a:xfrm>
            <a:prstGeom prst="bentConnector3">
              <a:avLst>
                <a:gd name="adj1" fmla="val 50000"/>
              </a:avLst>
            </a:prstGeom>
            <a:noFill/>
            <a:ln w="28575" cap="flat" cmpd="sng">
              <a:solidFill>
                <a:srgbClr val="366092"/>
              </a:solidFill>
              <a:prstDash val="solid"/>
              <a:round/>
              <a:headEnd type="none" w="med" len="med"/>
              <a:tailEnd type="stealth" w="lg" len="lg"/>
            </a:ln>
          </p:spPr>
        </p:cxnSp>
      </p:grpSp>
      <p:grpSp>
        <p:nvGrpSpPr>
          <p:cNvPr id="504" name="Shape 504"/>
          <p:cNvGrpSpPr/>
          <p:nvPr/>
        </p:nvGrpSpPr>
        <p:grpSpPr>
          <a:xfrm>
            <a:off x="741506" y="4028762"/>
            <a:ext cx="4092505" cy="464331"/>
            <a:chOff x="741506" y="4028762"/>
            <a:chExt cx="4092505" cy="464331"/>
          </a:xfrm>
        </p:grpSpPr>
        <p:sp>
          <p:nvSpPr>
            <p:cNvPr id="505" name="Shape 505"/>
            <p:cNvSpPr/>
            <p:nvPr/>
          </p:nvSpPr>
          <p:spPr>
            <a:xfrm>
              <a:off x="741506" y="4240442"/>
              <a:ext cx="4092505" cy="252650"/>
            </a:xfrm>
            <a:prstGeom prst="rect">
              <a:avLst/>
            </a:prstGeom>
            <a:gradFill>
              <a:gsLst>
                <a:gs pos="0">
                  <a:srgbClr val="972A26"/>
                </a:gs>
                <a:gs pos="55000">
                  <a:srgbClr val="B3312F"/>
                </a:gs>
                <a:gs pos="100000">
                  <a:srgbClr val="D33B36"/>
                </a:gs>
              </a:gsLst>
              <a:lin ang="16200000" scaled="0"/>
            </a:gradFill>
            <a:ln w="9525" cap="rnd" cmpd="sng">
              <a:solidFill>
                <a:srgbClr val="BD4B48"/>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0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install()</a:t>
              </a:r>
            </a:p>
          </p:txBody>
        </p:sp>
        <p:cxnSp>
          <p:nvCxnSpPr>
            <p:cNvPr id="506" name="Shape 506"/>
            <p:cNvCxnSpPr>
              <a:stCxn id="487" idx="2"/>
              <a:endCxn id="505" idx="0"/>
            </p:cNvCxnSpPr>
            <p:nvPr/>
          </p:nvCxnSpPr>
          <p:spPr>
            <a:xfrm>
              <a:off x="2787759" y="4028762"/>
              <a:ext cx="0" cy="211800"/>
            </a:xfrm>
            <a:prstGeom prst="straightConnector1">
              <a:avLst/>
            </a:prstGeom>
            <a:noFill/>
            <a:ln w="28575" cap="flat" cmpd="sng">
              <a:solidFill>
                <a:srgbClr val="366092"/>
              </a:solidFill>
              <a:prstDash val="solid"/>
              <a:round/>
              <a:headEnd type="none" w="med" len="med"/>
              <a:tailEnd type="stealth" w="lg" len="lg"/>
            </a:ln>
          </p:spPr>
        </p:cxnSp>
      </p:grpSp>
      <p:grpSp>
        <p:nvGrpSpPr>
          <p:cNvPr id="507" name="Shape 507"/>
          <p:cNvGrpSpPr/>
          <p:nvPr/>
        </p:nvGrpSpPr>
        <p:grpSpPr>
          <a:xfrm>
            <a:off x="4834012" y="4213128"/>
            <a:ext cx="1447472" cy="320936"/>
            <a:chOff x="4834012" y="4213128"/>
            <a:chExt cx="1447472" cy="320936"/>
          </a:xfrm>
        </p:grpSpPr>
        <p:cxnSp>
          <p:nvCxnSpPr>
            <p:cNvPr id="508" name="Shape 508"/>
            <p:cNvCxnSpPr>
              <a:stCxn id="505" idx="3"/>
              <a:endCxn id="509" idx="1"/>
            </p:cNvCxnSpPr>
            <p:nvPr/>
          </p:nvCxnSpPr>
          <p:spPr>
            <a:xfrm>
              <a:off x="4834012" y="4366767"/>
              <a:ext cx="532500" cy="6900"/>
            </a:xfrm>
            <a:prstGeom prst="straightConnector1">
              <a:avLst/>
            </a:prstGeom>
            <a:noFill/>
            <a:ln w="28575" cap="flat" cmpd="sng">
              <a:solidFill>
                <a:srgbClr val="366092"/>
              </a:solidFill>
              <a:prstDash val="solid"/>
              <a:round/>
              <a:headEnd type="none" w="med" len="med"/>
              <a:tailEnd type="stealth" w="lg" len="lg"/>
            </a:ln>
          </p:spPr>
        </p:cxnSp>
        <p:sp>
          <p:nvSpPr>
            <p:cNvPr id="509" name="Shape 509"/>
            <p:cNvSpPr/>
            <p:nvPr/>
          </p:nvSpPr>
          <p:spPr>
            <a:xfrm>
              <a:off x="5366573" y="4213128"/>
              <a:ext cx="914911"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configure</a:t>
              </a:r>
            </a:p>
          </p:txBody>
        </p:sp>
      </p:grpSp>
      <p:grpSp>
        <p:nvGrpSpPr>
          <p:cNvPr id="510" name="Shape 510"/>
          <p:cNvGrpSpPr/>
          <p:nvPr/>
        </p:nvGrpSpPr>
        <p:grpSpPr>
          <a:xfrm>
            <a:off x="6281485" y="4213126"/>
            <a:ext cx="914911" cy="320936"/>
            <a:chOff x="6281485" y="4213126"/>
            <a:chExt cx="914911" cy="320936"/>
          </a:xfrm>
        </p:grpSpPr>
        <p:sp>
          <p:nvSpPr>
            <p:cNvPr id="511" name="Shape 511"/>
            <p:cNvSpPr/>
            <p:nvPr/>
          </p:nvSpPr>
          <p:spPr>
            <a:xfrm>
              <a:off x="6575075" y="4213126"/>
              <a:ext cx="621320"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make</a:t>
              </a:r>
            </a:p>
          </p:txBody>
        </p:sp>
        <p:cxnSp>
          <p:nvCxnSpPr>
            <p:cNvPr id="512" name="Shape 512"/>
            <p:cNvCxnSpPr>
              <a:stCxn id="509" idx="3"/>
              <a:endCxn id="511" idx="1"/>
            </p:cNvCxnSpPr>
            <p:nvPr/>
          </p:nvCxnSpPr>
          <p:spPr>
            <a:xfrm>
              <a:off x="6281485" y="4373596"/>
              <a:ext cx="293699" cy="0"/>
            </a:xfrm>
            <a:prstGeom prst="straightConnector1">
              <a:avLst/>
            </a:prstGeom>
            <a:noFill/>
            <a:ln w="28575" cap="flat" cmpd="sng">
              <a:solidFill>
                <a:srgbClr val="366092"/>
              </a:solidFill>
              <a:prstDash val="solid"/>
              <a:round/>
              <a:headEnd type="none" w="med" len="med"/>
              <a:tailEnd type="stealth" w="lg" len="lg"/>
            </a:ln>
          </p:spPr>
        </p:cxnSp>
      </p:grpSp>
      <p:grpSp>
        <p:nvGrpSpPr>
          <p:cNvPr id="513" name="Shape 513"/>
          <p:cNvGrpSpPr/>
          <p:nvPr/>
        </p:nvGrpSpPr>
        <p:grpSpPr>
          <a:xfrm>
            <a:off x="7196396" y="4206298"/>
            <a:ext cx="1345059" cy="320936"/>
            <a:chOff x="7196396" y="4206298"/>
            <a:chExt cx="1345059" cy="320936"/>
          </a:xfrm>
        </p:grpSpPr>
        <p:sp>
          <p:nvSpPr>
            <p:cNvPr id="514" name="Shape 514"/>
            <p:cNvSpPr/>
            <p:nvPr/>
          </p:nvSpPr>
          <p:spPr>
            <a:xfrm>
              <a:off x="7496817" y="4206298"/>
              <a:ext cx="1044638"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make install</a:t>
              </a:r>
            </a:p>
          </p:txBody>
        </p:sp>
        <p:cxnSp>
          <p:nvCxnSpPr>
            <p:cNvPr id="515" name="Shape 515"/>
            <p:cNvCxnSpPr>
              <a:stCxn id="511" idx="3"/>
              <a:endCxn id="514" idx="1"/>
            </p:cNvCxnSpPr>
            <p:nvPr/>
          </p:nvCxnSpPr>
          <p:spPr>
            <a:xfrm rot="10800000" flipH="1">
              <a:off x="7196396" y="4366695"/>
              <a:ext cx="300300" cy="6900"/>
            </a:xfrm>
            <a:prstGeom prst="straightConnector1">
              <a:avLst/>
            </a:prstGeom>
            <a:noFill/>
            <a:ln w="28575" cap="flat" cmpd="sng">
              <a:solidFill>
                <a:srgbClr val="366092"/>
              </a:solidFill>
              <a:prstDash val="solid"/>
              <a:round/>
              <a:headEnd type="none" w="med" len="med"/>
              <a:tailEnd type="stealth" w="lg" len="lg"/>
            </a:ln>
          </p:spPr>
        </p:cxnSp>
      </p:grpSp>
      <p:grpSp>
        <p:nvGrpSpPr>
          <p:cNvPr id="516" name="Shape 516"/>
          <p:cNvGrpSpPr/>
          <p:nvPr/>
        </p:nvGrpSpPr>
        <p:grpSpPr>
          <a:xfrm>
            <a:off x="5520780" y="2789090"/>
            <a:ext cx="3037160" cy="1424037"/>
            <a:chOff x="5513952" y="2717708"/>
            <a:chExt cx="3037160" cy="1235956"/>
          </a:xfrm>
        </p:grpSpPr>
        <p:grpSp>
          <p:nvGrpSpPr>
            <p:cNvPr id="517" name="Shape 517"/>
            <p:cNvGrpSpPr/>
            <p:nvPr/>
          </p:nvGrpSpPr>
          <p:grpSpPr>
            <a:xfrm>
              <a:off x="5513952" y="2717708"/>
              <a:ext cx="3037160" cy="969634"/>
              <a:chOff x="5309121" y="2676738"/>
              <a:chExt cx="3037160" cy="969634"/>
            </a:xfrm>
          </p:grpSpPr>
          <p:sp>
            <p:nvSpPr>
              <p:cNvPr id="518" name="Shape 518"/>
              <p:cNvSpPr/>
              <p:nvPr/>
            </p:nvSpPr>
            <p:spPr>
              <a:xfrm>
                <a:off x="5623307" y="3093925"/>
                <a:ext cx="2399242" cy="436362"/>
              </a:xfrm>
              <a:prstGeom prst="rect">
                <a:avLst/>
              </a:prstGeom>
              <a:gradFill>
                <a:gsLst>
                  <a:gs pos="0">
                    <a:srgbClr val="5A3E7B"/>
                  </a:gs>
                  <a:gs pos="55000">
                    <a:srgbClr val="6B4A91"/>
                  </a:gs>
                  <a:gs pos="100000">
                    <a:srgbClr val="7C57AB"/>
                  </a:gs>
                </a:gsLst>
                <a:lin ang="16200000" scaled="0"/>
              </a:gradFill>
              <a:ln w="9525" cap="rnd" cmpd="sng">
                <a:solidFill>
                  <a:srgbClr val="7C5F9F"/>
                </a:solidFill>
                <a:prstDash val="solid"/>
                <a:round/>
                <a:headEnd type="none" w="med" len="med"/>
                <a:tailEnd type="none" w="med" len="med"/>
              </a:ln>
              <a:effectLst>
                <a:outerShdw blurRad="39000" dist="254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-I /dep1-prefix/include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-L /dep1-prefix/lib</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Wl</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a:t>
                </a:r>
                <a:r>
                  <a:rPr kumimoji="0" lang="en-US" sz="800" b="0" i="0" u="none" strike="noStrike" kern="1200" cap="none" spc="0" normalizeH="0" baseline="0" noProof="0" dirty="0" err="1">
                    <a:ln>
                      <a:noFill/>
                    </a:ln>
                    <a:solidFill>
                      <a:prstClr val="white"/>
                    </a:solidFill>
                    <a:effectLst/>
                    <a:uLnTx/>
                    <a:uFillTx/>
                    <a:latin typeface="Monaco" charset="0"/>
                    <a:ea typeface="Monaco" charset="0"/>
                    <a:cs typeface="Monaco" charset="0"/>
                    <a:sym typeface="Arial"/>
                  </a:rPr>
                  <a:t>rpath</a:t>
                </a:r>
                <a:r>
                  <a:rPr kumimoji="0" lang="en-US"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rPr>
                  <a:t>=/dep1-prefix/lib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dirty="0">
                  <a:ln>
                    <a:noFill/>
                  </a:ln>
                  <a:solidFill>
                    <a:prstClr val="white"/>
                  </a:solidFill>
                  <a:effectLst/>
                  <a:uLnTx/>
                  <a:uFillTx/>
                  <a:latin typeface="Monaco" charset="0"/>
                  <a:ea typeface="Monaco" charset="0"/>
                  <a:cs typeface="Monaco" charset="0"/>
                  <a:sym typeface="Arial"/>
                </a:endParaRPr>
              </a:p>
            </p:txBody>
          </p:sp>
          <p:sp>
            <p:nvSpPr>
              <p:cNvPr id="519" name="Shape 519"/>
              <p:cNvSpPr/>
              <p:nvPr/>
            </p:nvSpPr>
            <p:spPr>
              <a:xfrm>
                <a:off x="5309121" y="2676738"/>
                <a:ext cx="3037160" cy="969634"/>
              </a:xfrm>
              <a:prstGeom prst="rect">
                <a:avLst/>
              </a:prstGeom>
              <a:noFill/>
              <a:ln w="12700" cap="flat" cmpd="sng">
                <a:solidFill>
                  <a:schemeClr val="accent4"/>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Compiler wrappers </a:t>
                </a:r>
                <a:b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b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a:t>
                </a:r>
                <a:r>
                  <a:rPr kumimoji="0" lang="en-US" sz="1100" b="0" i="0" u="none" strike="noStrike" kern="1200" cap="none" spc="0" normalizeH="0" baseline="0" noProof="0">
                    <a:ln>
                      <a:noFill/>
                    </a:ln>
                    <a:solidFill>
                      <a:srgbClr val="000000"/>
                    </a:solidFill>
                    <a:effectLst/>
                    <a:uLnTx/>
                    <a:uFillTx/>
                    <a:latin typeface="Calibri"/>
                    <a:ea typeface="Calibri"/>
                    <a:cs typeface="Calibri"/>
                    <a:sym typeface="Calibri"/>
                  </a:rPr>
                  <a:t>spack-</a:t>
                </a:r>
                <a:r>
                  <a:rPr kumimoji="0" lang="en-US" sz="900" b="1" i="0" u="none" strike="noStrike" kern="1200" cap="none" spc="0" normalizeH="0" baseline="0" noProof="0">
                    <a:ln>
                      <a:noFill/>
                    </a:ln>
                    <a:solidFill>
                      <a:srgbClr val="000000"/>
                    </a:solidFill>
                    <a:effectLst/>
                    <a:uLnTx/>
                    <a:uFillTx/>
                    <a:latin typeface="Arial"/>
                    <a:ea typeface="Arial"/>
                    <a:cs typeface="Arial"/>
                    <a:sym typeface="Arial"/>
                  </a:rPr>
                  <a:t>cc, spack-c++, spack-f77, spack-f90</a:t>
                </a: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a:t>
                </a:r>
              </a:p>
            </p:txBody>
          </p:sp>
        </p:grpSp>
        <p:cxnSp>
          <p:nvCxnSpPr>
            <p:cNvPr id="520" name="Shape 520"/>
            <p:cNvCxnSpPr>
              <a:stCxn id="509" idx="0"/>
            </p:cNvCxnSpPr>
            <p:nvPr/>
          </p:nvCxnSpPr>
          <p:spPr>
            <a:xfrm rot="10800000">
              <a:off x="5803401" y="3687264"/>
              <a:ext cx="13800" cy="266400"/>
            </a:xfrm>
            <a:prstGeom prst="straightConnector1">
              <a:avLst/>
            </a:prstGeom>
            <a:noFill/>
            <a:ln w="28575" cap="flat" cmpd="sng">
              <a:solidFill>
                <a:srgbClr val="366092"/>
              </a:solidFill>
              <a:prstDash val="solid"/>
              <a:round/>
              <a:headEnd type="none" w="med" len="med"/>
              <a:tailEnd type="stealth" w="lg" len="lg"/>
            </a:ln>
          </p:spPr>
        </p:cxnSp>
        <p:cxnSp>
          <p:nvCxnSpPr>
            <p:cNvPr id="521" name="Shape 521"/>
            <p:cNvCxnSpPr>
              <a:stCxn id="511" idx="0"/>
            </p:cNvCxnSpPr>
            <p:nvPr/>
          </p:nvCxnSpPr>
          <p:spPr>
            <a:xfrm rot="10800000">
              <a:off x="6863908" y="3682463"/>
              <a:ext cx="15000" cy="271200"/>
            </a:xfrm>
            <a:prstGeom prst="straightConnector1">
              <a:avLst/>
            </a:prstGeom>
            <a:noFill/>
            <a:ln w="28575" cap="flat" cmpd="sng">
              <a:solidFill>
                <a:srgbClr val="366092"/>
              </a:solidFill>
              <a:prstDash val="solid"/>
              <a:round/>
              <a:headEnd type="none" w="med" len="med"/>
              <a:tailEnd type="stealth" w="lg" len="lg"/>
            </a:ln>
          </p:spPr>
        </p:cxnSp>
      </p:grpSp>
      <p:grpSp>
        <p:nvGrpSpPr>
          <p:cNvPr id="522" name="Shape 522"/>
          <p:cNvGrpSpPr/>
          <p:nvPr/>
        </p:nvGrpSpPr>
        <p:grpSpPr>
          <a:xfrm>
            <a:off x="5830857" y="2047311"/>
            <a:ext cx="2178036" cy="765501"/>
            <a:chOff x="5837685" y="1679788"/>
            <a:chExt cx="2178036" cy="805736"/>
          </a:xfrm>
        </p:grpSpPr>
        <p:sp>
          <p:nvSpPr>
            <p:cNvPr id="523" name="Shape 523"/>
            <p:cNvSpPr/>
            <p:nvPr/>
          </p:nvSpPr>
          <p:spPr>
            <a:xfrm>
              <a:off x="5837685"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icc</a:t>
              </a:r>
            </a:p>
          </p:txBody>
        </p:sp>
        <p:sp>
          <p:nvSpPr>
            <p:cNvPr id="524" name="Shape 524"/>
            <p:cNvSpPr/>
            <p:nvPr/>
          </p:nvSpPr>
          <p:spPr>
            <a:xfrm>
              <a:off x="6609215"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icpc</a:t>
              </a:r>
            </a:p>
          </p:txBody>
        </p:sp>
        <p:sp>
          <p:nvSpPr>
            <p:cNvPr id="525" name="Shape 525"/>
            <p:cNvSpPr/>
            <p:nvPr/>
          </p:nvSpPr>
          <p:spPr>
            <a:xfrm>
              <a:off x="7455850" y="1679788"/>
              <a:ext cx="559872" cy="320936"/>
            </a:xfrm>
            <a:prstGeom prst="rect">
              <a:avLst/>
            </a:prstGeom>
            <a:noFill/>
            <a:ln w="12700" cap="flat" cmpd="sng">
              <a:solidFill>
                <a:srgbClr val="4F81BD"/>
              </a:solidFill>
              <a:prstDash val="dash"/>
              <a:round/>
              <a:headEnd type="none" w="med" len="med"/>
              <a:tailEnd type="none" w="med" len="med"/>
            </a:ln>
            <a:effectLst>
              <a:outerShdw blurRad="45000" dist="25000" dir="5400000" rotWithShape="0">
                <a:srgbClr val="000000">
                  <a:alpha val="37647"/>
                </a:srgbClr>
              </a:outerShdw>
            </a:effectLst>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1" i="0" u="none" strike="noStrike" kern="1200" cap="none" spc="0" normalizeH="0" baseline="0" noProof="0">
                  <a:ln>
                    <a:noFill/>
                  </a:ln>
                  <a:solidFill>
                    <a:srgbClr val="000000"/>
                  </a:solidFill>
                  <a:effectLst/>
                  <a:uLnTx/>
                  <a:uFillTx/>
                  <a:latin typeface="Calibri"/>
                  <a:ea typeface="Calibri"/>
                  <a:cs typeface="Calibri"/>
                  <a:sym typeface="Calibri"/>
                </a:rPr>
                <a:t>ifort</a:t>
              </a:r>
            </a:p>
          </p:txBody>
        </p:sp>
        <p:cxnSp>
          <p:nvCxnSpPr>
            <p:cNvPr id="526" name="Shape 526"/>
            <p:cNvCxnSpPr>
              <a:endCxn id="523" idx="2"/>
            </p:cNvCxnSpPr>
            <p:nvPr/>
          </p:nvCxnSpPr>
          <p:spPr>
            <a:xfrm rot="10800000">
              <a:off x="6117621" y="2000725"/>
              <a:ext cx="6900" cy="484800"/>
            </a:xfrm>
            <a:prstGeom prst="straightConnector1">
              <a:avLst/>
            </a:prstGeom>
            <a:noFill/>
            <a:ln w="28575" cap="flat" cmpd="sng">
              <a:solidFill>
                <a:srgbClr val="366092"/>
              </a:solidFill>
              <a:prstDash val="solid"/>
              <a:round/>
              <a:headEnd type="none" w="med" len="med"/>
              <a:tailEnd type="stealth" w="lg" len="lg"/>
            </a:ln>
          </p:spPr>
        </p:cxnSp>
        <p:cxnSp>
          <p:nvCxnSpPr>
            <p:cNvPr id="527" name="Shape 527"/>
            <p:cNvCxnSpPr/>
            <p:nvPr/>
          </p:nvCxnSpPr>
          <p:spPr>
            <a:xfrm rot="10800000">
              <a:off x="6898170" y="1996072"/>
              <a:ext cx="6827" cy="484815"/>
            </a:xfrm>
            <a:prstGeom prst="straightConnector1">
              <a:avLst/>
            </a:prstGeom>
            <a:noFill/>
            <a:ln w="28575" cap="flat" cmpd="sng">
              <a:solidFill>
                <a:srgbClr val="366092"/>
              </a:solidFill>
              <a:prstDash val="solid"/>
              <a:round/>
              <a:headEnd type="none" w="med" len="med"/>
              <a:tailEnd type="stealth" w="lg" len="lg"/>
            </a:ln>
          </p:spPr>
        </p:cxnSp>
        <p:cxnSp>
          <p:nvCxnSpPr>
            <p:cNvPr id="528" name="Shape 528"/>
            <p:cNvCxnSpPr/>
            <p:nvPr/>
          </p:nvCxnSpPr>
          <p:spPr>
            <a:xfrm rot="10800000">
              <a:off x="7740168" y="1991418"/>
              <a:ext cx="6827" cy="484815"/>
            </a:xfrm>
            <a:prstGeom prst="straightConnector1">
              <a:avLst/>
            </a:prstGeom>
            <a:noFill/>
            <a:ln w="28575" cap="flat" cmpd="sng">
              <a:solidFill>
                <a:srgbClr val="366092"/>
              </a:solidFill>
              <a:prstDash val="solid"/>
              <a:round/>
              <a:headEnd type="none" w="med" len="med"/>
              <a:tailEnd type="stealth" w="lg" len="lg"/>
            </a:ln>
          </p:spPr>
        </p:cxnSp>
      </p:grpSp>
      <p:sp>
        <p:nvSpPr>
          <p:cNvPr id="529" name="Shape 529"/>
          <p:cNvSpPr txBox="1">
            <a:spLocks noGrp="1"/>
          </p:cNvSpPr>
          <p:nvPr>
            <p:ph type="body" idx="1"/>
          </p:nvPr>
        </p:nvSpPr>
        <p:spPr>
          <a:xfrm>
            <a:off x="4540421" y="1031875"/>
            <a:ext cx="4519938" cy="1039811"/>
          </a:xfrm>
          <a:prstGeom prst="rect">
            <a:avLst/>
          </a:prstGeom>
          <a:noFill/>
          <a:ln>
            <a:noFill/>
          </a:ln>
        </p:spPr>
        <p:txBody>
          <a:bodyPr lIns="0" tIns="0" rIns="0" bIns="0" anchor="t" anchorCtr="0">
            <a:noAutofit/>
          </a:bodyPr>
          <a:lstStyle/>
          <a:p>
            <a:pPr marL="285750" marR="0" lvl="0" indent="-234950" algn="l" rtl="0">
              <a:spcBef>
                <a:spcPts val="0"/>
              </a:spcBef>
              <a:spcAft>
                <a:spcPts val="0"/>
              </a:spcAft>
              <a:buClr>
                <a:srgbClr val="366092"/>
              </a:buClr>
              <a:buSzPct val="90000"/>
              <a:buFont typeface="Noto Sans Symbols"/>
              <a:buChar char="▪"/>
            </a:pPr>
            <a:r>
              <a:rPr lang="en-US" sz="1200" b="1" i="0" u="none" strike="noStrike" cap="none">
                <a:solidFill>
                  <a:schemeClr val="dk1"/>
                </a:solidFill>
                <a:latin typeface="Calibri"/>
                <a:ea typeface="Calibri"/>
                <a:cs typeface="Calibri"/>
                <a:sym typeface="Calibri"/>
              </a:rPr>
              <a:t>Forked build process isolates environment for each build.</a:t>
            </a:r>
            <a:br>
              <a:rPr lang="en-US" sz="1200" b="1" i="0" u="none" strike="noStrike" cap="none">
                <a:solidFill>
                  <a:schemeClr val="dk1"/>
                </a:solidFill>
                <a:latin typeface="Calibri"/>
                <a:ea typeface="Calibri"/>
                <a:cs typeface="Calibri"/>
                <a:sym typeface="Calibri"/>
              </a:rPr>
            </a:br>
            <a:r>
              <a:rPr lang="en-US" sz="1200" b="1" i="0" u="none" strike="noStrike" cap="none">
                <a:solidFill>
                  <a:schemeClr val="dk1"/>
                </a:solidFill>
                <a:latin typeface="Calibri"/>
                <a:ea typeface="Calibri"/>
                <a:cs typeface="Calibri"/>
                <a:sym typeface="Calibri"/>
              </a:rPr>
              <a:t>Uses compiler wrappers to:</a:t>
            </a:r>
          </a:p>
          <a:p>
            <a:pPr marL="628650" marR="0" lvl="1" indent="-285750" algn="l" rtl="0">
              <a:spcBef>
                <a:spcPts val="0"/>
              </a:spcBef>
              <a:spcAft>
                <a:spcPts val="0"/>
              </a:spcAft>
              <a:buClr>
                <a:schemeClr val="dk1"/>
              </a:buClr>
              <a:buSzPct val="90000"/>
              <a:buFont typeface="Calibri"/>
              <a:buChar char="—"/>
            </a:pPr>
            <a:r>
              <a:rPr lang="en-US" sz="1000" b="0" i="0" u="none" strike="noStrike" cap="none">
                <a:solidFill>
                  <a:schemeClr val="dk1"/>
                </a:solidFill>
                <a:latin typeface="Calibri"/>
                <a:ea typeface="Calibri"/>
                <a:cs typeface="Calibri"/>
                <a:sym typeface="Calibri"/>
              </a:rPr>
              <a:t>Add include, lib, and RPATH flags</a:t>
            </a:r>
          </a:p>
          <a:p>
            <a:pPr marL="628650" marR="0" lvl="1" indent="-285750" algn="l" rtl="0">
              <a:spcBef>
                <a:spcPts val="0"/>
              </a:spcBef>
              <a:spcAft>
                <a:spcPts val="0"/>
              </a:spcAft>
              <a:buClr>
                <a:schemeClr val="dk1"/>
              </a:buClr>
              <a:buSzPct val="90000"/>
              <a:buFont typeface="Calibri"/>
              <a:buChar char="—"/>
            </a:pPr>
            <a:r>
              <a:rPr lang="en-US" sz="1100" b="0" i="0" u="none" strike="noStrike" cap="none">
                <a:solidFill>
                  <a:schemeClr val="dk1"/>
                </a:solidFill>
                <a:latin typeface="Calibri"/>
                <a:ea typeface="Calibri"/>
                <a:cs typeface="Calibri"/>
                <a:sym typeface="Calibri"/>
              </a:rPr>
              <a:t>Ensure that dependencies are found automatically</a:t>
            </a:r>
          </a:p>
          <a:p>
            <a:pPr marL="628650" marR="0" lvl="1" indent="-285750" algn="l" rtl="0">
              <a:spcBef>
                <a:spcPts val="0"/>
              </a:spcBef>
              <a:spcAft>
                <a:spcPts val="0"/>
              </a:spcAft>
              <a:buClr>
                <a:schemeClr val="dk1"/>
              </a:buClr>
              <a:buSzPct val="90000"/>
              <a:buFont typeface="Calibri"/>
              <a:buChar char="—"/>
            </a:pPr>
            <a:r>
              <a:rPr lang="en-US" sz="1100" b="0" i="0" u="none" strike="noStrike" cap="none">
                <a:solidFill>
                  <a:schemeClr val="dk1"/>
                </a:solidFill>
                <a:latin typeface="Calibri"/>
                <a:ea typeface="Calibri"/>
                <a:cs typeface="Calibri"/>
                <a:sym typeface="Calibri"/>
              </a:rPr>
              <a:t>Load Cray modules (use right compiler/system deps)</a:t>
            </a:r>
          </a:p>
        </p:txBody>
      </p:sp>
    </p:spTree>
    <p:extLst>
      <p:ext uri="{BB962C8B-B14F-4D97-AF65-F5344CB8AC3E}">
        <p14:creationId xmlns:p14="http://schemas.microsoft.com/office/powerpoint/2010/main" val="4150123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ustomShape 4"/>
          <p:cNvSpPr/>
          <p:nvPr/>
        </p:nvSpPr>
        <p:spPr>
          <a:xfrm>
            <a:off x="195480" y="2311763"/>
            <a:ext cx="3290240" cy="1112081"/>
          </a:xfrm>
          <a:prstGeom prst="rect">
            <a:avLst/>
          </a:prstGeom>
          <a:solidFill>
            <a:srgbClr val="FFFFFF"/>
          </a:solidFill>
          <a:ln>
            <a:solidFill>
              <a:schemeClr val="accent1">
                <a:lumMod val="75000"/>
              </a:schemeClr>
            </a:solidFill>
            <a:round/>
          </a:ln>
          <a:effectLst>
            <a:outerShdw blurRad="45000" dist="2484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tIns="45000" rIns="90000" bIns="45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984807"/>
                </a:solidFill>
                <a:effectLst/>
                <a:uLnTx/>
                <a:uFillTx/>
                <a:latin typeface="Monaco"/>
                <a:ea typeface="DejaVu Sans"/>
                <a:cs typeface="+mn-cs"/>
              </a:rPr>
              <a:t>packages</a:t>
            </a:r>
            <a:r>
              <a:rPr kumimoji="0" lang="en-US" sz="700" b="0" i="0" u="none" strike="noStrike" kern="1200" cap="none" spc="-1" normalizeH="0" baseline="0" noProof="0" dirty="0">
                <a:ln>
                  <a:noFill/>
                </a:ln>
                <a:solidFill>
                  <a:srgbClr val="D68F10"/>
                </a:solidFill>
                <a:effectLst/>
                <a:uLnTx/>
                <a:uFillTx/>
                <a:latin typeface="Monaco"/>
                <a:ea typeface="DejaVu Sans"/>
                <a:cs typeface="+mn-cs"/>
              </a:rPr>
              <a:t>:</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a:t>
            </a:r>
            <a:r>
              <a:rPr kumimoji="0" lang="en-US" sz="700" b="0" i="0" u="none" strike="noStrike" kern="1200" cap="none" spc="-1" normalizeH="0" baseline="0" noProof="0" dirty="0" err="1">
                <a:ln>
                  <a:noFill/>
                </a:ln>
                <a:solidFill>
                  <a:srgbClr val="984807"/>
                </a:solidFill>
                <a:effectLst/>
                <a:uLnTx/>
                <a:uFillTx/>
                <a:latin typeface="Monaco"/>
                <a:ea typeface="DejaVu Sans"/>
                <a:cs typeface="+mn-cs"/>
              </a:rPr>
              <a:t>mpi</a:t>
            </a:r>
            <a:r>
              <a:rPr kumimoji="0" lang="en-US" sz="700" b="0" i="0" u="none" strike="noStrike" kern="1200" cap="none" spc="-1" normalizeH="0" baseline="0" noProof="0" dirty="0">
                <a:ln>
                  <a:noFill/>
                </a:ln>
                <a:solidFill>
                  <a:srgbClr val="000000"/>
                </a:solidFill>
                <a:effectLst/>
                <a:uLnTx/>
                <a:uFillTx/>
                <a:latin typeface="Monaco"/>
                <a:ea typeface="DejaVu Sans"/>
                <a:cs typeface="+mn-cs"/>
              </a:rPr>
              <a:t>:</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a:t>
            </a:r>
            <a:r>
              <a:rPr kumimoji="0" lang="en-US" sz="700" b="0" i="0" u="none" strike="noStrike" kern="1200" cap="none" spc="-1" normalizeH="0" baseline="0" noProof="0" dirty="0">
                <a:ln>
                  <a:noFill/>
                </a:ln>
                <a:solidFill>
                  <a:srgbClr val="984807"/>
                </a:solidFill>
                <a:effectLst/>
                <a:uLnTx/>
                <a:uFillTx/>
                <a:latin typeface="Monaco"/>
                <a:ea typeface="DejaVu Sans"/>
                <a:cs typeface="+mn-cs"/>
              </a:rPr>
              <a:t>buildable</a:t>
            </a:r>
            <a:r>
              <a:rPr kumimoji="0" lang="en-US" sz="700" b="0" i="0" u="none" strike="noStrike" kern="1200" cap="none" spc="-1" normalizeH="0" baseline="0" noProof="0" dirty="0">
                <a:ln>
                  <a:noFill/>
                </a:ln>
                <a:solidFill>
                  <a:srgbClr val="000000"/>
                </a:solidFill>
                <a:effectLst/>
                <a:uLnTx/>
                <a:uFillTx/>
                <a:latin typeface="Monaco"/>
                <a:ea typeface="DejaVu Sans"/>
                <a:cs typeface="+mn-cs"/>
              </a:rPr>
              <a:t>: False</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984807"/>
                </a:solidFill>
                <a:effectLst/>
                <a:uLnTx/>
                <a:uFillTx/>
                <a:latin typeface="Monaco"/>
                <a:ea typeface="DejaVu Sans"/>
                <a:cs typeface="+mn-cs"/>
              </a:rPr>
              <a:t>    paths</a:t>
            </a:r>
            <a:r>
              <a:rPr kumimoji="0" lang="en-US" sz="700" b="0" i="0" u="none" strike="noStrike" kern="1200" cap="none" spc="-1" normalizeH="0" baseline="0" noProof="0" dirty="0">
                <a:ln>
                  <a:noFill/>
                </a:ln>
                <a:solidFill>
                  <a:srgbClr val="000000"/>
                </a:solidFill>
                <a:effectLst/>
                <a:uLnTx/>
                <a:uFillTx/>
                <a:latin typeface="Monaco"/>
                <a:ea typeface="DejaVu Sans"/>
                <a:cs typeface="+mn-cs"/>
              </a:rPr>
              <a:t>:</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openmpi@2.0.0 %gcc@4.7.3 arch=linux-rhel6-ppc64:</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/path/to/external/</a:t>
            </a:r>
            <a:r>
              <a:rPr kumimoji="0" lang="en-US" sz="700" b="0" i="0" u="none" strike="noStrike" kern="1200" cap="none" spc="-1" normalizeH="0" baseline="0" noProof="0" dirty="0" err="1">
                <a:ln>
                  <a:noFill/>
                </a:ln>
                <a:solidFill>
                  <a:srgbClr val="000000"/>
                </a:solidFill>
                <a:effectLst/>
                <a:uLnTx/>
                <a:uFillTx/>
                <a:latin typeface="Monaco"/>
                <a:ea typeface="DejaVu Sans"/>
                <a:cs typeface="+mn-cs"/>
              </a:rPr>
              <a:t>gcc</a:t>
            </a:r>
            <a:r>
              <a:rPr kumimoji="0" lang="en-US" sz="700" b="0" i="0" u="none" strike="noStrike" kern="1200" cap="none" spc="-1" normalizeH="0" baseline="0" noProof="0" dirty="0">
                <a:ln>
                  <a:noFill/>
                </a:ln>
                <a:solidFill>
                  <a:srgbClr val="000000"/>
                </a:solidFill>
                <a:effectLst/>
                <a:uLnTx/>
                <a:uFillTx/>
                <a:latin typeface="Monaco"/>
                <a:ea typeface="DejaVu Sans"/>
                <a:cs typeface="+mn-cs"/>
              </a:rPr>
              <a:t>/openmpi-2.0.0</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openmpi@1.10.3 %gcc@4.7.3 arch=linux-rhel6-ppc64:</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/path/to/external/</a:t>
            </a:r>
            <a:r>
              <a:rPr kumimoji="0" lang="en-US" sz="700" b="0" i="0" u="none" strike="noStrike" kern="1200" cap="none" spc="-1" normalizeH="0" baseline="0" noProof="0" dirty="0" err="1">
                <a:ln>
                  <a:noFill/>
                </a:ln>
                <a:solidFill>
                  <a:srgbClr val="000000"/>
                </a:solidFill>
                <a:effectLst/>
                <a:uLnTx/>
                <a:uFillTx/>
                <a:latin typeface="Monaco"/>
                <a:ea typeface="DejaVu Sans"/>
                <a:cs typeface="+mn-cs"/>
              </a:rPr>
              <a:t>gcc</a:t>
            </a:r>
            <a:r>
              <a:rPr kumimoji="0" lang="en-US" sz="700" b="0" i="0" u="none" strike="noStrike" kern="1200" cap="none" spc="-1" normalizeH="0" baseline="0" noProof="0" dirty="0">
                <a:ln>
                  <a:noFill/>
                </a:ln>
                <a:solidFill>
                  <a:srgbClr val="000000"/>
                </a:solidFill>
                <a:effectLst/>
                <a:uLnTx/>
                <a:uFillTx/>
                <a:latin typeface="Monaco"/>
                <a:ea typeface="DejaVu Sans"/>
                <a:cs typeface="+mn-cs"/>
              </a:rPr>
              <a:t>/openmpi-1.10.3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1" normalizeH="0" baseline="0" noProof="0" dirty="0">
                <a:ln>
                  <a:noFill/>
                </a:ln>
                <a:solidFill>
                  <a:srgbClr val="000000"/>
                </a:solidFill>
                <a:effectLst/>
                <a:uLnTx/>
                <a:uFillTx/>
                <a:latin typeface="Monaco"/>
                <a:ea typeface="DejaVu Sans"/>
                <a:cs typeface="+mn-cs"/>
              </a:rPr>
              <a:t>      ...          </a:t>
            </a:r>
            <a:endParaRPr kumimoji="0" lang="en-US" sz="700" b="0" i="0" u="none" strike="noStrike" kern="1200" cap="none" spc="-1" normalizeH="0" baseline="0" noProof="0" dirty="0">
              <a:ln>
                <a:noFill/>
              </a:ln>
              <a:solidFill>
                <a:prstClr val="black"/>
              </a:solidFill>
              <a:effectLst/>
              <a:uLnTx/>
              <a:uFillTx/>
              <a:latin typeface="Arial"/>
              <a:ea typeface="+mn-ea"/>
              <a:cs typeface="+mn-cs"/>
            </a:endParaRPr>
          </a:p>
        </p:txBody>
      </p:sp>
      <p:pic>
        <p:nvPicPr>
          <p:cNvPr id="492" name="Content Placeholder 3"/>
          <p:cNvPicPr/>
          <p:nvPr/>
        </p:nvPicPr>
        <p:blipFill>
          <a:blip r:embed="rId2"/>
          <a:stretch/>
        </p:blipFill>
        <p:spPr>
          <a:xfrm>
            <a:off x="3570840" y="814680"/>
            <a:ext cx="2723040" cy="4158720"/>
          </a:xfrm>
          <a:prstGeom prst="rect">
            <a:avLst/>
          </a:prstGeom>
          <a:ln>
            <a:noFill/>
          </a:ln>
        </p:spPr>
      </p:pic>
      <p:sp>
        <p:nvSpPr>
          <p:cNvPr id="493" name="CustomShape 1"/>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a:ln>
                  <a:noFill/>
                </a:ln>
                <a:solidFill>
                  <a:srgbClr val="376092"/>
                </a:solidFill>
                <a:effectLst/>
                <a:uLnTx/>
                <a:uFillTx/>
                <a:latin typeface="Calibri"/>
                <a:ea typeface="DejaVu Sans"/>
                <a:cs typeface="+mn-cs"/>
              </a:rPr>
              <a:t>We can configure </a:t>
            </a:r>
            <a:r>
              <a:rPr kumimoji="0" lang="en-US" sz="2400" b="1" i="0" u="none" strike="noStrike" kern="1200" cap="none" spc="-1" normalizeH="0" baseline="0" noProof="0" dirty="0" err="1">
                <a:ln>
                  <a:noFill/>
                </a:ln>
                <a:solidFill>
                  <a:srgbClr val="376092"/>
                </a:solidFill>
                <a:effectLst/>
                <a:uLnTx/>
                <a:uFillTx/>
                <a:latin typeface="Calibri"/>
                <a:ea typeface="DejaVu Sans"/>
                <a:cs typeface="+mn-cs"/>
              </a:rPr>
              <a:t>Spack</a:t>
            </a:r>
            <a:r>
              <a:rPr kumimoji="0" lang="en-US" sz="2400" b="1" i="0" u="none" strike="noStrike" kern="1200" cap="none" spc="-1" normalizeH="0" baseline="0" noProof="0" dirty="0">
                <a:ln>
                  <a:noFill/>
                </a:ln>
                <a:solidFill>
                  <a:srgbClr val="376092"/>
                </a:solidFill>
                <a:effectLst/>
                <a:uLnTx/>
                <a:uFillTx/>
                <a:latin typeface="Calibri"/>
                <a:ea typeface="DejaVu Sans"/>
                <a:cs typeface="+mn-cs"/>
              </a:rPr>
              <a:t> to build with external software</a:t>
            </a:r>
            <a:endParaRPr kumimoji="0" lang="en-US" sz="2400" b="0" i="0" u="none" strike="noStrike" kern="1200" cap="none" spc="-1" normalizeH="0" baseline="0" noProof="0" dirty="0">
              <a:ln>
                <a:noFill/>
              </a:ln>
              <a:solidFill>
                <a:prstClr val="black"/>
              </a:solidFill>
              <a:effectLst/>
              <a:uLnTx/>
              <a:uFillTx/>
              <a:latin typeface="Arial"/>
              <a:ea typeface="+mn-ea"/>
              <a:cs typeface="+mn-cs"/>
            </a:endParaRPr>
          </a:p>
        </p:txBody>
      </p:sp>
      <p:pic>
        <p:nvPicPr>
          <p:cNvPr id="494" name="Picture 4"/>
          <p:cNvPicPr/>
          <p:nvPr/>
        </p:nvPicPr>
        <p:blipFill>
          <a:blip r:embed="rId3"/>
          <a:stretch/>
        </p:blipFill>
        <p:spPr>
          <a:xfrm>
            <a:off x="6645240" y="907392"/>
            <a:ext cx="2498760" cy="2479320"/>
          </a:xfrm>
          <a:prstGeom prst="rect">
            <a:avLst/>
          </a:prstGeom>
          <a:ln>
            <a:noFill/>
          </a:ln>
        </p:spPr>
      </p:pic>
      <p:pic>
        <p:nvPicPr>
          <p:cNvPr id="495" name="Picture 5"/>
          <p:cNvPicPr/>
          <p:nvPr/>
        </p:nvPicPr>
        <p:blipFill>
          <a:blip r:embed="rId4"/>
          <a:stretch/>
        </p:blipFill>
        <p:spPr>
          <a:xfrm rot="13030800">
            <a:off x="3149080" y="2284869"/>
            <a:ext cx="485468" cy="541261"/>
          </a:xfrm>
          <a:prstGeom prst="rect">
            <a:avLst/>
          </a:prstGeom>
          <a:ln>
            <a:noFill/>
          </a:ln>
        </p:spPr>
      </p:pic>
      <p:sp>
        <p:nvSpPr>
          <p:cNvPr id="496" name="CustomShape 2"/>
          <p:cNvSpPr/>
          <p:nvPr/>
        </p:nvSpPr>
        <p:spPr>
          <a:xfrm flipH="1">
            <a:off x="7298280" y="2293752"/>
            <a:ext cx="360" cy="1057320"/>
          </a:xfrm>
          <a:custGeom>
            <a:avLst/>
            <a:gdLst/>
            <a:ahLst/>
            <a:cxnLst/>
            <a:rect l="l" t="t" r="r" b="b"/>
            <a:pathLst>
              <a:path w="21600" h="21600">
                <a:moveTo>
                  <a:pt x="0" y="0"/>
                </a:moveTo>
                <a:lnTo>
                  <a:pt x="21600" y="21600"/>
                </a:lnTo>
              </a:path>
            </a:pathLst>
          </a:custGeom>
          <a:noFill/>
          <a:ln w="6480">
            <a:solidFill>
              <a:srgbClr val="000000"/>
            </a:solidFill>
            <a:round/>
            <a:tailEnd type="triangle" w="med" len="med"/>
          </a:ln>
          <a:effectLst>
            <a:outerShdw blurRad="45000" dist="2484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97" name="CustomShape 3"/>
          <p:cNvSpPr/>
          <p:nvPr/>
        </p:nvSpPr>
        <p:spPr>
          <a:xfrm>
            <a:off x="6183831" y="3372742"/>
            <a:ext cx="2589789" cy="2293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 normalizeH="0" baseline="0" noProof="0" dirty="0">
                <a:ln>
                  <a:noFill/>
                </a:ln>
                <a:solidFill>
                  <a:srgbClr val="C00000"/>
                </a:solidFill>
                <a:effectLst/>
                <a:uLnTx/>
                <a:uFillTx/>
                <a:latin typeface="Monaco"/>
                <a:ea typeface="DejaVu Sans"/>
                <a:cs typeface="+mn-cs"/>
              </a:rPr>
              <a:t>/path/to/external/</a:t>
            </a:r>
            <a:r>
              <a:rPr kumimoji="0" lang="en-US" sz="900" b="1" i="0" u="none" strike="noStrike" kern="1200" cap="none" spc="-1" normalizeH="0" baseline="0" noProof="0" dirty="0" err="1">
                <a:ln>
                  <a:noFill/>
                </a:ln>
                <a:solidFill>
                  <a:srgbClr val="C00000"/>
                </a:solidFill>
                <a:effectLst/>
                <a:uLnTx/>
                <a:uFillTx/>
                <a:latin typeface="Monaco"/>
                <a:ea typeface="DejaVu Sans"/>
                <a:cs typeface="+mn-cs"/>
              </a:rPr>
              <a:t>gcc</a:t>
            </a:r>
            <a:r>
              <a:rPr kumimoji="0" lang="en-US" sz="900" b="1" i="0" u="none" strike="noStrike" kern="1200" cap="none" spc="-1" normalizeH="0" baseline="0" noProof="0" dirty="0">
                <a:ln>
                  <a:noFill/>
                </a:ln>
                <a:solidFill>
                  <a:srgbClr val="C00000"/>
                </a:solidFill>
                <a:effectLst/>
                <a:uLnTx/>
                <a:uFillTx/>
                <a:latin typeface="Monaco"/>
                <a:ea typeface="DejaVu Sans"/>
                <a:cs typeface="+mn-cs"/>
              </a:rPr>
              <a:t>/openmpi-2.0.0</a:t>
            </a:r>
            <a:endParaRPr kumimoji="0" lang="en-US" sz="900" b="1" i="0" u="none" strike="noStrike" kern="1200" cap="none" spc="-1" normalizeH="0" baseline="0" noProof="0" dirty="0">
              <a:ln>
                <a:noFill/>
              </a:ln>
              <a:solidFill>
                <a:srgbClr val="C00000"/>
              </a:solidFill>
              <a:effectLst/>
              <a:uLnTx/>
              <a:uFillTx/>
              <a:latin typeface="Arial"/>
              <a:ea typeface="+mn-ea"/>
              <a:cs typeface="+mn-cs"/>
            </a:endParaRPr>
          </a:p>
        </p:txBody>
      </p:sp>
      <p:sp>
        <p:nvSpPr>
          <p:cNvPr id="499" name="CustomShape 5"/>
          <p:cNvSpPr/>
          <p:nvPr/>
        </p:nvSpPr>
        <p:spPr>
          <a:xfrm>
            <a:off x="-257514" y="2045003"/>
            <a:ext cx="2138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 normalizeH="0" baseline="0" noProof="0" dirty="0" err="1">
                <a:ln>
                  <a:noFill/>
                </a:ln>
                <a:solidFill>
                  <a:srgbClr val="000000"/>
                </a:solidFill>
                <a:effectLst/>
                <a:uLnTx/>
                <a:uFillTx/>
                <a:latin typeface="Monaco"/>
                <a:ea typeface="DejaVu Sans"/>
                <a:cs typeface="+mn-cs"/>
              </a:rPr>
              <a:t>packages.yaml</a:t>
            </a:r>
            <a:endParaRPr kumimoji="0" lang="en-US" sz="1200" b="0" i="0" u="none" strike="noStrike" kern="1200" cap="none" spc="-1" normalizeH="0" baseline="0" noProof="0" dirty="0">
              <a:ln>
                <a:noFill/>
              </a:ln>
              <a:solidFill>
                <a:prstClr val="black"/>
              </a:solidFill>
              <a:effectLst/>
              <a:uLnTx/>
              <a:uFillTx/>
              <a:latin typeface="Arial"/>
              <a:ea typeface="+mn-ea"/>
              <a:cs typeface="+mn-cs"/>
            </a:endParaRPr>
          </a:p>
        </p:txBody>
      </p:sp>
      <p:sp>
        <p:nvSpPr>
          <p:cNvPr id="500" name="CustomShape 6"/>
          <p:cNvSpPr/>
          <p:nvPr/>
        </p:nvSpPr>
        <p:spPr>
          <a:xfrm>
            <a:off x="113159" y="3686452"/>
            <a:ext cx="3365686"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dirty="0">
                <a:ln>
                  <a:noFill/>
                </a:ln>
                <a:solidFill>
                  <a:srgbClr val="000000"/>
                </a:solidFill>
                <a:effectLst/>
                <a:uLnTx/>
                <a:uFillTx/>
                <a:latin typeface="Arial"/>
                <a:ea typeface="DejaVu Sans"/>
                <a:cs typeface="+mn-cs"/>
              </a:rPr>
              <a:t>Users register external packages in a configuration file (more on these later).</a:t>
            </a:r>
            <a:endParaRPr kumimoji="0" lang="en-US" sz="1200" b="0" i="0" u="none" strike="noStrike" kern="1200" cap="none" spc="-1" normalizeH="0" baseline="0" noProof="0" dirty="0">
              <a:ln>
                <a:noFill/>
              </a:ln>
              <a:solidFill>
                <a:prstClr val="black"/>
              </a:solidFill>
              <a:effectLst/>
              <a:uLnTx/>
              <a:uFillTx/>
              <a:latin typeface="Arial"/>
              <a:ea typeface="+mn-ea"/>
              <a:cs typeface="+mn-cs"/>
            </a:endParaRPr>
          </a:p>
        </p:txBody>
      </p:sp>
      <p:sp>
        <p:nvSpPr>
          <p:cNvPr id="501" name="CustomShape 7"/>
          <p:cNvSpPr/>
          <p:nvPr/>
        </p:nvSpPr>
        <p:spPr>
          <a:xfrm>
            <a:off x="4911084" y="3874347"/>
            <a:ext cx="4129787" cy="27554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 normalizeH="0" baseline="0" noProof="0" dirty="0" err="1">
                <a:ln>
                  <a:noFill/>
                </a:ln>
                <a:solidFill>
                  <a:srgbClr val="000000"/>
                </a:solidFill>
                <a:effectLst/>
                <a:uLnTx/>
                <a:uFillTx/>
                <a:latin typeface="Arial"/>
                <a:ea typeface="DejaVu Sans"/>
                <a:cs typeface="+mn-cs"/>
              </a:rPr>
              <a:t>Spack</a:t>
            </a:r>
            <a:r>
              <a:rPr kumimoji="0" lang="en-US" sz="1200" b="0" i="0" u="none" strike="noStrike" kern="1200" cap="none" spc="-1" normalizeH="0" baseline="0" noProof="0" dirty="0">
                <a:ln>
                  <a:noFill/>
                </a:ln>
                <a:solidFill>
                  <a:srgbClr val="000000"/>
                </a:solidFill>
                <a:effectLst/>
                <a:uLnTx/>
                <a:uFillTx/>
                <a:latin typeface="Arial"/>
                <a:ea typeface="DejaVu Sans"/>
                <a:cs typeface="+mn-cs"/>
              </a:rPr>
              <a:t> prunes the DAG when adding external packages.</a:t>
            </a:r>
            <a:endParaRPr kumimoji="0" lang="en-US" sz="1200" b="0" i="0" u="none" strike="noStrike" kern="1200" cap="none" spc="-1" normalizeH="0" baseline="0" noProof="0" dirty="0">
              <a:ln>
                <a:noFill/>
              </a:ln>
              <a:solidFill>
                <a:prstClr val="black"/>
              </a:solidFill>
              <a:effectLst/>
              <a:uLnTx/>
              <a:uFillTx/>
              <a:latin typeface="Arial"/>
              <a:ea typeface="+mn-ea"/>
              <a:cs typeface="+mn-cs"/>
            </a:endParaRPr>
          </a:p>
        </p:txBody>
      </p:sp>
      <p:sp>
        <p:nvSpPr>
          <p:cNvPr id="502" name="CustomShape 8"/>
          <p:cNvSpPr/>
          <p:nvPr/>
        </p:nvSpPr>
        <p:spPr>
          <a:xfrm>
            <a:off x="342720" y="1158480"/>
            <a:ext cx="2922994" cy="512191"/>
          </a:xfrm>
          <a:prstGeom prst="rect">
            <a:avLst/>
          </a:prstGeom>
          <a:solidFill>
            <a:schemeClr val="bg1">
              <a:lumMod val="95000"/>
            </a:schemeClr>
          </a:solidFill>
          <a:ln>
            <a:solidFill>
              <a:schemeClr val="tx1"/>
            </a:solidFill>
          </a:ln>
          <a:effectLst>
            <a:outerShdw blurRad="50800" dist="37674" dir="2700000" algn="tl" rotWithShape="0">
              <a:srgbClr val="000000">
                <a:alpha val="43000"/>
              </a:srgbClr>
            </a:outerShdw>
          </a:effectLst>
        </p:spPr>
        <p:style>
          <a:lnRef idx="0">
            <a:scrgbClr r="0" g="0" b="0"/>
          </a:lnRef>
          <a:fillRef idx="0">
            <a:scrgbClr r="0" g="0" b="0"/>
          </a:fillRef>
          <a:effectRef idx="0">
            <a:scrgbClr r="0" g="0" b="0"/>
          </a:effectRef>
          <a:fontRef idx="minor"/>
        </p:style>
        <p:txBody>
          <a:bodyPr wrap="square" lIns="274320" tIns="91440" rIns="274320" b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 normalizeH="0" baseline="0" noProof="0">
                <a:ln>
                  <a:noFill/>
                </a:ln>
                <a:solidFill>
                  <a:srgbClr val="000000"/>
                </a:solidFill>
                <a:effectLst/>
                <a:uLnTx/>
                <a:uFillTx/>
                <a:latin typeface="Menlo Bold"/>
                <a:ea typeface="DejaVu Sans"/>
                <a:cs typeface="+mn-cs"/>
              </a:rPr>
              <a:t>mpileaks ^callpath</a:t>
            </a:r>
            <a:r>
              <a:rPr kumimoji="0" lang="en-US" sz="1050" b="1" i="0" u="none" strike="noStrike" kern="1200" cap="none" spc="-1" normalizeH="0" baseline="0" noProof="0">
                <a:ln>
                  <a:noFill/>
                </a:ln>
                <a:solidFill>
                  <a:srgbClr val="009DD9"/>
                </a:solidFill>
                <a:effectLst/>
                <a:uLnTx/>
                <a:uFillTx/>
                <a:latin typeface="Menlo Bold"/>
                <a:ea typeface="DejaVu Sans"/>
                <a:cs typeface="+mn-cs"/>
              </a:rPr>
              <a:t>@1.0</a:t>
            </a:r>
            <a:r>
              <a:rPr kumimoji="0" lang="en-US" sz="1050" b="1" i="0" u="none" strike="noStrike" kern="1200" cap="none" spc="-1" normalizeH="0" baseline="0" noProof="0">
                <a:ln>
                  <a:noFill/>
                </a:ln>
                <a:solidFill>
                  <a:srgbClr val="008000"/>
                </a:solidFill>
                <a:effectLst/>
                <a:uLnTx/>
                <a:uFillTx/>
                <a:latin typeface="Menlo Bold"/>
                <a:ea typeface="DejaVu Sans"/>
                <a:cs typeface="+mn-cs"/>
              </a:rPr>
              <a:t>+debug </a:t>
            </a:r>
            <a:endParaRPr kumimoji="0" lang="en-US" sz="105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 normalizeH="0" baseline="0" noProof="0">
                <a:ln>
                  <a:noFill/>
                </a:ln>
                <a:solidFill>
                  <a:srgbClr val="008000"/>
                </a:solidFill>
                <a:effectLst/>
                <a:uLnTx/>
                <a:uFillTx/>
                <a:latin typeface="Menlo Bold"/>
                <a:ea typeface="DejaVu Sans"/>
                <a:cs typeface="+mn-cs"/>
              </a:rPr>
              <a:t>    </a:t>
            </a:r>
            <a:r>
              <a:rPr kumimoji="0" lang="en-US" sz="1050" b="1" i="0" u="none" strike="noStrike" kern="1200" cap="none" spc="-1" normalizeH="0" baseline="0" noProof="0">
                <a:ln>
                  <a:noFill/>
                </a:ln>
                <a:solidFill>
                  <a:srgbClr val="000000"/>
                </a:solidFill>
                <a:effectLst/>
                <a:uLnTx/>
                <a:uFillTx/>
                <a:latin typeface="Menlo Bold"/>
                <a:ea typeface="DejaVu Sans"/>
                <a:cs typeface="+mn-cs"/>
              </a:rPr>
              <a:t>^openmpi ^libelf</a:t>
            </a:r>
            <a:r>
              <a:rPr kumimoji="0" lang="en-US" sz="1050" b="1" i="0" u="none" strike="noStrike" kern="1200" cap="none" spc="-1" normalizeH="0" baseline="0" noProof="0">
                <a:ln>
                  <a:noFill/>
                </a:ln>
                <a:solidFill>
                  <a:srgbClr val="009DD9"/>
                </a:solidFill>
                <a:effectLst/>
                <a:uLnTx/>
                <a:uFillTx/>
                <a:latin typeface="Menlo Bold"/>
                <a:ea typeface="DejaVu Sans"/>
                <a:cs typeface="+mn-cs"/>
              </a:rPr>
              <a:t>@0.8.11</a:t>
            </a:r>
            <a:endParaRPr kumimoji="0" lang="en-US" sz="1050" b="0" i="0" u="none" strike="noStrike" kern="1200" cap="none" spc="-1" normalizeH="0" baseline="0" noProof="0">
              <a:ln>
                <a:noFill/>
              </a:ln>
              <a:solidFill>
                <a:prstClr val="black"/>
              </a:solidFill>
              <a:effectLst/>
              <a:uLnTx/>
              <a:uFillTx/>
              <a:latin typeface="Arial"/>
              <a:ea typeface="+mn-ea"/>
              <a:cs typeface="+mn-cs"/>
            </a:endParaRPr>
          </a:p>
        </p:txBody>
      </p:sp>
      <p:cxnSp>
        <p:nvCxnSpPr>
          <p:cNvPr id="6" name="Straight Connector 5">
            <a:extLst>
              <a:ext uri="{FF2B5EF4-FFF2-40B4-BE49-F238E27FC236}">
                <a16:creationId xmlns:a16="http://schemas.microsoft.com/office/drawing/2014/main" id="{9F8D6AA0-58AD-974F-B27C-69246CDC78DA}"/>
              </a:ext>
            </a:extLst>
          </p:cNvPr>
          <p:cNvCxnSpPr>
            <a:cxnSpLocks/>
          </p:cNvCxnSpPr>
          <p:nvPr/>
        </p:nvCxnSpPr>
        <p:spPr>
          <a:xfrm flipH="1">
            <a:off x="3623225" y="2420066"/>
            <a:ext cx="1120655" cy="82502"/>
          </a:xfrm>
          <a:prstGeom prst="line">
            <a:avLst/>
          </a:prstGeom>
          <a:ln w="28575" cmpd="sng">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sp>
        <p:nvSpPr>
          <p:cNvPr id="11" name="Right Arrow 10">
            <a:extLst>
              <a:ext uri="{FF2B5EF4-FFF2-40B4-BE49-F238E27FC236}">
                <a16:creationId xmlns:a16="http://schemas.microsoft.com/office/drawing/2014/main" id="{289EF4F7-2EA6-E342-B85B-AC23C04EE849}"/>
              </a:ext>
            </a:extLst>
          </p:cNvPr>
          <p:cNvSpPr/>
          <p:nvPr/>
        </p:nvSpPr>
        <p:spPr bwMode="auto">
          <a:xfrm>
            <a:off x="5892036" y="2035055"/>
            <a:ext cx="831898" cy="385011"/>
          </a:xfrm>
          <a:prstGeom prst="rightArrow">
            <a:avLst/>
          </a:prstGeom>
          <a:ln>
            <a:headEnd/>
            <a:tailEnd/>
          </a:ln>
        </p:spPr>
        <p:style>
          <a:lnRef idx="1">
            <a:schemeClr val="accent2"/>
          </a:lnRef>
          <a:fillRef idx="3">
            <a:schemeClr val="accent2"/>
          </a:fillRef>
          <a:effectRef idx="2">
            <a:schemeClr val="accent2"/>
          </a:effectRef>
          <a:fontRef idx="minor">
            <a:schemeClr val="lt1"/>
          </a:fontRef>
        </p:style>
        <p:txBody>
          <a:bodyPr rtlCol="0" anchor="b">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49374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0D68B-5FD5-555B-BE59-5E05784C1C1F}"/>
              </a:ext>
            </a:extLst>
          </p:cNvPr>
          <p:cNvPicPr>
            <a:picLocks noChangeAspect="1"/>
          </p:cNvPicPr>
          <p:nvPr/>
        </p:nvPicPr>
        <p:blipFill>
          <a:blip r:embed="rId2"/>
          <a:stretch>
            <a:fillRect/>
          </a:stretch>
        </p:blipFill>
        <p:spPr>
          <a:xfrm>
            <a:off x="2980943" y="572572"/>
            <a:ext cx="4308157" cy="2445171"/>
          </a:xfrm>
          <a:prstGeom prst="rect">
            <a:avLst/>
          </a:prstGeom>
        </p:spPr>
      </p:pic>
      <p:sp>
        <p:nvSpPr>
          <p:cNvPr id="3" name="Title 2">
            <a:extLst>
              <a:ext uri="{FF2B5EF4-FFF2-40B4-BE49-F238E27FC236}">
                <a16:creationId xmlns:a16="http://schemas.microsoft.com/office/drawing/2014/main" id="{9DDFD60C-0B46-CF1E-48F9-8B9B4528B3DD}"/>
              </a:ext>
            </a:extLst>
          </p:cNvPr>
          <p:cNvSpPr>
            <a:spLocks noGrp="1"/>
          </p:cNvSpPr>
          <p:nvPr>
            <p:ph type="title"/>
          </p:nvPr>
        </p:nvSpPr>
        <p:spPr/>
        <p:txBody>
          <a:bodyPr/>
          <a:lstStyle/>
          <a:p>
            <a:r>
              <a:rPr lang="en-US" dirty="0" err="1"/>
              <a:t>Spack</a:t>
            </a:r>
            <a:r>
              <a:rPr lang="en-US" dirty="0"/>
              <a:t> package repositories allow stacks to be layered</a:t>
            </a:r>
          </a:p>
        </p:txBody>
      </p:sp>
      <p:grpSp>
        <p:nvGrpSpPr>
          <p:cNvPr id="74" name="Group 73">
            <a:extLst>
              <a:ext uri="{FF2B5EF4-FFF2-40B4-BE49-F238E27FC236}">
                <a16:creationId xmlns:a16="http://schemas.microsoft.com/office/drawing/2014/main" id="{76D84553-5BF2-5D3F-1C4D-852A11C41FCE}"/>
              </a:ext>
            </a:extLst>
          </p:cNvPr>
          <p:cNvGrpSpPr/>
          <p:nvPr/>
        </p:nvGrpSpPr>
        <p:grpSpPr>
          <a:xfrm>
            <a:off x="3962043" y="1888459"/>
            <a:ext cx="4939066" cy="2781837"/>
            <a:chOff x="4054915" y="1888459"/>
            <a:chExt cx="4939066" cy="2781837"/>
          </a:xfrm>
        </p:grpSpPr>
        <p:grpSp>
          <p:nvGrpSpPr>
            <p:cNvPr id="47" name="Group 46">
              <a:extLst>
                <a:ext uri="{FF2B5EF4-FFF2-40B4-BE49-F238E27FC236}">
                  <a16:creationId xmlns:a16="http://schemas.microsoft.com/office/drawing/2014/main" id="{808308F6-DD1A-4703-A1A6-DEBAC9DE7822}"/>
                </a:ext>
              </a:extLst>
            </p:cNvPr>
            <p:cNvGrpSpPr/>
            <p:nvPr/>
          </p:nvGrpSpPr>
          <p:grpSpPr>
            <a:xfrm>
              <a:off x="6483667" y="1888459"/>
              <a:ext cx="2510314" cy="2781837"/>
              <a:chOff x="7498080" y="1362456"/>
              <a:chExt cx="4480560" cy="4965192"/>
            </a:xfrm>
          </p:grpSpPr>
          <p:sp>
            <p:nvSpPr>
              <p:cNvPr id="48" name="Rounded Rectangle 47">
                <a:extLst>
                  <a:ext uri="{FF2B5EF4-FFF2-40B4-BE49-F238E27FC236}">
                    <a16:creationId xmlns:a16="http://schemas.microsoft.com/office/drawing/2014/main" id="{FFB3EBE4-8D19-B20E-D9A1-828EC6A1CEA3}"/>
                  </a:ext>
                </a:extLst>
              </p:cNvPr>
              <p:cNvSpPr/>
              <p:nvPr/>
            </p:nvSpPr>
            <p:spPr bwMode="auto">
              <a:xfrm>
                <a:off x="7498080" y="1362456"/>
                <a:ext cx="4462272" cy="2121408"/>
              </a:xfrm>
              <a:prstGeom prst="roundRect">
                <a:avLst/>
              </a:prstGeom>
              <a:solidFill>
                <a:srgbClr val="F79646">
                  <a:lumMod val="40000"/>
                  <a:lumOff val="60000"/>
                </a:srgbClr>
              </a:solidFill>
              <a:ln>
                <a:noFill/>
              </a:ln>
              <a:effectLst/>
            </p:spPr>
            <p:txBody>
              <a:bodyPr rtlCol="0" anchor="t">
                <a:prstTxWarp prst="textNoShape">
                  <a:avLst/>
                </a:prstTxWarp>
              </a:bodyPr>
              <a:lstStyle/>
              <a:p>
                <a:pPr marL="0" marR="0" lvl="0" indent="0" algn="r" defTabSz="45720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llnl.wci.mapp</a:t>
                </a:r>
              </a:p>
            </p:txBody>
          </p:sp>
          <p:sp>
            <p:nvSpPr>
              <p:cNvPr id="49" name="Rounded Rectangle 48">
                <a:extLst>
                  <a:ext uri="{FF2B5EF4-FFF2-40B4-BE49-F238E27FC236}">
                    <a16:creationId xmlns:a16="http://schemas.microsoft.com/office/drawing/2014/main" id="{592B60A2-1E5B-2BF2-7FA9-753B9A420E2D}"/>
                  </a:ext>
                </a:extLst>
              </p:cNvPr>
              <p:cNvSpPr/>
              <p:nvPr/>
            </p:nvSpPr>
            <p:spPr bwMode="auto">
              <a:xfrm>
                <a:off x="7513320" y="3520440"/>
                <a:ext cx="4462272" cy="1179576"/>
              </a:xfrm>
              <a:prstGeom prst="roundRect">
                <a:avLst/>
              </a:prstGeom>
              <a:solidFill>
                <a:srgbClr val="9BBB59">
                  <a:lumMod val="60000"/>
                  <a:lumOff val="40000"/>
                </a:srgbClr>
              </a:solidFill>
              <a:ln>
                <a:noFill/>
              </a:ln>
              <a:effectLst/>
            </p:spPr>
            <p:txBody>
              <a:bodyPr rtlCol="0" anchor="ctr">
                <a:prstTxWarp prst="textNoShape">
                  <a:avLst/>
                </a:prstTxWarp>
              </a:bodyPr>
              <a:lstStyle/>
              <a:p>
                <a:pPr marL="0" marR="0" lvl="0" indent="0" algn="r" defTabSz="45720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llnl.wci</a:t>
                </a:r>
              </a:p>
            </p:txBody>
          </p:sp>
          <p:sp>
            <p:nvSpPr>
              <p:cNvPr id="50" name="Rounded Rectangle 49">
                <a:extLst>
                  <a:ext uri="{FF2B5EF4-FFF2-40B4-BE49-F238E27FC236}">
                    <a16:creationId xmlns:a16="http://schemas.microsoft.com/office/drawing/2014/main" id="{4D8C708C-35D7-B7B1-2920-3BDE298A0031}"/>
                  </a:ext>
                </a:extLst>
              </p:cNvPr>
              <p:cNvSpPr/>
              <p:nvPr/>
            </p:nvSpPr>
            <p:spPr bwMode="auto">
              <a:xfrm>
                <a:off x="7516368" y="4736592"/>
                <a:ext cx="4462272" cy="1591056"/>
              </a:xfrm>
              <a:prstGeom prst="roundRect">
                <a:avLst/>
              </a:prstGeom>
              <a:solidFill>
                <a:srgbClr val="1F497D">
                  <a:lumMod val="20000"/>
                  <a:lumOff val="80000"/>
                </a:srgbClr>
              </a:solidFill>
              <a:ln>
                <a:noFill/>
              </a:ln>
              <a:effectLst/>
            </p:spPr>
            <p:txBody>
              <a:bodyPr rtlCol="0" anchor="b">
                <a:prstTxWarp prst="textNoShape">
                  <a:avLst/>
                </a:prstTxWarp>
              </a:bodyPr>
              <a:lstStyle/>
              <a:p>
                <a:pPr marL="0" marR="0" lvl="0" indent="0" algn="r" defTabSz="45720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builtin</a:t>
                </a:r>
              </a:p>
            </p:txBody>
          </p:sp>
          <p:sp>
            <p:nvSpPr>
              <p:cNvPr id="51" name="Oval 50">
                <a:extLst>
                  <a:ext uri="{FF2B5EF4-FFF2-40B4-BE49-F238E27FC236}">
                    <a16:creationId xmlns:a16="http://schemas.microsoft.com/office/drawing/2014/main" id="{9073B14B-FE52-986B-68D1-58DACDFE9728}"/>
                  </a:ext>
                </a:extLst>
              </p:cNvPr>
              <p:cNvSpPr/>
              <p:nvPr/>
            </p:nvSpPr>
            <p:spPr bwMode="auto">
              <a:xfrm>
                <a:off x="8597460" y="1408176"/>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marbl</a:t>
                </a:r>
              </a:p>
            </p:txBody>
          </p:sp>
          <p:sp>
            <p:nvSpPr>
              <p:cNvPr id="52" name="Oval 51">
                <a:extLst>
                  <a:ext uri="{FF2B5EF4-FFF2-40B4-BE49-F238E27FC236}">
                    <a16:creationId xmlns:a16="http://schemas.microsoft.com/office/drawing/2014/main" id="{9F191B0A-B5E3-CD7D-B4B1-BF684CAD3608}"/>
                  </a:ext>
                </a:extLst>
              </p:cNvPr>
              <p:cNvSpPr/>
              <p:nvPr/>
            </p:nvSpPr>
            <p:spPr bwMode="auto">
              <a:xfrm>
                <a:off x="9517380" y="2286000"/>
                <a:ext cx="1382268"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miranda</a:t>
                </a:r>
              </a:p>
            </p:txBody>
          </p:sp>
          <p:cxnSp>
            <p:nvCxnSpPr>
              <p:cNvPr id="53" name="Straight Arrow Connector 52">
                <a:extLst>
                  <a:ext uri="{FF2B5EF4-FFF2-40B4-BE49-F238E27FC236}">
                    <a16:creationId xmlns:a16="http://schemas.microsoft.com/office/drawing/2014/main" id="{07D505ED-1AAD-F94B-B7E6-CB7EBAE4EA27}"/>
                  </a:ext>
                </a:extLst>
              </p:cNvPr>
              <p:cNvCxnSpPr>
                <a:cxnSpLocks/>
                <a:stCxn id="51" idx="5"/>
                <a:endCxn id="52" idx="0"/>
              </p:cNvCxnSpPr>
              <p:nvPr/>
            </p:nvCxnSpPr>
            <p:spPr>
              <a:xfrm>
                <a:off x="9651120" y="1884274"/>
                <a:ext cx="557394" cy="401726"/>
              </a:xfrm>
              <a:prstGeom prst="straightConnector1">
                <a:avLst/>
              </a:prstGeom>
              <a:noFill/>
              <a:ln w="28575" cap="flat" cmpd="sng" algn="ctr">
                <a:solidFill>
                  <a:srgbClr val="4F81BD">
                    <a:lumMod val="75000"/>
                  </a:srgbClr>
                </a:solidFill>
                <a:prstDash val="solid"/>
                <a:tailEnd type="triangle"/>
              </a:ln>
              <a:effectLst/>
            </p:spPr>
          </p:cxnSp>
          <p:cxnSp>
            <p:nvCxnSpPr>
              <p:cNvPr id="54" name="Straight Arrow Connector 53">
                <a:extLst>
                  <a:ext uri="{FF2B5EF4-FFF2-40B4-BE49-F238E27FC236}">
                    <a16:creationId xmlns:a16="http://schemas.microsoft.com/office/drawing/2014/main" id="{0759E4DF-0580-A9B9-AFF9-627577C5D52A}"/>
                  </a:ext>
                </a:extLst>
              </p:cNvPr>
              <p:cNvCxnSpPr>
                <a:cxnSpLocks/>
                <a:stCxn id="52" idx="4"/>
                <a:endCxn id="55" idx="7"/>
              </p:cNvCxnSpPr>
              <p:nvPr/>
            </p:nvCxnSpPr>
            <p:spPr>
              <a:xfrm flipH="1">
                <a:off x="8675760" y="2843784"/>
                <a:ext cx="1532754" cy="1063142"/>
              </a:xfrm>
              <a:prstGeom prst="straightConnector1">
                <a:avLst/>
              </a:prstGeom>
              <a:noFill/>
              <a:ln w="28575" cap="flat" cmpd="sng" algn="ctr">
                <a:solidFill>
                  <a:srgbClr val="4F81BD">
                    <a:lumMod val="75000"/>
                  </a:srgbClr>
                </a:solidFill>
                <a:prstDash val="solid"/>
                <a:tailEnd type="triangle"/>
              </a:ln>
              <a:effectLst/>
            </p:spPr>
          </p:cxnSp>
          <p:sp>
            <p:nvSpPr>
              <p:cNvPr id="55" name="Oval 54">
                <a:extLst>
                  <a:ext uri="{FF2B5EF4-FFF2-40B4-BE49-F238E27FC236}">
                    <a16:creationId xmlns:a16="http://schemas.microsoft.com/office/drawing/2014/main" id="{24E79D60-4F5A-D906-0A9B-3F4673CFA5BF}"/>
                  </a:ext>
                </a:extLst>
              </p:cNvPr>
              <p:cNvSpPr/>
              <p:nvPr/>
            </p:nvSpPr>
            <p:spPr bwMode="auto">
              <a:xfrm>
                <a:off x="7622100" y="382524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leos</a:t>
                </a:r>
              </a:p>
            </p:txBody>
          </p:sp>
          <p:sp>
            <p:nvSpPr>
              <p:cNvPr id="56" name="Oval 55">
                <a:extLst>
                  <a:ext uri="{FF2B5EF4-FFF2-40B4-BE49-F238E27FC236}">
                    <a16:creationId xmlns:a16="http://schemas.microsoft.com/office/drawing/2014/main" id="{3445C1D5-5BB1-F092-0EA1-47571565A955}"/>
                  </a:ext>
                </a:extLst>
              </p:cNvPr>
              <p:cNvSpPr/>
              <p:nvPr/>
            </p:nvSpPr>
            <p:spPr bwMode="auto">
              <a:xfrm>
                <a:off x="7607808" y="5129784"/>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boost</a:t>
                </a:r>
              </a:p>
            </p:txBody>
          </p:sp>
          <p:sp>
            <p:nvSpPr>
              <p:cNvPr id="57" name="Oval 56">
                <a:extLst>
                  <a:ext uri="{FF2B5EF4-FFF2-40B4-BE49-F238E27FC236}">
                    <a16:creationId xmlns:a16="http://schemas.microsoft.com/office/drawing/2014/main" id="{95AE9B53-C10B-6871-D761-3CF0D232554C}"/>
                  </a:ext>
                </a:extLst>
              </p:cNvPr>
              <p:cNvSpPr/>
              <p:nvPr/>
            </p:nvSpPr>
            <p:spPr bwMode="auto">
              <a:xfrm>
                <a:off x="9012936" y="513283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raja</a:t>
                </a:r>
              </a:p>
            </p:txBody>
          </p:sp>
          <p:sp>
            <p:nvSpPr>
              <p:cNvPr id="58" name="Oval 57">
                <a:extLst>
                  <a:ext uri="{FF2B5EF4-FFF2-40B4-BE49-F238E27FC236}">
                    <a16:creationId xmlns:a16="http://schemas.microsoft.com/office/drawing/2014/main" id="{9A03E24B-96D7-0308-7E02-4A7B23A46EED}"/>
                  </a:ext>
                </a:extLst>
              </p:cNvPr>
              <p:cNvSpPr/>
              <p:nvPr/>
            </p:nvSpPr>
            <p:spPr bwMode="auto">
              <a:xfrm>
                <a:off x="10391580" y="510540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axom</a:t>
                </a:r>
              </a:p>
            </p:txBody>
          </p:sp>
          <p:sp>
            <p:nvSpPr>
              <p:cNvPr id="59" name="Oval 58">
                <a:extLst>
                  <a:ext uri="{FF2B5EF4-FFF2-40B4-BE49-F238E27FC236}">
                    <a16:creationId xmlns:a16="http://schemas.microsoft.com/office/drawing/2014/main" id="{05238299-50E9-A91D-74DC-D30879CA757E}"/>
                  </a:ext>
                </a:extLst>
              </p:cNvPr>
              <p:cNvSpPr/>
              <p:nvPr/>
            </p:nvSpPr>
            <p:spPr bwMode="auto">
              <a:xfrm>
                <a:off x="7708392" y="226771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blast</a:t>
                </a:r>
              </a:p>
            </p:txBody>
          </p:sp>
          <p:cxnSp>
            <p:nvCxnSpPr>
              <p:cNvPr id="60" name="Straight Arrow Connector 59">
                <a:extLst>
                  <a:ext uri="{FF2B5EF4-FFF2-40B4-BE49-F238E27FC236}">
                    <a16:creationId xmlns:a16="http://schemas.microsoft.com/office/drawing/2014/main" id="{5A179BBC-B2CF-80F8-A657-1B0D8DD99FEF}"/>
                  </a:ext>
                </a:extLst>
              </p:cNvPr>
              <p:cNvCxnSpPr>
                <a:cxnSpLocks/>
                <a:stCxn id="51" idx="3"/>
                <a:endCxn id="59" idx="0"/>
              </p:cNvCxnSpPr>
              <p:nvPr/>
            </p:nvCxnSpPr>
            <p:spPr>
              <a:xfrm flipH="1">
                <a:off x="8325612" y="1884274"/>
                <a:ext cx="452628" cy="383438"/>
              </a:xfrm>
              <a:prstGeom prst="straightConnector1">
                <a:avLst/>
              </a:prstGeom>
              <a:noFill/>
              <a:ln w="28575" cap="flat" cmpd="sng" algn="ctr">
                <a:solidFill>
                  <a:srgbClr val="4F81BD">
                    <a:lumMod val="75000"/>
                  </a:srgbClr>
                </a:solidFill>
                <a:prstDash val="solid"/>
                <a:tailEnd type="triangle"/>
              </a:ln>
              <a:effectLst/>
            </p:spPr>
          </p:cxnSp>
          <p:cxnSp>
            <p:nvCxnSpPr>
              <p:cNvPr id="61" name="Straight Arrow Connector 60">
                <a:extLst>
                  <a:ext uri="{FF2B5EF4-FFF2-40B4-BE49-F238E27FC236}">
                    <a16:creationId xmlns:a16="http://schemas.microsoft.com/office/drawing/2014/main" id="{1356FF6B-9B63-D320-811F-0736ED61C972}"/>
                  </a:ext>
                </a:extLst>
              </p:cNvPr>
              <p:cNvCxnSpPr>
                <a:cxnSpLocks/>
                <a:stCxn id="59" idx="4"/>
                <a:endCxn id="55" idx="0"/>
              </p:cNvCxnSpPr>
              <p:nvPr/>
            </p:nvCxnSpPr>
            <p:spPr>
              <a:xfrm flipH="1">
                <a:off x="8239320" y="2825496"/>
                <a:ext cx="86292" cy="999744"/>
              </a:xfrm>
              <a:prstGeom prst="straightConnector1">
                <a:avLst/>
              </a:prstGeom>
              <a:noFill/>
              <a:ln w="28575" cap="flat" cmpd="sng" algn="ctr">
                <a:solidFill>
                  <a:srgbClr val="4F81BD">
                    <a:lumMod val="75000"/>
                  </a:srgbClr>
                </a:solidFill>
                <a:prstDash val="solid"/>
                <a:tailEnd type="triangle"/>
              </a:ln>
              <a:effectLst/>
            </p:spPr>
          </p:cxnSp>
          <p:cxnSp>
            <p:nvCxnSpPr>
              <p:cNvPr id="62" name="Straight Arrow Connector 61">
                <a:extLst>
                  <a:ext uri="{FF2B5EF4-FFF2-40B4-BE49-F238E27FC236}">
                    <a16:creationId xmlns:a16="http://schemas.microsoft.com/office/drawing/2014/main" id="{975279E0-176A-53D6-FC47-D11144370AE4}"/>
                  </a:ext>
                </a:extLst>
              </p:cNvPr>
              <p:cNvCxnSpPr>
                <a:cxnSpLocks/>
                <a:stCxn id="59" idx="5"/>
                <a:endCxn id="58" idx="1"/>
              </p:cNvCxnSpPr>
              <p:nvPr/>
            </p:nvCxnSpPr>
            <p:spPr>
              <a:xfrm>
                <a:off x="8762052" y="2743810"/>
                <a:ext cx="1810308" cy="2443276"/>
              </a:xfrm>
              <a:prstGeom prst="straightConnector1">
                <a:avLst/>
              </a:prstGeom>
              <a:noFill/>
              <a:ln w="28575" cap="flat" cmpd="sng" algn="ctr">
                <a:solidFill>
                  <a:srgbClr val="4F81BD">
                    <a:lumMod val="75000"/>
                  </a:srgbClr>
                </a:solidFill>
                <a:prstDash val="solid"/>
                <a:tailEnd type="triangle"/>
              </a:ln>
              <a:effectLst/>
            </p:spPr>
          </p:cxnSp>
          <p:cxnSp>
            <p:nvCxnSpPr>
              <p:cNvPr id="63" name="Straight Arrow Connector 62">
                <a:extLst>
                  <a:ext uri="{FF2B5EF4-FFF2-40B4-BE49-F238E27FC236}">
                    <a16:creationId xmlns:a16="http://schemas.microsoft.com/office/drawing/2014/main" id="{22F642E3-F487-9C06-B51E-F1205F9430D3}"/>
                  </a:ext>
                </a:extLst>
              </p:cNvPr>
              <p:cNvCxnSpPr>
                <a:cxnSpLocks/>
                <a:stCxn id="52" idx="4"/>
                <a:endCxn id="58" idx="0"/>
              </p:cNvCxnSpPr>
              <p:nvPr/>
            </p:nvCxnSpPr>
            <p:spPr>
              <a:xfrm>
                <a:off x="10208514" y="2843784"/>
                <a:ext cx="800286" cy="2261616"/>
              </a:xfrm>
              <a:prstGeom prst="straightConnector1">
                <a:avLst/>
              </a:prstGeom>
              <a:noFill/>
              <a:ln w="28575" cap="flat" cmpd="sng" algn="ctr">
                <a:solidFill>
                  <a:srgbClr val="4F81BD">
                    <a:lumMod val="75000"/>
                  </a:srgbClr>
                </a:solidFill>
                <a:prstDash val="solid"/>
                <a:tailEnd type="triangle"/>
              </a:ln>
              <a:effectLst/>
            </p:spPr>
          </p:cxnSp>
          <p:cxnSp>
            <p:nvCxnSpPr>
              <p:cNvPr id="64" name="Straight Arrow Connector 63">
                <a:extLst>
                  <a:ext uri="{FF2B5EF4-FFF2-40B4-BE49-F238E27FC236}">
                    <a16:creationId xmlns:a16="http://schemas.microsoft.com/office/drawing/2014/main" id="{6F3E516B-9227-53E6-B0AA-BD51156864EB}"/>
                  </a:ext>
                </a:extLst>
              </p:cNvPr>
              <p:cNvCxnSpPr>
                <a:cxnSpLocks/>
                <a:stCxn id="55" idx="5"/>
                <a:endCxn id="57" idx="1"/>
              </p:cNvCxnSpPr>
              <p:nvPr/>
            </p:nvCxnSpPr>
            <p:spPr>
              <a:xfrm>
                <a:off x="8675760" y="4301338"/>
                <a:ext cx="517956" cy="913180"/>
              </a:xfrm>
              <a:prstGeom prst="straightConnector1">
                <a:avLst/>
              </a:prstGeom>
              <a:noFill/>
              <a:ln w="28575" cap="flat" cmpd="sng" algn="ctr">
                <a:solidFill>
                  <a:srgbClr val="4F81BD">
                    <a:lumMod val="75000"/>
                  </a:srgbClr>
                </a:solidFill>
                <a:prstDash val="solid"/>
                <a:tailEnd type="triangle"/>
              </a:ln>
              <a:effectLst/>
            </p:spPr>
          </p:cxnSp>
          <p:cxnSp>
            <p:nvCxnSpPr>
              <p:cNvPr id="65" name="Straight Arrow Connector 64">
                <a:extLst>
                  <a:ext uri="{FF2B5EF4-FFF2-40B4-BE49-F238E27FC236}">
                    <a16:creationId xmlns:a16="http://schemas.microsoft.com/office/drawing/2014/main" id="{2B581757-367E-EC56-EB59-0E0FDB0E1502}"/>
                  </a:ext>
                </a:extLst>
              </p:cNvPr>
              <p:cNvCxnSpPr>
                <a:cxnSpLocks/>
                <a:stCxn id="59" idx="4"/>
                <a:endCxn id="57" idx="0"/>
              </p:cNvCxnSpPr>
              <p:nvPr/>
            </p:nvCxnSpPr>
            <p:spPr>
              <a:xfrm>
                <a:off x="8325612" y="2825496"/>
                <a:ext cx="1304544" cy="2307336"/>
              </a:xfrm>
              <a:prstGeom prst="straightConnector1">
                <a:avLst/>
              </a:prstGeom>
              <a:noFill/>
              <a:ln w="28575" cap="flat" cmpd="sng" algn="ctr">
                <a:solidFill>
                  <a:srgbClr val="4F81BD">
                    <a:lumMod val="75000"/>
                  </a:srgbClr>
                </a:solidFill>
                <a:prstDash val="solid"/>
                <a:tailEnd type="triangle"/>
              </a:ln>
              <a:effectLst/>
            </p:spPr>
          </p:cxnSp>
          <p:cxnSp>
            <p:nvCxnSpPr>
              <p:cNvPr id="66" name="Straight Arrow Connector 65">
                <a:extLst>
                  <a:ext uri="{FF2B5EF4-FFF2-40B4-BE49-F238E27FC236}">
                    <a16:creationId xmlns:a16="http://schemas.microsoft.com/office/drawing/2014/main" id="{6013EDCD-A601-0A97-D952-F95FFB84A5C6}"/>
                  </a:ext>
                </a:extLst>
              </p:cNvPr>
              <p:cNvCxnSpPr>
                <a:cxnSpLocks/>
                <a:stCxn id="55" idx="4"/>
                <a:endCxn id="56" idx="0"/>
              </p:cNvCxnSpPr>
              <p:nvPr/>
            </p:nvCxnSpPr>
            <p:spPr>
              <a:xfrm flipH="1">
                <a:off x="8225028" y="4383024"/>
                <a:ext cx="14292" cy="746760"/>
              </a:xfrm>
              <a:prstGeom prst="straightConnector1">
                <a:avLst/>
              </a:prstGeom>
              <a:noFill/>
              <a:ln w="28575" cap="flat" cmpd="sng" algn="ctr">
                <a:solidFill>
                  <a:srgbClr val="4F81BD">
                    <a:lumMod val="75000"/>
                  </a:srgbClr>
                </a:solidFill>
                <a:prstDash val="solid"/>
                <a:tailEnd type="triangle"/>
              </a:ln>
              <a:effectLst/>
            </p:spPr>
          </p:cxnSp>
        </p:grpSp>
        <p:sp>
          <p:nvSpPr>
            <p:cNvPr id="71" name="TextBox 70">
              <a:extLst>
                <a:ext uri="{FF2B5EF4-FFF2-40B4-BE49-F238E27FC236}">
                  <a16:creationId xmlns:a16="http://schemas.microsoft.com/office/drawing/2014/main" id="{F91360ED-0BF5-C8E9-D3E4-573FF867EC5C}"/>
                </a:ext>
              </a:extLst>
            </p:cNvPr>
            <p:cNvSpPr txBox="1"/>
            <p:nvPr/>
          </p:nvSpPr>
          <p:spPr>
            <a:xfrm>
              <a:off x="5093772" y="3186112"/>
              <a:ext cx="1351653" cy="461665"/>
            </a:xfrm>
            <a:prstGeom prst="rect">
              <a:avLst/>
            </a:prstGeom>
            <a:noFill/>
          </p:spPr>
          <p:txBody>
            <a:bodyPr wrap="none" rtlCol="0">
              <a:spAutoFit/>
            </a:bodyPr>
            <a:lstStyle/>
            <a:p>
              <a:pPr algn="r"/>
              <a:r>
                <a:rPr lang="en-US" sz="1200" dirty="0"/>
                <a:t>Common internal</a:t>
              </a:r>
              <a:br>
                <a:rPr lang="en-US" sz="1200" dirty="0"/>
              </a:br>
              <a:r>
                <a:rPr lang="en-US" sz="1200" dirty="0"/>
                <a:t>packages</a:t>
              </a:r>
            </a:p>
          </p:txBody>
        </p:sp>
        <p:sp>
          <p:nvSpPr>
            <p:cNvPr id="72" name="TextBox 71">
              <a:extLst>
                <a:ext uri="{FF2B5EF4-FFF2-40B4-BE49-F238E27FC236}">
                  <a16:creationId xmlns:a16="http://schemas.microsoft.com/office/drawing/2014/main" id="{4450EECD-05B7-3424-CAB2-B7D87564B6A8}"/>
                </a:ext>
              </a:extLst>
            </p:cNvPr>
            <p:cNvSpPr txBox="1"/>
            <p:nvPr/>
          </p:nvSpPr>
          <p:spPr>
            <a:xfrm>
              <a:off x="4054915" y="2760367"/>
              <a:ext cx="2461725" cy="276999"/>
            </a:xfrm>
            <a:prstGeom prst="rect">
              <a:avLst/>
            </a:prstGeom>
            <a:noFill/>
          </p:spPr>
          <p:txBody>
            <a:bodyPr wrap="square" rtlCol="0">
              <a:spAutoFit/>
            </a:bodyPr>
            <a:lstStyle/>
            <a:p>
              <a:pPr algn="r"/>
              <a:r>
                <a:rPr lang="en-US" sz="1200" dirty="0"/>
                <a:t>MARBL Application Packages</a:t>
              </a:r>
            </a:p>
          </p:txBody>
        </p:sp>
        <p:sp>
          <p:nvSpPr>
            <p:cNvPr id="73" name="TextBox 72">
              <a:extLst>
                <a:ext uri="{FF2B5EF4-FFF2-40B4-BE49-F238E27FC236}">
                  <a16:creationId xmlns:a16="http://schemas.microsoft.com/office/drawing/2014/main" id="{D12AC9EB-3962-8EB7-F48C-CC4D488D53E6}"/>
                </a:ext>
              </a:extLst>
            </p:cNvPr>
            <p:cNvSpPr txBox="1"/>
            <p:nvPr/>
          </p:nvSpPr>
          <p:spPr>
            <a:xfrm>
              <a:off x="4901200" y="3907631"/>
              <a:ext cx="1558440" cy="461665"/>
            </a:xfrm>
            <a:prstGeom prst="rect">
              <a:avLst/>
            </a:prstGeom>
            <a:noFill/>
          </p:spPr>
          <p:txBody>
            <a:bodyPr wrap="none" rtlCol="0">
              <a:spAutoFit/>
            </a:bodyPr>
            <a:lstStyle/>
            <a:p>
              <a:pPr algn="r"/>
              <a:r>
                <a:rPr lang="en-US" sz="1200" dirty="0"/>
                <a:t>Open Source </a:t>
              </a:r>
              <a:r>
                <a:rPr lang="en-US" sz="1200" dirty="0" err="1"/>
                <a:t>Spack</a:t>
              </a:r>
              <a:br>
                <a:rPr lang="en-US" sz="1200" dirty="0"/>
              </a:br>
              <a:r>
                <a:rPr lang="en-US" sz="1200" dirty="0"/>
                <a:t>packages</a:t>
              </a:r>
            </a:p>
          </p:txBody>
        </p:sp>
      </p:grpSp>
      <p:sp>
        <p:nvSpPr>
          <p:cNvPr id="31" name="CustomShape 1">
            <a:extLst>
              <a:ext uri="{FF2B5EF4-FFF2-40B4-BE49-F238E27FC236}">
                <a16:creationId xmlns:a16="http://schemas.microsoft.com/office/drawing/2014/main" id="{6289DFA0-9479-9D47-97D8-DE13D92B0C63}"/>
              </a:ext>
            </a:extLst>
          </p:cNvPr>
          <p:cNvSpPr/>
          <p:nvPr/>
        </p:nvSpPr>
        <p:spPr>
          <a:xfrm>
            <a:off x="92790" y="3282948"/>
            <a:ext cx="4727664" cy="138354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repo create /path/to/</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my_repo</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repo add </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my_repo</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repo list</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a:ln>
                  <a:noFill/>
                </a:ln>
                <a:solidFill>
                  <a:srgbClr val="0000FF"/>
                </a:solidFill>
                <a:effectLst/>
                <a:uLnTx/>
                <a:uFillTx/>
                <a:latin typeface="Monaco" pitchFamily="2" charset="77"/>
                <a:ea typeface="DejaVu Sans"/>
                <a:cs typeface="+mn-cs"/>
              </a:rPr>
              <a:t>==&gt;</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2 package repositories.</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my_repo</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/path/to/</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my_repo</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builtin</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    </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/var/</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spack</a:t>
            </a:r>
            <a:r>
              <a:rPr kumimoji="0" lang="en-US" sz="1400" b="0" i="0" u="none" strike="noStrike" kern="1200" cap="none" spc="-1" normalizeH="0" baseline="0" noProof="0" dirty="0">
                <a:ln>
                  <a:noFill/>
                </a:ln>
                <a:solidFill>
                  <a:srgbClr val="000000"/>
                </a:solidFill>
                <a:effectLst/>
                <a:uLnTx/>
                <a:uFillTx/>
                <a:latin typeface="Monaco" pitchFamily="2" charset="77"/>
                <a:ea typeface="DejaVu Sans"/>
                <a:cs typeface="+mn-cs"/>
              </a:rPr>
              <a:t>/repos/</a:t>
            </a:r>
            <a:r>
              <a:rPr kumimoji="0" lang="en-US" sz="1400" b="0" i="0" u="none" strike="noStrike" kern="1200" cap="none" spc="-1" normalizeH="0" baseline="0" noProof="0" dirty="0" err="1">
                <a:ln>
                  <a:noFill/>
                </a:ln>
                <a:solidFill>
                  <a:srgbClr val="000000"/>
                </a:solidFill>
                <a:effectLst/>
                <a:uLnTx/>
                <a:uFillTx/>
                <a:latin typeface="Monaco" pitchFamily="2" charset="77"/>
                <a:ea typeface="DejaVu Sans"/>
                <a:cs typeface="+mn-cs"/>
              </a:rPr>
              <a:t>builtin</a:t>
            </a:r>
            <a:endParaRPr kumimoji="0" lang="en-US" sz="1400" b="0" i="0" u="none" strike="noStrike" kern="1200" cap="none" spc="-1" normalizeH="0" baseline="0" noProof="0" dirty="0">
              <a:ln>
                <a:noFill/>
              </a:ln>
              <a:solidFill>
                <a:prstClr val="black"/>
              </a:solidFill>
              <a:effectLst/>
              <a:uLnTx/>
              <a:uFillTx/>
              <a:latin typeface="Monaco" pitchFamily="2" charset="77"/>
              <a:ea typeface="+mn-ea"/>
              <a:cs typeface="+mn-cs"/>
            </a:endParaRPr>
          </a:p>
        </p:txBody>
      </p:sp>
      <p:sp>
        <p:nvSpPr>
          <p:cNvPr id="7" name="TextBox 6">
            <a:extLst>
              <a:ext uri="{FF2B5EF4-FFF2-40B4-BE49-F238E27FC236}">
                <a16:creationId xmlns:a16="http://schemas.microsoft.com/office/drawing/2014/main" id="{46CB0843-BDD7-1846-A28B-976638403273}"/>
              </a:ext>
            </a:extLst>
          </p:cNvPr>
          <p:cNvSpPr txBox="1"/>
          <p:nvPr/>
        </p:nvSpPr>
        <p:spPr>
          <a:xfrm>
            <a:off x="84574" y="1081668"/>
            <a:ext cx="2975943" cy="646331"/>
          </a:xfrm>
          <a:prstGeom prst="rect">
            <a:avLst/>
          </a:prstGeom>
          <a:noFill/>
        </p:spPr>
        <p:txBody>
          <a:bodyPr wrap="none" rtlCol="0">
            <a:spAutoFit/>
          </a:bodyPr>
          <a:lstStyle/>
          <a:p>
            <a:r>
              <a:rPr lang="en-US" dirty="0"/>
              <a:t>LLNL MARBL multi-physics</a:t>
            </a:r>
            <a:br>
              <a:rPr lang="en-US" dirty="0"/>
            </a:br>
            <a:r>
              <a:rPr lang="en-US" dirty="0"/>
              <a:t>application</a:t>
            </a:r>
          </a:p>
        </p:txBody>
      </p:sp>
    </p:spTree>
    <p:extLst>
      <p:ext uri="{BB962C8B-B14F-4D97-AF65-F5344CB8AC3E}">
        <p14:creationId xmlns:p14="http://schemas.microsoft.com/office/powerpoint/2010/main" val="393527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0"/>
                                  </p:stCondLst>
                                  <p:childTnLst>
                                    <p:animMotion origin="layout" path="M -0.14254 -0.28765 L 0.02309 0.00834 " pathEditMode="relative" rAng="0" ptsTypes="AA">
                                      <p:cBhvr>
                                        <p:cTn id="10" dur="1000" fill="hold"/>
                                        <p:tgtEl>
                                          <p:spTgt spid="74"/>
                                        </p:tgtEl>
                                        <p:attrNameLst>
                                          <p:attrName>ppt_x</p:attrName>
                                          <p:attrName>ppt_y</p:attrName>
                                        </p:attrNameLst>
                                      </p:cBhvr>
                                      <p:rCtr x="8281" y="14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CustomShape 3"/>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dirty="0" err="1">
                <a:ln>
                  <a:noFill/>
                </a:ln>
                <a:solidFill>
                  <a:srgbClr val="376092"/>
                </a:solidFill>
                <a:effectLst/>
                <a:uLnTx/>
                <a:uFillTx/>
                <a:latin typeface="Calibri"/>
                <a:ea typeface="DejaVu Sans"/>
                <a:cs typeface="+mn-cs"/>
              </a:rPr>
              <a:t>Spack</a:t>
            </a:r>
            <a:r>
              <a:rPr kumimoji="0" lang="en-US" sz="2400" b="1" i="0" u="none" strike="noStrike" kern="1200" cap="none" spc="-1" normalizeH="0" baseline="0" noProof="0" dirty="0">
                <a:ln>
                  <a:noFill/>
                </a:ln>
                <a:solidFill>
                  <a:srgbClr val="376092"/>
                </a:solidFill>
                <a:effectLst/>
                <a:uLnTx/>
                <a:uFillTx/>
                <a:latin typeface="Calibri"/>
                <a:ea typeface="DejaVu Sans"/>
                <a:cs typeface="+mn-cs"/>
              </a:rPr>
              <a:t> mirrors</a:t>
            </a:r>
            <a:endParaRPr kumimoji="0" lang="en-US" sz="2400" b="0" i="0" u="none" strike="noStrike" kern="1200" cap="none" spc="-1" normalizeH="0" baseline="0" noProof="0" dirty="0">
              <a:ln>
                <a:noFill/>
              </a:ln>
              <a:solidFill>
                <a:prstClr val="black"/>
              </a:solidFill>
              <a:effectLst/>
              <a:uLnTx/>
              <a:uFillTx/>
              <a:latin typeface="Arial"/>
              <a:ea typeface="+mn-ea"/>
              <a:cs typeface="+mn-cs"/>
            </a:endParaRPr>
          </a:p>
        </p:txBody>
      </p:sp>
      <p:sp>
        <p:nvSpPr>
          <p:cNvPr id="3" name="Content Placeholder 2">
            <a:extLst>
              <a:ext uri="{FF2B5EF4-FFF2-40B4-BE49-F238E27FC236}">
                <a16:creationId xmlns:a16="http://schemas.microsoft.com/office/drawing/2014/main" id="{7AD0676C-792A-FC4D-AB00-19F7C755ED7F}"/>
              </a:ext>
            </a:extLst>
          </p:cNvPr>
          <p:cNvSpPr>
            <a:spLocks noGrp="1"/>
          </p:cNvSpPr>
          <p:nvPr>
            <p:ph idx="1"/>
          </p:nvPr>
        </p:nvSpPr>
        <p:spPr>
          <a:xfrm>
            <a:off x="319636" y="1089235"/>
            <a:ext cx="5166764" cy="3680167"/>
          </a:xfrm>
        </p:spPr>
        <p:txBody>
          <a:bodyPr>
            <a:normAutofit/>
          </a:bodyPr>
          <a:lstStyle/>
          <a:p>
            <a:pPr marL="285840" indent="-227520">
              <a:buClr>
                <a:srgbClr val="376092"/>
              </a:buClr>
              <a:buFont typeface="Wingdings" charset="2"/>
              <a:buChar char=""/>
            </a:pPr>
            <a:r>
              <a:rPr lang="en-US" spc="-1" dirty="0" err="1">
                <a:solidFill>
                  <a:srgbClr val="000000"/>
                </a:solidFill>
                <a:latin typeface="Calibri"/>
                <a:ea typeface="DejaVu Sans"/>
              </a:rPr>
              <a:t>Spack</a:t>
            </a:r>
            <a:r>
              <a:rPr lang="en-US" spc="-1" dirty="0">
                <a:solidFill>
                  <a:srgbClr val="000000"/>
                </a:solidFill>
                <a:latin typeface="Calibri"/>
                <a:ea typeface="DejaVu Sans"/>
              </a:rPr>
              <a:t> allows you to define </a:t>
            </a:r>
            <a:r>
              <a:rPr lang="en-US" i="1" spc="-1" dirty="0">
                <a:solidFill>
                  <a:srgbClr val="000000"/>
                </a:solidFill>
                <a:latin typeface="Calibri"/>
                <a:ea typeface="DejaVu Sans"/>
              </a:rPr>
              <a:t>mirrors:</a:t>
            </a:r>
          </a:p>
          <a:p>
            <a:pPr marL="628740" lvl="1" indent="-227520">
              <a:buClr>
                <a:srgbClr val="376092"/>
              </a:buClr>
              <a:buFont typeface="Wingdings" charset="2"/>
              <a:buChar char=""/>
            </a:pPr>
            <a:r>
              <a:rPr lang="en-US" spc="-1" dirty="0">
                <a:solidFill>
                  <a:srgbClr val="000000"/>
                </a:solidFill>
                <a:latin typeface="Calibri"/>
                <a:ea typeface="DejaVu Sans"/>
              </a:rPr>
              <a:t>Directories in the filesystem</a:t>
            </a:r>
          </a:p>
          <a:p>
            <a:pPr marL="628740" lvl="1" indent="-227520">
              <a:buClr>
                <a:srgbClr val="376092"/>
              </a:buClr>
              <a:buFont typeface="Wingdings" charset="2"/>
              <a:buChar char=""/>
            </a:pPr>
            <a:r>
              <a:rPr lang="en-US" spc="-1" dirty="0">
                <a:solidFill>
                  <a:srgbClr val="000000"/>
                </a:solidFill>
                <a:latin typeface="Calibri"/>
                <a:ea typeface="DejaVu Sans"/>
              </a:rPr>
              <a:t>On a web server</a:t>
            </a:r>
          </a:p>
          <a:p>
            <a:pPr marL="628740" lvl="1" indent="-227520">
              <a:buClr>
                <a:srgbClr val="376092"/>
              </a:buClr>
              <a:buFont typeface="Wingdings" charset="2"/>
              <a:buChar char=""/>
            </a:pPr>
            <a:r>
              <a:rPr lang="en-US" spc="-1" dirty="0">
                <a:solidFill>
                  <a:srgbClr val="000000"/>
                </a:solidFill>
                <a:latin typeface="Calibri"/>
                <a:ea typeface="DejaVu Sans"/>
              </a:rPr>
              <a:t>In an S3 bucket</a:t>
            </a:r>
          </a:p>
          <a:p>
            <a:pPr marL="285840" indent="-227520">
              <a:buClr>
                <a:srgbClr val="376092"/>
              </a:buClr>
              <a:buFont typeface="Wingdings" charset="2"/>
              <a:buChar char=""/>
            </a:pPr>
            <a:r>
              <a:rPr lang="en-US" spc="-1" dirty="0">
                <a:solidFill>
                  <a:srgbClr val="000000"/>
                </a:solidFill>
                <a:latin typeface="Calibri"/>
                <a:ea typeface="DejaVu Sans"/>
              </a:rPr>
              <a:t>Mirrors are archives of fetched </a:t>
            </a:r>
            <a:r>
              <a:rPr lang="en-US" spc="-1" dirty="0" err="1">
                <a:solidFill>
                  <a:srgbClr val="000000"/>
                </a:solidFill>
                <a:latin typeface="Calibri"/>
                <a:ea typeface="DejaVu Sans"/>
              </a:rPr>
              <a:t>tarballs</a:t>
            </a:r>
            <a:r>
              <a:rPr lang="en-US" spc="-1" dirty="0">
                <a:solidFill>
                  <a:srgbClr val="000000"/>
                </a:solidFill>
                <a:latin typeface="Calibri"/>
                <a:ea typeface="DejaVu Sans"/>
              </a:rPr>
              <a:t>, repositories, and other resources needed to build</a:t>
            </a:r>
          </a:p>
          <a:p>
            <a:pPr marL="628740" lvl="1" indent="-227520">
              <a:buClr>
                <a:srgbClr val="376092"/>
              </a:buClr>
              <a:buFont typeface="Wingdings" charset="2"/>
              <a:buChar char=""/>
            </a:pPr>
            <a:r>
              <a:rPr lang="en-US" spc="-1" dirty="0">
                <a:solidFill>
                  <a:srgbClr val="000000"/>
                </a:solidFill>
                <a:latin typeface="Calibri"/>
                <a:ea typeface="DejaVu Sans"/>
              </a:rPr>
              <a:t>Can also contain binary packages</a:t>
            </a:r>
          </a:p>
          <a:p>
            <a:pPr marL="285840" indent="-227520">
              <a:buClr>
                <a:srgbClr val="376092"/>
              </a:buClr>
              <a:buFont typeface="Wingdings" charset="2"/>
              <a:buChar char=""/>
            </a:pPr>
            <a:r>
              <a:rPr lang="en-US" spc="-1" dirty="0">
                <a:solidFill>
                  <a:srgbClr val="000000"/>
                </a:solidFill>
                <a:latin typeface="Calibri"/>
                <a:ea typeface="DejaVu Sans"/>
              </a:rPr>
              <a:t>By default, </a:t>
            </a:r>
            <a:r>
              <a:rPr lang="en-US" spc="-1" dirty="0" err="1">
                <a:solidFill>
                  <a:srgbClr val="000000"/>
                </a:solidFill>
                <a:latin typeface="Calibri"/>
                <a:ea typeface="DejaVu Sans"/>
              </a:rPr>
              <a:t>Spack</a:t>
            </a:r>
            <a:r>
              <a:rPr lang="en-US" spc="-1" dirty="0">
                <a:solidFill>
                  <a:srgbClr val="000000"/>
                </a:solidFill>
                <a:latin typeface="Calibri"/>
                <a:ea typeface="DejaVu Sans"/>
              </a:rPr>
              <a:t> maintains a mirror in var/</a:t>
            </a:r>
            <a:r>
              <a:rPr lang="en-US" spc="-1" dirty="0" err="1">
                <a:solidFill>
                  <a:srgbClr val="000000"/>
                </a:solidFill>
                <a:latin typeface="Calibri"/>
                <a:ea typeface="DejaVu Sans"/>
              </a:rPr>
              <a:t>spack</a:t>
            </a:r>
            <a:r>
              <a:rPr lang="en-US" spc="-1" dirty="0">
                <a:solidFill>
                  <a:srgbClr val="000000"/>
                </a:solidFill>
                <a:latin typeface="Calibri"/>
                <a:ea typeface="DejaVu Sans"/>
              </a:rPr>
              <a:t>/cache of everything you’ve fetched so far.</a:t>
            </a:r>
          </a:p>
          <a:p>
            <a:pPr marL="285840" indent="-227520">
              <a:buClr>
                <a:srgbClr val="376092"/>
              </a:buClr>
              <a:buFont typeface="Wingdings" charset="2"/>
              <a:buChar char=""/>
            </a:pPr>
            <a:r>
              <a:rPr lang="en-US" spc="-1" dirty="0">
                <a:solidFill>
                  <a:srgbClr val="000000"/>
                </a:solidFill>
                <a:latin typeface="Calibri"/>
                <a:ea typeface="DejaVu Sans"/>
              </a:rPr>
              <a:t>You can host mirrors internal to your site</a:t>
            </a:r>
          </a:p>
          <a:p>
            <a:pPr marL="628740" lvl="1" indent="-227520">
              <a:buClr>
                <a:srgbClr val="376092"/>
              </a:buClr>
              <a:buFont typeface="Wingdings" charset="2"/>
              <a:buChar char=""/>
            </a:pPr>
            <a:r>
              <a:rPr lang="en-US" spc="-1" dirty="0">
                <a:solidFill>
                  <a:srgbClr val="000000"/>
                </a:solidFill>
                <a:latin typeface="Calibri"/>
                <a:ea typeface="DejaVu Sans"/>
              </a:rPr>
              <a:t>See the documentation for more details</a:t>
            </a:r>
          </a:p>
          <a:p>
            <a:endParaRPr lang="en-US" dirty="0"/>
          </a:p>
        </p:txBody>
      </p:sp>
      <p:grpSp>
        <p:nvGrpSpPr>
          <p:cNvPr id="32" name="Group 31">
            <a:extLst>
              <a:ext uri="{FF2B5EF4-FFF2-40B4-BE49-F238E27FC236}">
                <a16:creationId xmlns:a16="http://schemas.microsoft.com/office/drawing/2014/main" id="{11CA7FFE-1D1C-7942-84E3-3BE90C3195FA}"/>
              </a:ext>
            </a:extLst>
          </p:cNvPr>
          <p:cNvGrpSpPr/>
          <p:nvPr/>
        </p:nvGrpSpPr>
        <p:grpSpPr>
          <a:xfrm>
            <a:off x="6937329" y="3981505"/>
            <a:ext cx="2060823" cy="646327"/>
            <a:chOff x="5874219" y="4406614"/>
            <a:chExt cx="2060825" cy="646326"/>
          </a:xfrm>
        </p:grpSpPr>
        <p:pic>
          <p:nvPicPr>
            <p:cNvPr id="33" name="Picture 32">
              <a:extLst>
                <a:ext uri="{FF2B5EF4-FFF2-40B4-BE49-F238E27FC236}">
                  <a16:creationId xmlns:a16="http://schemas.microsoft.com/office/drawing/2014/main" id="{2E6F0B38-0B49-B242-A7C3-D9B7B7FB843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52231" y="4447499"/>
              <a:ext cx="522531" cy="522532"/>
            </a:xfrm>
            <a:prstGeom prst="rect">
              <a:avLst/>
            </a:prstGeom>
          </p:spPr>
        </p:pic>
        <p:sp>
          <p:nvSpPr>
            <p:cNvPr id="34" name="TextBox 33">
              <a:extLst>
                <a:ext uri="{FF2B5EF4-FFF2-40B4-BE49-F238E27FC236}">
                  <a16:creationId xmlns:a16="http://schemas.microsoft.com/office/drawing/2014/main" id="{B5CCA063-6089-A244-8C6F-662A1C49C7B1}"/>
                </a:ext>
              </a:extLst>
            </p:cNvPr>
            <p:cNvSpPr txBox="1"/>
            <p:nvPr/>
          </p:nvSpPr>
          <p:spPr>
            <a:xfrm>
              <a:off x="7163041" y="4406614"/>
              <a:ext cx="772003" cy="646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l" defTabSz="914378"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Arial"/>
                  <a:ea typeface="+mn-ea"/>
                  <a:cs typeface="+mn-cs"/>
                  <a:sym typeface="Helvetica Neue"/>
                </a:rPr>
                <a:t>Spac</a:t>
              </a:r>
              <a:r>
                <a:rPr kumimoji="0" lang="en-US" sz="1800" b="1" i="0" u="none" strike="noStrike" kern="1200" cap="none" spc="0" normalizeH="0" baseline="0" noProof="0" dirty="0" err="1">
                  <a:ln>
                    <a:noFill/>
                  </a:ln>
                  <a:solidFill>
                    <a:srgbClr val="000000"/>
                  </a:solidFill>
                  <a:effectLst/>
                  <a:uLnTx/>
                  <a:uFillTx/>
                  <a:latin typeface="Arial"/>
                  <a:ea typeface="+mn-ea"/>
                  <a:cs typeface="+mn-cs"/>
                </a:rPr>
                <a:t>k</a:t>
              </a:r>
              <a:br>
                <a:rPr kumimoji="0" lang="en-US" sz="1800" b="1" i="0" u="none" strike="noStrike" kern="1200" cap="none" spc="0" normalizeH="0" baseline="0" noProof="0" dirty="0">
                  <a:ln>
                    <a:noFill/>
                  </a:ln>
                  <a:solidFill>
                    <a:srgbClr val="000000"/>
                  </a:solidFill>
                  <a:effectLst/>
                  <a:uLnTx/>
                  <a:uFillTx/>
                  <a:latin typeface="Arial"/>
                  <a:ea typeface="+mn-ea"/>
                  <a:cs typeface="+mn-cs"/>
                </a:rPr>
              </a:br>
              <a:r>
                <a:rPr kumimoji="0" lang="en-US" sz="1800" b="1" i="0" u="none" strike="noStrike" kern="1200" cap="none" spc="0" normalizeH="0" baseline="0" noProof="0" dirty="0">
                  <a:ln>
                    <a:noFill/>
                  </a:ln>
                  <a:solidFill>
                    <a:srgbClr val="000000"/>
                  </a:solidFill>
                  <a:effectLst/>
                  <a:uLnTx/>
                  <a:uFillTx/>
                  <a:latin typeface="Arial"/>
                  <a:ea typeface="+mn-ea"/>
                  <a:cs typeface="+mn-cs"/>
                </a:rPr>
                <a:t>users</a:t>
              </a:r>
              <a:endParaRPr kumimoji="0" lang="en-US" sz="1800" b="1" i="0" u="none" strike="noStrike" kern="1200" cap="none" spc="0" normalizeH="0" baseline="0" noProof="0" dirty="0">
                <a:ln>
                  <a:noFill/>
                </a:ln>
                <a:solidFill>
                  <a:srgbClr val="000000"/>
                </a:solidFill>
                <a:effectLst/>
                <a:uLnTx/>
                <a:uFillTx/>
                <a:latin typeface="Arial"/>
                <a:ea typeface="+mn-ea"/>
                <a:cs typeface="+mn-cs"/>
                <a:sym typeface="Helvetica Neue"/>
              </a:endParaRPr>
            </a:p>
          </p:txBody>
        </p:sp>
        <p:pic>
          <p:nvPicPr>
            <p:cNvPr id="35" name="Picture 34" descr="spack-logo.pdf">
              <a:extLst>
                <a:ext uri="{FF2B5EF4-FFF2-40B4-BE49-F238E27FC236}">
                  <a16:creationId xmlns:a16="http://schemas.microsoft.com/office/drawing/2014/main" id="{0B889F22-C281-EA40-8E3E-9C3CE39B3F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219" y="4426649"/>
              <a:ext cx="589732" cy="588207"/>
            </a:xfrm>
            <a:prstGeom prst="rect">
              <a:avLst/>
            </a:prstGeom>
          </p:spPr>
        </p:pic>
      </p:grpSp>
      <p:grpSp>
        <p:nvGrpSpPr>
          <p:cNvPr id="450" name="Group 449">
            <a:extLst>
              <a:ext uri="{FF2B5EF4-FFF2-40B4-BE49-F238E27FC236}">
                <a16:creationId xmlns:a16="http://schemas.microsoft.com/office/drawing/2014/main" id="{1BD6E673-3D21-1848-BA37-49870C4B48A8}"/>
              </a:ext>
            </a:extLst>
          </p:cNvPr>
          <p:cNvGrpSpPr/>
          <p:nvPr/>
        </p:nvGrpSpPr>
        <p:grpSpPr>
          <a:xfrm>
            <a:off x="5083175" y="3950974"/>
            <a:ext cx="1719841" cy="732686"/>
            <a:chOff x="5083175" y="3950974"/>
            <a:chExt cx="1719841" cy="732686"/>
          </a:xfrm>
        </p:grpSpPr>
        <p:grpSp>
          <p:nvGrpSpPr>
            <p:cNvPr id="57" name="Group 56">
              <a:extLst>
                <a:ext uri="{FF2B5EF4-FFF2-40B4-BE49-F238E27FC236}">
                  <a16:creationId xmlns:a16="http://schemas.microsoft.com/office/drawing/2014/main" id="{811A46A7-202E-F440-A1C8-AE11FE836F2D}"/>
                </a:ext>
              </a:extLst>
            </p:cNvPr>
            <p:cNvGrpSpPr/>
            <p:nvPr/>
          </p:nvGrpSpPr>
          <p:grpSpPr>
            <a:xfrm>
              <a:off x="5865714" y="4239101"/>
              <a:ext cx="937302" cy="352211"/>
              <a:chOff x="7694606" y="3957831"/>
              <a:chExt cx="937302" cy="352211"/>
            </a:xfrm>
          </p:grpSpPr>
          <p:cxnSp>
            <p:nvCxnSpPr>
              <p:cNvPr id="58" name="Straight Arrow Connector 57">
                <a:extLst>
                  <a:ext uri="{FF2B5EF4-FFF2-40B4-BE49-F238E27FC236}">
                    <a16:creationId xmlns:a16="http://schemas.microsoft.com/office/drawing/2014/main" id="{02200FAB-9014-0243-8042-5D8E5E93D145}"/>
                  </a:ext>
                </a:extLst>
              </p:cNvPr>
              <p:cNvCxnSpPr>
                <a:cxnSpLocks/>
              </p:cNvCxnSpPr>
              <p:nvPr/>
            </p:nvCxnSpPr>
            <p:spPr>
              <a:xfrm flipV="1">
                <a:off x="7694606" y="3961915"/>
                <a:ext cx="937302" cy="263753"/>
              </a:xfrm>
              <a:prstGeom prst="straightConnector1">
                <a:avLst/>
              </a:prstGeom>
              <a:noFill/>
              <a:ln w="25400" cap="flat">
                <a:solidFill>
                  <a:srgbClr val="5B9BD5"/>
                </a:solidFill>
                <a:prstDash val="dash"/>
                <a:bevel/>
                <a:tailEnd type="triangle"/>
              </a:ln>
              <a:effectLst/>
            </p:spPr>
            <p:style>
              <a:lnRef idx="0">
                <a:scrgbClr r="0" g="0" b="0"/>
              </a:lnRef>
              <a:fillRef idx="0">
                <a:scrgbClr r="0" g="0" b="0"/>
              </a:fillRef>
              <a:effectRef idx="0">
                <a:scrgbClr r="0" g="0" b="0"/>
              </a:effectRef>
              <a:fontRef idx="none"/>
            </p:style>
          </p:cxnSp>
          <p:pic>
            <p:nvPicPr>
              <p:cNvPr id="59" name="Picture 58">
                <a:extLst>
                  <a:ext uri="{FF2B5EF4-FFF2-40B4-BE49-F238E27FC236}">
                    <a16:creationId xmlns:a16="http://schemas.microsoft.com/office/drawing/2014/main" id="{327B7E13-486E-754C-9EA6-7C89103D9B7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31761" y="3957831"/>
                <a:ext cx="346792" cy="352211"/>
              </a:xfrm>
              <a:prstGeom prst="rect">
                <a:avLst/>
              </a:prstGeom>
            </p:spPr>
          </p:pic>
        </p:grpSp>
        <p:sp>
          <p:nvSpPr>
            <p:cNvPr id="54" name="TextBox 53">
              <a:extLst>
                <a:ext uri="{FF2B5EF4-FFF2-40B4-BE49-F238E27FC236}">
                  <a16:creationId xmlns:a16="http://schemas.microsoft.com/office/drawing/2014/main" id="{56CE2616-6374-184E-85E2-27D753B7E64F}"/>
                </a:ext>
              </a:extLst>
            </p:cNvPr>
            <p:cNvSpPr txBox="1"/>
            <p:nvPr/>
          </p:nvSpPr>
          <p:spPr>
            <a:xfrm>
              <a:off x="5083175" y="3950974"/>
              <a:ext cx="14157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Local cache</a:t>
              </a:r>
            </a:p>
          </p:txBody>
        </p:sp>
        <p:sp>
          <p:nvSpPr>
            <p:cNvPr id="60" name="Can 59">
              <a:extLst>
                <a:ext uri="{FF2B5EF4-FFF2-40B4-BE49-F238E27FC236}">
                  <a16:creationId xmlns:a16="http://schemas.microsoft.com/office/drawing/2014/main" id="{4504C7E5-FFDC-6946-9BF5-17E129BB02BC}"/>
                </a:ext>
              </a:extLst>
            </p:cNvPr>
            <p:cNvSpPr/>
            <p:nvPr/>
          </p:nvSpPr>
          <p:spPr bwMode="auto">
            <a:xfrm>
              <a:off x="5210904" y="4309162"/>
              <a:ext cx="727551" cy="374498"/>
            </a:xfrm>
            <a:prstGeom prst="can">
              <a:avLst>
                <a:gd name="adj" fmla="val 2500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451" name="Group 450">
            <a:extLst>
              <a:ext uri="{FF2B5EF4-FFF2-40B4-BE49-F238E27FC236}">
                <a16:creationId xmlns:a16="http://schemas.microsoft.com/office/drawing/2014/main" id="{3E74A78B-EFC9-6C4C-B91F-E20D92849DC3}"/>
              </a:ext>
            </a:extLst>
          </p:cNvPr>
          <p:cNvGrpSpPr/>
          <p:nvPr/>
        </p:nvGrpSpPr>
        <p:grpSpPr>
          <a:xfrm>
            <a:off x="7319478" y="2537267"/>
            <a:ext cx="1540574" cy="1465522"/>
            <a:chOff x="7319478" y="2537267"/>
            <a:chExt cx="1540574" cy="1465522"/>
          </a:xfrm>
        </p:grpSpPr>
        <p:grpSp>
          <p:nvGrpSpPr>
            <p:cNvPr id="45" name="Group 44">
              <a:extLst>
                <a:ext uri="{FF2B5EF4-FFF2-40B4-BE49-F238E27FC236}">
                  <a16:creationId xmlns:a16="http://schemas.microsoft.com/office/drawing/2014/main" id="{1DE3EFEE-0CE4-8A42-B53A-DCA4FF7F8DF9}"/>
                </a:ext>
              </a:extLst>
            </p:cNvPr>
            <p:cNvGrpSpPr/>
            <p:nvPr/>
          </p:nvGrpSpPr>
          <p:grpSpPr>
            <a:xfrm>
              <a:off x="8423783" y="2809819"/>
              <a:ext cx="346792" cy="1192970"/>
              <a:chOff x="7794732" y="2721371"/>
              <a:chExt cx="346792" cy="1192969"/>
            </a:xfrm>
          </p:grpSpPr>
          <p:cxnSp>
            <p:nvCxnSpPr>
              <p:cNvPr id="46" name="Straight Arrow Connector 45">
                <a:extLst>
                  <a:ext uri="{FF2B5EF4-FFF2-40B4-BE49-F238E27FC236}">
                    <a16:creationId xmlns:a16="http://schemas.microsoft.com/office/drawing/2014/main" id="{3C12A743-3859-1C44-BD66-025BC0D178FD}"/>
                  </a:ext>
                </a:extLst>
              </p:cNvPr>
              <p:cNvCxnSpPr>
                <a:cxnSpLocks/>
              </p:cNvCxnSpPr>
              <p:nvPr/>
            </p:nvCxnSpPr>
            <p:spPr>
              <a:xfrm>
                <a:off x="7987553" y="2721371"/>
                <a:ext cx="1" cy="1192969"/>
              </a:xfrm>
              <a:prstGeom prst="straightConnector1">
                <a:avLst/>
              </a:prstGeom>
              <a:noFill/>
              <a:ln w="25400" cap="flat">
                <a:solidFill>
                  <a:srgbClr val="5B9BD5"/>
                </a:solidFill>
                <a:prstDash val="dash"/>
                <a:bevel/>
                <a:tailEnd type="triangle"/>
              </a:ln>
              <a:effectLst/>
            </p:spPr>
            <p:style>
              <a:lnRef idx="0">
                <a:scrgbClr r="0" g="0" b="0"/>
              </a:lnRef>
              <a:fillRef idx="0">
                <a:scrgbClr r="0" g="0" b="0"/>
              </a:fillRef>
              <a:effectRef idx="0">
                <a:scrgbClr r="0" g="0" b="0"/>
              </a:effectRef>
              <a:fontRef idx="none"/>
            </p:style>
          </p:cxnSp>
          <p:pic>
            <p:nvPicPr>
              <p:cNvPr id="47" name="Picture 46">
                <a:extLst>
                  <a:ext uri="{FF2B5EF4-FFF2-40B4-BE49-F238E27FC236}">
                    <a16:creationId xmlns:a16="http://schemas.microsoft.com/office/drawing/2014/main" id="{9DD6AE6C-4D47-0C4C-B422-9B2AC808877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94732" y="3276679"/>
                <a:ext cx="346792" cy="352211"/>
              </a:xfrm>
              <a:prstGeom prst="rect">
                <a:avLst/>
              </a:prstGeom>
            </p:spPr>
          </p:pic>
        </p:grpSp>
        <p:sp>
          <p:nvSpPr>
            <p:cNvPr id="66" name="Can 65">
              <a:extLst>
                <a:ext uri="{FF2B5EF4-FFF2-40B4-BE49-F238E27FC236}">
                  <a16:creationId xmlns:a16="http://schemas.microsoft.com/office/drawing/2014/main" id="{F40CF543-7FE0-FA44-8234-36E0F7ADCC4B}"/>
                </a:ext>
              </a:extLst>
            </p:cNvPr>
            <p:cNvSpPr/>
            <p:nvPr/>
          </p:nvSpPr>
          <p:spPr bwMode="auto">
            <a:xfrm>
              <a:off x="7319478" y="2537267"/>
              <a:ext cx="1540574" cy="446170"/>
            </a:xfrm>
            <a:prstGeom prst="can">
              <a:avLst>
                <a:gd name="adj" fmla="val 25000"/>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67" name="TextBox 66">
              <a:extLst>
                <a:ext uri="{FF2B5EF4-FFF2-40B4-BE49-F238E27FC236}">
                  <a16:creationId xmlns:a16="http://schemas.microsoft.com/office/drawing/2014/main" id="{2F6903F9-9CA8-A747-96FF-9947A4287CF0}"/>
                </a:ext>
              </a:extLst>
            </p:cNvPr>
            <p:cNvSpPr txBox="1"/>
            <p:nvPr/>
          </p:nvSpPr>
          <p:spPr>
            <a:xfrm>
              <a:off x="7444571" y="2625153"/>
              <a:ext cx="1326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Shared FS</a:t>
              </a:r>
            </a:p>
          </p:txBody>
        </p:sp>
      </p:grpSp>
      <p:grpSp>
        <p:nvGrpSpPr>
          <p:cNvPr id="452" name="Group 451">
            <a:extLst>
              <a:ext uri="{FF2B5EF4-FFF2-40B4-BE49-F238E27FC236}">
                <a16:creationId xmlns:a16="http://schemas.microsoft.com/office/drawing/2014/main" id="{7535C4C1-F038-6E44-851C-F4DC1ED63CB5}"/>
              </a:ext>
            </a:extLst>
          </p:cNvPr>
          <p:cNvGrpSpPr/>
          <p:nvPr/>
        </p:nvGrpSpPr>
        <p:grpSpPr>
          <a:xfrm>
            <a:off x="6269542" y="1635058"/>
            <a:ext cx="2515036" cy="2315916"/>
            <a:chOff x="6269542" y="1635058"/>
            <a:chExt cx="2515036" cy="2315916"/>
          </a:xfrm>
        </p:grpSpPr>
        <p:grpSp>
          <p:nvGrpSpPr>
            <p:cNvPr id="36" name="Group 35">
              <a:extLst>
                <a:ext uri="{FF2B5EF4-FFF2-40B4-BE49-F238E27FC236}">
                  <a16:creationId xmlns:a16="http://schemas.microsoft.com/office/drawing/2014/main" id="{432BC2A2-E853-0845-9D17-7A109444C6A9}"/>
                </a:ext>
              </a:extLst>
            </p:cNvPr>
            <p:cNvGrpSpPr/>
            <p:nvPr/>
          </p:nvGrpSpPr>
          <p:grpSpPr>
            <a:xfrm>
              <a:off x="6868392" y="1987271"/>
              <a:ext cx="346792" cy="1963703"/>
              <a:chOff x="6110816" y="2831095"/>
              <a:chExt cx="346792" cy="1963703"/>
            </a:xfrm>
          </p:grpSpPr>
          <p:cxnSp>
            <p:nvCxnSpPr>
              <p:cNvPr id="37" name="Straight Arrow Connector 36">
                <a:extLst>
                  <a:ext uri="{FF2B5EF4-FFF2-40B4-BE49-F238E27FC236}">
                    <a16:creationId xmlns:a16="http://schemas.microsoft.com/office/drawing/2014/main" id="{4FDB14CA-6A24-154A-AD2B-33872962CE58}"/>
                  </a:ext>
                </a:extLst>
              </p:cNvPr>
              <p:cNvCxnSpPr>
                <a:cxnSpLocks/>
              </p:cNvCxnSpPr>
              <p:nvPr/>
            </p:nvCxnSpPr>
            <p:spPr>
              <a:xfrm>
                <a:off x="6197514" y="2831095"/>
                <a:ext cx="173396" cy="1963703"/>
              </a:xfrm>
              <a:prstGeom prst="straightConnector1">
                <a:avLst/>
              </a:prstGeom>
              <a:noFill/>
              <a:ln w="25400" cap="flat">
                <a:solidFill>
                  <a:srgbClr val="5B9BD5"/>
                </a:solidFill>
                <a:prstDash val="dash"/>
                <a:bevel/>
                <a:tailEnd type="triangle"/>
              </a:ln>
              <a:effectLst/>
            </p:spPr>
            <p:style>
              <a:lnRef idx="0">
                <a:scrgbClr r="0" g="0" b="0"/>
              </a:lnRef>
              <a:fillRef idx="0">
                <a:scrgbClr r="0" g="0" b="0"/>
              </a:fillRef>
              <a:effectRef idx="0">
                <a:scrgbClr r="0" g="0" b="0"/>
              </a:effectRef>
              <a:fontRef idx="none"/>
            </p:style>
          </p:cxnSp>
          <p:pic>
            <p:nvPicPr>
              <p:cNvPr id="38" name="Picture 37">
                <a:extLst>
                  <a:ext uri="{FF2B5EF4-FFF2-40B4-BE49-F238E27FC236}">
                    <a16:creationId xmlns:a16="http://schemas.microsoft.com/office/drawing/2014/main" id="{26401772-12A7-EA48-8261-76BA9D3E12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0816" y="3897917"/>
                <a:ext cx="346792" cy="352211"/>
              </a:xfrm>
              <a:prstGeom prst="rect">
                <a:avLst/>
              </a:prstGeom>
            </p:spPr>
          </p:pic>
        </p:grpSp>
        <p:sp>
          <p:nvSpPr>
            <p:cNvPr id="61" name="Trapezoid 60">
              <a:extLst>
                <a:ext uri="{FF2B5EF4-FFF2-40B4-BE49-F238E27FC236}">
                  <a16:creationId xmlns:a16="http://schemas.microsoft.com/office/drawing/2014/main" id="{B86911E9-B3DA-8342-B5C9-04B5E8C69048}"/>
                </a:ext>
              </a:extLst>
            </p:cNvPr>
            <p:cNvSpPr/>
            <p:nvPr/>
          </p:nvSpPr>
          <p:spPr bwMode="auto">
            <a:xfrm rot="10800000" flipV="1">
              <a:off x="6269542" y="1635058"/>
              <a:ext cx="2515036" cy="352212"/>
            </a:xfrm>
            <a:prstGeom prst="trapezoid">
              <a:avLst>
                <a:gd name="adj" fmla="val 0"/>
              </a:avLst>
            </a:prstGeom>
            <a:solidFill>
              <a:schemeClr val="bg1"/>
            </a:solidFill>
            <a:ln w="38100">
              <a:solidFill>
                <a:srgbClr val="FFC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S3 Bucket</a:t>
              </a:r>
            </a:p>
          </p:txBody>
        </p:sp>
      </p:grpSp>
      <p:grpSp>
        <p:nvGrpSpPr>
          <p:cNvPr id="453" name="Group 452">
            <a:extLst>
              <a:ext uri="{FF2B5EF4-FFF2-40B4-BE49-F238E27FC236}">
                <a16:creationId xmlns:a16="http://schemas.microsoft.com/office/drawing/2014/main" id="{2E6F56C2-426A-5D41-8623-87BF26FCDB47}"/>
              </a:ext>
            </a:extLst>
          </p:cNvPr>
          <p:cNvGrpSpPr/>
          <p:nvPr/>
        </p:nvGrpSpPr>
        <p:grpSpPr>
          <a:xfrm>
            <a:off x="5083175" y="350430"/>
            <a:ext cx="3285122" cy="3785210"/>
            <a:chOff x="5083175" y="350430"/>
            <a:chExt cx="3285122" cy="3785210"/>
          </a:xfrm>
        </p:grpSpPr>
        <p:grpSp>
          <p:nvGrpSpPr>
            <p:cNvPr id="29" name="Group 28">
              <a:extLst>
                <a:ext uri="{FF2B5EF4-FFF2-40B4-BE49-F238E27FC236}">
                  <a16:creationId xmlns:a16="http://schemas.microsoft.com/office/drawing/2014/main" id="{D3A48FD1-9EB8-ED48-855E-2DE7F0B54820}"/>
                </a:ext>
              </a:extLst>
            </p:cNvPr>
            <p:cNvGrpSpPr/>
            <p:nvPr/>
          </p:nvGrpSpPr>
          <p:grpSpPr>
            <a:xfrm>
              <a:off x="5083175" y="350430"/>
              <a:ext cx="3285122" cy="945525"/>
              <a:chOff x="4910788" y="1290020"/>
              <a:chExt cx="3101790" cy="509412"/>
            </a:xfrm>
          </p:grpSpPr>
          <p:sp>
            <p:nvSpPr>
              <p:cNvPr id="30" name="Cloud 29">
                <a:extLst>
                  <a:ext uri="{FF2B5EF4-FFF2-40B4-BE49-F238E27FC236}">
                    <a16:creationId xmlns:a16="http://schemas.microsoft.com/office/drawing/2014/main" id="{470D9151-7A5A-744A-B5AB-1EBA95EE522A}"/>
                  </a:ext>
                </a:extLst>
              </p:cNvPr>
              <p:cNvSpPr/>
              <p:nvPr/>
            </p:nvSpPr>
            <p:spPr>
              <a:xfrm>
                <a:off x="4910788" y="1290020"/>
                <a:ext cx="3011598" cy="509412"/>
              </a:xfrm>
              <a:prstGeom prst="cloud">
                <a:avLst/>
              </a:prstGeom>
              <a:solidFill>
                <a:srgbClr val="FFFFFF"/>
              </a:solidFill>
              <a:ln w="25400" cap="flat">
                <a:solidFill>
                  <a:schemeClr val="tx2">
                    <a:lumMod val="40000"/>
                    <a:lumOff val="60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378"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sym typeface="Helvetica Neue"/>
                </a:endParaRPr>
              </a:p>
            </p:txBody>
          </p:sp>
          <p:sp>
            <p:nvSpPr>
              <p:cNvPr id="31" name="TextBox 30">
                <a:extLst>
                  <a:ext uri="{FF2B5EF4-FFF2-40B4-BE49-F238E27FC236}">
                    <a16:creationId xmlns:a16="http://schemas.microsoft.com/office/drawing/2014/main" id="{E0BD279A-CCBC-CC41-B8FD-1D454337080F}"/>
                  </a:ext>
                </a:extLst>
              </p:cNvPr>
              <p:cNvSpPr txBox="1"/>
              <p:nvPr/>
            </p:nvSpPr>
            <p:spPr>
              <a:xfrm>
                <a:off x="4910788" y="1363228"/>
                <a:ext cx="3101790" cy="3482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ctr" defTabSz="914378"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sym typeface="Helvetica Neue"/>
                  </a:rPr>
                  <a:t>Original source</a:t>
                </a:r>
              </a:p>
              <a:p>
                <a:pPr marL="0" marR="0" lvl="0" indent="0" algn="ctr" defTabSz="914378"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sym typeface="Helvetica Neue"/>
                  </a:rPr>
                  <a:t>on internet</a:t>
                </a:r>
              </a:p>
            </p:txBody>
          </p:sp>
        </p:grpSp>
        <p:cxnSp>
          <p:nvCxnSpPr>
            <p:cNvPr id="71" name="Straight Arrow Connector 70">
              <a:extLst>
                <a:ext uri="{FF2B5EF4-FFF2-40B4-BE49-F238E27FC236}">
                  <a16:creationId xmlns:a16="http://schemas.microsoft.com/office/drawing/2014/main" id="{527DE7D8-BB8D-D746-B458-84807849162B}"/>
                </a:ext>
              </a:extLst>
            </p:cNvPr>
            <p:cNvCxnSpPr>
              <a:cxnSpLocks/>
            </p:cNvCxnSpPr>
            <p:nvPr/>
          </p:nvCxnSpPr>
          <p:spPr>
            <a:xfrm>
              <a:off x="5659793" y="1094309"/>
              <a:ext cx="1349144" cy="3041331"/>
            </a:xfrm>
            <a:prstGeom prst="straightConnector1">
              <a:avLst/>
            </a:prstGeom>
            <a:noFill/>
            <a:ln w="25400" cap="flat">
              <a:solidFill>
                <a:srgbClr val="5B9BD5"/>
              </a:solidFill>
              <a:prstDash val="dash"/>
              <a:bevel/>
              <a:tailEnd type="triangle"/>
            </a:ln>
            <a:effectLst/>
          </p:spPr>
          <p:style>
            <a:lnRef idx="0">
              <a:scrgbClr r="0" g="0" b="0"/>
            </a:lnRef>
            <a:fillRef idx="0">
              <a:scrgbClr r="0" g="0" b="0"/>
            </a:fillRef>
            <a:effectRef idx="0">
              <a:scrgbClr r="0" g="0" b="0"/>
            </a:effectRef>
            <a:fontRef idx="none"/>
          </p:style>
        </p:cxnSp>
        <p:pic>
          <p:nvPicPr>
            <p:cNvPr id="76" name="Picture 75">
              <a:extLst>
                <a:ext uri="{FF2B5EF4-FFF2-40B4-BE49-F238E27FC236}">
                  <a16:creationId xmlns:a16="http://schemas.microsoft.com/office/drawing/2014/main" id="{743C642B-FD73-D740-A10B-BFAC106129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07740" y="2358178"/>
              <a:ext cx="346792" cy="352211"/>
            </a:xfrm>
            <a:prstGeom prst="rect">
              <a:avLst/>
            </a:prstGeom>
          </p:spPr>
        </p:pic>
      </p:grpSp>
    </p:spTree>
    <p:extLst>
      <p:ext uri="{BB962C8B-B14F-4D97-AF65-F5344CB8AC3E}">
        <p14:creationId xmlns:p14="http://schemas.microsoft.com/office/powerpoint/2010/main" val="208693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310" y="164637"/>
            <a:ext cx="8471490" cy="756578"/>
          </a:xfrm>
        </p:spPr>
        <p:txBody>
          <a:bodyPr/>
          <a:lstStyle/>
          <a:p>
            <a:r>
              <a:rPr lang="en-US" dirty="0"/>
              <a:t>The </a:t>
            </a:r>
            <a:r>
              <a:rPr lang="en-US" dirty="0" err="1"/>
              <a:t>concretizer</a:t>
            </a:r>
            <a:r>
              <a:rPr lang="en-US" dirty="0"/>
              <a:t> includes information from</a:t>
            </a:r>
            <a:br>
              <a:rPr lang="en-US" dirty="0"/>
            </a:br>
            <a:r>
              <a:rPr lang="en-US" dirty="0"/>
              <a:t>packages, configuration, and CLI</a:t>
            </a:r>
          </a:p>
        </p:txBody>
      </p:sp>
      <p:pic>
        <p:nvPicPr>
          <p:cNvPr id="5" name="Picture 4">
            <a:extLst>
              <a:ext uri="{FF2B5EF4-FFF2-40B4-BE49-F238E27FC236}">
                <a16:creationId xmlns:a16="http://schemas.microsoft.com/office/drawing/2014/main" id="{9AD6385A-E4B4-784C-9E27-0992D84F66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466" y="1021246"/>
            <a:ext cx="1852979" cy="1082576"/>
          </a:xfrm>
          <a:prstGeom prst="rect">
            <a:avLst/>
          </a:prstGeom>
        </p:spPr>
      </p:pic>
      <p:sp>
        <p:nvSpPr>
          <p:cNvPr id="7" name="TextBox 6">
            <a:extLst>
              <a:ext uri="{FF2B5EF4-FFF2-40B4-BE49-F238E27FC236}">
                <a16:creationId xmlns:a16="http://schemas.microsoft.com/office/drawing/2014/main" id="{CD8DBE50-20F4-4041-8B14-9B6686EC4799}"/>
              </a:ext>
            </a:extLst>
          </p:cNvPr>
          <p:cNvSpPr txBox="1"/>
          <p:nvPr/>
        </p:nvSpPr>
        <p:spPr>
          <a:xfrm>
            <a:off x="1760050" y="1368163"/>
            <a:ext cx="1749197" cy="646331"/>
          </a:xfrm>
          <a:prstGeom prst="rect">
            <a:avLst/>
          </a:prstGeom>
          <a:noFill/>
        </p:spPr>
        <p:txBody>
          <a:bodyPr wrap="none" rtlCol="0">
            <a:spAutoFit/>
          </a:bodyPr>
          <a:lstStyle/>
          <a:p>
            <a:pPr marL="285743" indent="-285743">
              <a:buFont typeface="Arial" panose="020B0604020202020204" pitchFamily="34" charset="0"/>
              <a:buChar char="•"/>
            </a:pPr>
            <a:r>
              <a:rPr lang="en-US" sz="1200" dirty="0"/>
              <a:t>new versions </a:t>
            </a:r>
          </a:p>
          <a:p>
            <a:pPr marL="285743" indent="-285743">
              <a:buFont typeface="Arial" panose="020B0604020202020204" pitchFamily="34" charset="0"/>
              <a:buChar char="•"/>
            </a:pPr>
            <a:r>
              <a:rPr lang="en-US" sz="1200" dirty="0"/>
              <a:t>new dependencies</a:t>
            </a:r>
          </a:p>
          <a:p>
            <a:pPr marL="285743" indent="-285743">
              <a:buFont typeface="Arial" panose="020B0604020202020204" pitchFamily="34" charset="0"/>
              <a:buChar char="•"/>
            </a:pPr>
            <a:r>
              <a:rPr lang="en-US" sz="1200" dirty="0"/>
              <a:t>new constraints</a:t>
            </a:r>
          </a:p>
        </p:txBody>
      </p:sp>
      <p:grpSp>
        <p:nvGrpSpPr>
          <p:cNvPr id="41" name="Group 40">
            <a:extLst>
              <a:ext uri="{FF2B5EF4-FFF2-40B4-BE49-F238E27FC236}">
                <a16:creationId xmlns:a16="http://schemas.microsoft.com/office/drawing/2014/main" id="{522FDC17-8C05-5349-A3E5-D7376B6E6B42}"/>
              </a:ext>
            </a:extLst>
          </p:cNvPr>
          <p:cNvGrpSpPr/>
          <p:nvPr/>
        </p:nvGrpSpPr>
        <p:grpSpPr>
          <a:xfrm>
            <a:off x="4280169" y="873149"/>
            <a:ext cx="3365041" cy="783772"/>
            <a:chOff x="210056" y="2550694"/>
            <a:chExt cx="3365041" cy="783772"/>
          </a:xfrm>
        </p:grpSpPr>
        <p:sp>
          <p:nvSpPr>
            <p:cNvPr id="4" name="Rounded Rectangle 3">
              <a:extLst>
                <a:ext uri="{FF2B5EF4-FFF2-40B4-BE49-F238E27FC236}">
                  <a16:creationId xmlns:a16="http://schemas.microsoft.com/office/drawing/2014/main" id="{3E0852FB-5DB3-5D46-A4EB-1F2F63819D0D}"/>
                </a:ext>
              </a:extLst>
            </p:cNvPr>
            <p:cNvSpPr/>
            <p:nvPr/>
          </p:nvSpPr>
          <p:spPr bwMode="auto">
            <a:xfrm>
              <a:off x="210056" y="2745922"/>
              <a:ext cx="3365041" cy="519793"/>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err="1">
                  <a:solidFill>
                    <a:schemeClr val="bg1"/>
                  </a:solidFill>
                </a:rPr>
                <a:t>package.py</a:t>
              </a:r>
              <a:r>
                <a:rPr lang="en-US" sz="1600" dirty="0">
                  <a:solidFill>
                    <a:schemeClr val="bg1"/>
                  </a:solidFill>
                </a:rPr>
                <a:t> repository</a:t>
              </a:r>
            </a:p>
          </p:txBody>
        </p:sp>
        <p:sp>
          <p:nvSpPr>
            <p:cNvPr id="16" name="Folded Corner 15">
              <a:extLst>
                <a:ext uri="{FF2B5EF4-FFF2-40B4-BE49-F238E27FC236}">
                  <a16:creationId xmlns:a16="http://schemas.microsoft.com/office/drawing/2014/main" id="{51517FB3-9690-8C4E-8456-5C6DD6666D62}"/>
                </a:ext>
              </a:extLst>
            </p:cNvPr>
            <p:cNvSpPr/>
            <p:nvPr/>
          </p:nvSpPr>
          <p:spPr bwMode="auto">
            <a:xfrm rot="10800000" flipH="1">
              <a:off x="446887" y="25506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0" name="Folded Corner 19">
              <a:extLst>
                <a:ext uri="{FF2B5EF4-FFF2-40B4-BE49-F238E27FC236}">
                  <a16:creationId xmlns:a16="http://schemas.microsoft.com/office/drawing/2014/main" id="{CCF028CD-05DF-5E40-97F2-B47B43D92A49}"/>
                </a:ext>
              </a:extLst>
            </p:cNvPr>
            <p:cNvSpPr/>
            <p:nvPr/>
          </p:nvSpPr>
          <p:spPr bwMode="auto">
            <a:xfrm rot="10800000" flipH="1">
              <a:off x="599287" y="27030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1" name="Folded Corner 20">
              <a:extLst>
                <a:ext uri="{FF2B5EF4-FFF2-40B4-BE49-F238E27FC236}">
                  <a16:creationId xmlns:a16="http://schemas.microsoft.com/office/drawing/2014/main" id="{E084D16A-5596-C540-A4E0-E4B50AB827CF}"/>
                </a:ext>
              </a:extLst>
            </p:cNvPr>
            <p:cNvSpPr/>
            <p:nvPr/>
          </p:nvSpPr>
          <p:spPr bwMode="auto">
            <a:xfrm rot="10800000" flipH="1">
              <a:off x="751687" y="2855494"/>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grpSp>
        <p:nvGrpSpPr>
          <p:cNvPr id="25" name="Group 24">
            <a:extLst>
              <a:ext uri="{FF2B5EF4-FFF2-40B4-BE49-F238E27FC236}">
                <a16:creationId xmlns:a16="http://schemas.microsoft.com/office/drawing/2014/main" id="{2D156DA9-A29E-684A-9A26-8CFB03BED386}"/>
              </a:ext>
            </a:extLst>
          </p:cNvPr>
          <p:cNvGrpSpPr/>
          <p:nvPr/>
        </p:nvGrpSpPr>
        <p:grpSpPr>
          <a:xfrm>
            <a:off x="1010654" y="2821482"/>
            <a:ext cx="3155712" cy="526740"/>
            <a:chOff x="4468872" y="1695558"/>
            <a:chExt cx="3155712" cy="536347"/>
          </a:xfrm>
        </p:grpSpPr>
        <p:sp>
          <p:nvSpPr>
            <p:cNvPr id="23" name="Rounded Rectangle 22">
              <a:extLst>
                <a:ext uri="{FF2B5EF4-FFF2-40B4-BE49-F238E27FC236}">
                  <a16:creationId xmlns:a16="http://schemas.microsoft.com/office/drawing/2014/main" id="{7CE6F626-1204-434E-B0EF-B706B9530BCC}"/>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local preferences config  </a:t>
              </a:r>
              <a:r>
                <a:rPr lang="en-US" sz="1400" dirty="0" err="1">
                  <a:solidFill>
                    <a:schemeClr val="bg1"/>
                  </a:solidFill>
                  <a:latin typeface="Monaco" pitchFamily="2" charset="77"/>
                </a:rPr>
                <a:t>packages.yaml</a:t>
              </a:r>
              <a:endParaRPr lang="en-US" sz="1400" dirty="0">
                <a:solidFill>
                  <a:schemeClr val="bg1"/>
                </a:solidFill>
                <a:latin typeface="Monaco" pitchFamily="2" charset="77"/>
              </a:endParaRPr>
            </a:p>
          </p:txBody>
        </p:sp>
        <p:sp>
          <p:nvSpPr>
            <p:cNvPr id="22" name="Folded Corner 21">
              <a:extLst>
                <a:ext uri="{FF2B5EF4-FFF2-40B4-BE49-F238E27FC236}">
                  <a16:creationId xmlns:a16="http://schemas.microsoft.com/office/drawing/2014/main" id="{BDEE6121-F080-7F44-8DF9-66D05E5EFED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4" name="TextBox 23">
              <a:extLst>
                <a:ext uri="{FF2B5EF4-FFF2-40B4-BE49-F238E27FC236}">
                  <a16:creationId xmlns:a16="http://schemas.microsoft.com/office/drawing/2014/main" id="{CAEF9B36-165D-0244-834F-D2802D66EE9B}"/>
                </a:ext>
              </a:extLst>
            </p:cNvPr>
            <p:cNvSpPr txBox="1"/>
            <p:nvPr/>
          </p:nvSpPr>
          <p:spPr>
            <a:xfrm>
              <a:off x="4606375" y="1834921"/>
              <a:ext cx="460382" cy="23504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grpSp>
        <p:nvGrpSpPr>
          <p:cNvPr id="26" name="Group 25">
            <a:extLst>
              <a:ext uri="{FF2B5EF4-FFF2-40B4-BE49-F238E27FC236}">
                <a16:creationId xmlns:a16="http://schemas.microsoft.com/office/drawing/2014/main" id="{D51A2AC5-E855-3041-B0FD-AF39D212692F}"/>
              </a:ext>
            </a:extLst>
          </p:cNvPr>
          <p:cNvGrpSpPr/>
          <p:nvPr/>
        </p:nvGrpSpPr>
        <p:grpSpPr>
          <a:xfrm>
            <a:off x="1017531" y="3417675"/>
            <a:ext cx="3154775" cy="521808"/>
            <a:chOff x="4469809" y="1627558"/>
            <a:chExt cx="3154775" cy="521808"/>
          </a:xfrm>
        </p:grpSpPr>
        <p:sp>
          <p:nvSpPr>
            <p:cNvPr id="27" name="Rounded Rectangle 26">
              <a:extLst>
                <a:ext uri="{FF2B5EF4-FFF2-40B4-BE49-F238E27FC236}">
                  <a16:creationId xmlns:a16="http://schemas.microsoft.com/office/drawing/2014/main" id="{1708AA02-3430-BC44-833D-FF8A7BD0DE41}"/>
                </a:ext>
              </a:extLst>
            </p:cNvPr>
            <p:cNvSpPr/>
            <p:nvPr/>
          </p:nvSpPr>
          <p:spPr bwMode="auto">
            <a:xfrm>
              <a:off x="4469809" y="1681854"/>
              <a:ext cx="3154775" cy="46751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local environment config </a:t>
              </a:r>
              <a:r>
                <a:rPr lang="en-US" sz="1400" dirty="0" err="1">
                  <a:solidFill>
                    <a:schemeClr val="bg1"/>
                  </a:solidFill>
                  <a:latin typeface="Monaco" pitchFamily="2" charset="77"/>
                </a:rPr>
                <a:t>spack.yaml</a:t>
              </a:r>
              <a:endParaRPr lang="en-US" sz="1400" dirty="0">
                <a:solidFill>
                  <a:schemeClr val="bg1"/>
                </a:solidFill>
                <a:latin typeface="Monaco" pitchFamily="2" charset="77"/>
              </a:endParaRPr>
            </a:p>
          </p:txBody>
        </p:sp>
        <p:sp>
          <p:nvSpPr>
            <p:cNvPr id="28" name="Folded Corner 27">
              <a:extLst>
                <a:ext uri="{FF2B5EF4-FFF2-40B4-BE49-F238E27FC236}">
                  <a16:creationId xmlns:a16="http://schemas.microsoft.com/office/drawing/2014/main" id="{A6AF2BBF-E180-4F48-87B9-9CFFB683E1D1}"/>
                </a:ext>
              </a:extLst>
            </p:cNvPr>
            <p:cNvSpPr/>
            <p:nvPr/>
          </p:nvSpPr>
          <p:spPr bwMode="auto">
            <a:xfrm rot="10800000" flipH="1">
              <a:off x="4653930" y="1627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9" name="TextBox 28">
              <a:extLst>
                <a:ext uri="{FF2B5EF4-FFF2-40B4-BE49-F238E27FC236}">
                  <a16:creationId xmlns:a16="http://schemas.microsoft.com/office/drawing/2014/main" id="{BF768D8F-7EBB-A842-B957-7B13953E5F74}"/>
                </a:ext>
              </a:extLst>
            </p:cNvPr>
            <p:cNvSpPr txBox="1"/>
            <p:nvPr/>
          </p:nvSpPr>
          <p:spPr>
            <a:xfrm>
              <a:off x="4606375" y="1766924"/>
              <a:ext cx="460382" cy="23083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sp>
        <p:nvSpPr>
          <p:cNvPr id="31" name="TextBox 30">
            <a:extLst>
              <a:ext uri="{FF2B5EF4-FFF2-40B4-BE49-F238E27FC236}">
                <a16:creationId xmlns:a16="http://schemas.microsoft.com/office/drawing/2014/main" id="{B50B46A5-A8CA-F74D-ABFB-9A96E68EDCDC}"/>
              </a:ext>
            </a:extLst>
          </p:cNvPr>
          <p:cNvSpPr txBox="1"/>
          <p:nvPr/>
        </p:nvSpPr>
        <p:spPr>
          <a:xfrm>
            <a:off x="1" y="2860079"/>
            <a:ext cx="811441" cy="523220"/>
          </a:xfrm>
          <a:prstGeom prst="rect">
            <a:avLst/>
          </a:prstGeom>
          <a:noFill/>
        </p:spPr>
        <p:txBody>
          <a:bodyPr wrap="none" rtlCol="0">
            <a:spAutoFit/>
          </a:bodyPr>
          <a:lstStyle/>
          <a:p>
            <a:r>
              <a:rPr lang="en-US" sz="1400" dirty="0"/>
              <a:t>admins,</a:t>
            </a:r>
            <a:br>
              <a:rPr lang="en-US" sz="1400" dirty="0"/>
            </a:br>
            <a:r>
              <a:rPr lang="en-US" sz="1400" dirty="0"/>
              <a:t>users</a:t>
            </a:r>
          </a:p>
        </p:txBody>
      </p:sp>
      <p:sp>
        <p:nvSpPr>
          <p:cNvPr id="32" name="TextBox 31">
            <a:extLst>
              <a:ext uri="{FF2B5EF4-FFF2-40B4-BE49-F238E27FC236}">
                <a16:creationId xmlns:a16="http://schemas.microsoft.com/office/drawing/2014/main" id="{A3DFED0C-1042-B447-8EC6-992DC12AD7D9}"/>
              </a:ext>
            </a:extLst>
          </p:cNvPr>
          <p:cNvSpPr txBox="1"/>
          <p:nvPr/>
        </p:nvSpPr>
        <p:spPr>
          <a:xfrm>
            <a:off x="1" y="3536569"/>
            <a:ext cx="622286" cy="307777"/>
          </a:xfrm>
          <a:prstGeom prst="rect">
            <a:avLst/>
          </a:prstGeom>
          <a:noFill/>
        </p:spPr>
        <p:txBody>
          <a:bodyPr wrap="none" rtlCol="0">
            <a:spAutoFit/>
          </a:bodyPr>
          <a:lstStyle/>
          <a:p>
            <a:r>
              <a:rPr lang="en-US" sz="1400" dirty="0"/>
              <a:t>users</a:t>
            </a:r>
          </a:p>
        </p:txBody>
      </p:sp>
      <p:grpSp>
        <p:nvGrpSpPr>
          <p:cNvPr id="38" name="Group 37">
            <a:extLst>
              <a:ext uri="{FF2B5EF4-FFF2-40B4-BE49-F238E27FC236}">
                <a16:creationId xmlns:a16="http://schemas.microsoft.com/office/drawing/2014/main" id="{12FC4E39-1A8D-E744-BD6A-B01D4E32CCB9}"/>
              </a:ext>
            </a:extLst>
          </p:cNvPr>
          <p:cNvGrpSpPr/>
          <p:nvPr/>
        </p:nvGrpSpPr>
        <p:grpSpPr>
          <a:xfrm>
            <a:off x="1007216" y="4080856"/>
            <a:ext cx="3154775" cy="614899"/>
            <a:chOff x="5757970" y="3647718"/>
            <a:chExt cx="3154775" cy="614899"/>
          </a:xfrm>
        </p:grpSpPr>
        <p:sp>
          <p:nvSpPr>
            <p:cNvPr id="34" name="Rounded Rectangle 33">
              <a:extLst>
                <a:ext uri="{FF2B5EF4-FFF2-40B4-BE49-F238E27FC236}">
                  <a16:creationId xmlns:a16="http://schemas.microsoft.com/office/drawing/2014/main" id="{378FE875-0DD7-1A4F-B2B9-E26A53FFC535}"/>
                </a:ext>
              </a:extLst>
            </p:cNvPr>
            <p:cNvSpPr/>
            <p:nvPr/>
          </p:nvSpPr>
          <p:spPr bwMode="auto">
            <a:xfrm>
              <a:off x="5757970" y="3647718"/>
              <a:ext cx="3154775" cy="61489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prstTxWarp prst="textNoShape">
                <a:avLst/>
              </a:prstTxWarp>
            </a:bodyPr>
            <a:lstStyle/>
            <a:p>
              <a:pPr algn="r">
                <a:spcBef>
                  <a:spcPct val="0"/>
                </a:spcBef>
              </a:pPr>
              <a:r>
                <a:rPr lang="en-US" sz="1600" dirty="0">
                  <a:solidFill>
                    <a:schemeClr val="bg1"/>
                  </a:solidFill>
                </a:rPr>
                <a:t>Command line constraints</a:t>
              </a:r>
              <a:endParaRPr lang="en-US" sz="1400" dirty="0">
                <a:solidFill>
                  <a:schemeClr val="bg1"/>
                </a:solidFill>
                <a:latin typeface="Monaco" pitchFamily="2" charset="77"/>
              </a:endParaRPr>
            </a:p>
          </p:txBody>
        </p:sp>
        <p:sp>
          <p:nvSpPr>
            <p:cNvPr id="37" name="Rectangle 36">
              <a:extLst>
                <a:ext uri="{FF2B5EF4-FFF2-40B4-BE49-F238E27FC236}">
                  <a16:creationId xmlns:a16="http://schemas.microsoft.com/office/drawing/2014/main" id="{8FC30A06-4A4F-F644-948D-7DFC4C526FBA}"/>
                </a:ext>
              </a:extLst>
            </p:cNvPr>
            <p:cNvSpPr/>
            <p:nvPr/>
          </p:nvSpPr>
          <p:spPr bwMode="auto">
            <a:xfrm>
              <a:off x="5919536" y="3980734"/>
              <a:ext cx="2915079" cy="247507"/>
            </a:xfrm>
            <a:prstGeom prst="rect">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100" dirty="0" err="1">
                  <a:solidFill>
                    <a:srgbClr val="000000"/>
                  </a:solidFill>
                  <a:latin typeface="Monaco" pitchFamily="2" charset="77"/>
                </a:rPr>
                <a:t>spack</a:t>
              </a:r>
              <a:r>
                <a:rPr lang="en-US" sz="1100" dirty="0">
                  <a:solidFill>
                    <a:srgbClr val="000000"/>
                  </a:solidFill>
                  <a:latin typeface="Monaco" pitchFamily="2" charset="77"/>
                </a:rPr>
                <a:t> install hdf5@1.12.0 +debug</a:t>
              </a:r>
            </a:p>
          </p:txBody>
        </p:sp>
      </p:grpSp>
      <p:sp>
        <p:nvSpPr>
          <p:cNvPr id="39" name="Right Arrow 38">
            <a:extLst>
              <a:ext uri="{FF2B5EF4-FFF2-40B4-BE49-F238E27FC236}">
                <a16:creationId xmlns:a16="http://schemas.microsoft.com/office/drawing/2014/main" id="{DDF41906-F69B-A244-8A0B-565507D88653}"/>
              </a:ext>
            </a:extLst>
          </p:cNvPr>
          <p:cNvSpPr/>
          <p:nvPr/>
        </p:nvSpPr>
        <p:spPr bwMode="auto">
          <a:xfrm>
            <a:off x="1828800" y="1216909"/>
            <a:ext cx="2392566" cy="14437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0" name="TextBox 39">
            <a:extLst>
              <a:ext uri="{FF2B5EF4-FFF2-40B4-BE49-F238E27FC236}">
                <a16:creationId xmlns:a16="http://schemas.microsoft.com/office/drawing/2014/main" id="{EB76B8E6-0B7A-5D49-8CBC-748A84F899D6}"/>
              </a:ext>
            </a:extLst>
          </p:cNvPr>
          <p:cNvSpPr txBox="1"/>
          <p:nvPr/>
        </p:nvSpPr>
        <p:spPr>
          <a:xfrm>
            <a:off x="0" y="968736"/>
            <a:ext cx="1159292" cy="307777"/>
          </a:xfrm>
          <a:prstGeom prst="rect">
            <a:avLst/>
          </a:prstGeom>
          <a:noFill/>
        </p:spPr>
        <p:txBody>
          <a:bodyPr wrap="none" rtlCol="0">
            <a:spAutoFit/>
          </a:bodyPr>
          <a:lstStyle/>
          <a:p>
            <a:r>
              <a:rPr lang="en-US" sz="1400" dirty="0"/>
              <a:t>Contributors</a:t>
            </a:r>
          </a:p>
        </p:txBody>
      </p:sp>
      <p:grpSp>
        <p:nvGrpSpPr>
          <p:cNvPr id="42" name="Group 41">
            <a:extLst>
              <a:ext uri="{FF2B5EF4-FFF2-40B4-BE49-F238E27FC236}">
                <a16:creationId xmlns:a16="http://schemas.microsoft.com/office/drawing/2014/main" id="{F0CC81ED-C77D-1E43-AC30-6E35AC2F6718}"/>
              </a:ext>
            </a:extLst>
          </p:cNvPr>
          <p:cNvGrpSpPr/>
          <p:nvPr/>
        </p:nvGrpSpPr>
        <p:grpSpPr>
          <a:xfrm>
            <a:off x="1016955" y="2248616"/>
            <a:ext cx="3155712" cy="526740"/>
            <a:chOff x="4468872" y="1695558"/>
            <a:chExt cx="3155712" cy="536347"/>
          </a:xfrm>
        </p:grpSpPr>
        <p:sp>
          <p:nvSpPr>
            <p:cNvPr id="43" name="Rounded Rectangle 42">
              <a:extLst>
                <a:ext uri="{FF2B5EF4-FFF2-40B4-BE49-F238E27FC236}">
                  <a16:creationId xmlns:a16="http://schemas.microsoft.com/office/drawing/2014/main" id="{32D4B435-F06D-A74A-9753-70EE20EBA13A}"/>
                </a:ext>
              </a:extLst>
            </p:cNvPr>
            <p:cNvSpPr/>
            <p:nvPr/>
          </p:nvSpPr>
          <p:spPr bwMode="auto">
            <a:xfrm>
              <a:off x="4468872" y="1769866"/>
              <a:ext cx="3155712" cy="462039"/>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sz="1600" dirty="0">
                  <a:solidFill>
                    <a:schemeClr val="bg1"/>
                  </a:solidFill>
                </a:rPr>
                <a:t>default config </a:t>
              </a:r>
            </a:p>
            <a:p>
              <a:pPr algn="r">
                <a:spcBef>
                  <a:spcPct val="0"/>
                </a:spcBef>
              </a:pPr>
              <a:r>
                <a:rPr lang="en-US" sz="1400" dirty="0" err="1">
                  <a:solidFill>
                    <a:schemeClr val="bg1"/>
                  </a:solidFill>
                  <a:latin typeface="Monaco" pitchFamily="2" charset="77"/>
                </a:rPr>
                <a:t>packages.yaml</a:t>
              </a:r>
              <a:endParaRPr lang="en-US" sz="1400" dirty="0">
                <a:solidFill>
                  <a:schemeClr val="bg1"/>
                </a:solidFill>
                <a:latin typeface="Monaco" pitchFamily="2" charset="77"/>
              </a:endParaRPr>
            </a:p>
          </p:txBody>
        </p:sp>
        <p:sp>
          <p:nvSpPr>
            <p:cNvPr id="44" name="Folded Corner 43">
              <a:extLst>
                <a:ext uri="{FF2B5EF4-FFF2-40B4-BE49-F238E27FC236}">
                  <a16:creationId xmlns:a16="http://schemas.microsoft.com/office/drawing/2014/main" id="{23AC2197-D6E8-5847-9979-FF4EB620F669}"/>
                </a:ext>
              </a:extLst>
            </p:cNvPr>
            <p:cNvSpPr/>
            <p:nvPr/>
          </p:nvSpPr>
          <p:spPr bwMode="auto">
            <a:xfrm rot="10800000" flipH="1">
              <a:off x="4653930" y="1695558"/>
              <a:ext cx="360253" cy="478972"/>
            </a:xfrm>
            <a:prstGeom prst="foldedCorner">
              <a:avLst>
                <a:gd name="adj" fmla="val 32576"/>
              </a:avLst>
            </a:prstGeom>
            <a:solidFill>
              <a:schemeClr val="bg1"/>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5" name="TextBox 44">
              <a:extLst>
                <a:ext uri="{FF2B5EF4-FFF2-40B4-BE49-F238E27FC236}">
                  <a16:creationId xmlns:a16="http://schemas.microsoft.com/office/drawing/2014/main" id="{423CD536-1765-8E43-B420-58E8FB646EAC}"/>
                </a:ext>
              </a:extLst>
            </p:cNvPr>
            <p:cNvSpPr txBox="1"/>
            <p:nvPr/>
          </p:nvSpPr>
          <p:spPr>
            <a:xfrm>
              <a:off x="4606375" y="1834921"/>
              <a:ext cx="460382" cy="235042"/>
            </a:xfrm>
            <a:prstGeom prst="rect">
              <a:avLst/>
            </a:prstGeom>
            <a:noFill/>
          </p:spPr>
          <p:txBody>
            <a:bodyPr wrap="none" rtlCol="0">
              <a:spAutoFit/>
            </a:bodyPr>
            <a:lstStyle/>
            <a:p>
              <a:r>
                <a:rPr lang="en-US" sz="900" dirty="0" err="1">
                  <a:latin typeface="Monaco" pitchFamily="2" charset="77"/>
                </a:rPr>
                <a:t>yaml</a:t>
              </a:r>
              <a:endParaRPr lang="en-US" sz="900" dirty="0">
                <a:latin typeface="Monaco" pitchFamily="2" charset="77"/>
              </a:endParaRPr>
            </a:p>
          </p:txBody>
        </p:sp>
      </p:grpSp>
      <p:sp>
        <p:nvSpPr>
          <p:cNvPr id="46" name="TextBox 45">
            <a:extLst>
              <a:ext uri="{FF2B5EF4-FFF2-40B4-BE49-F238E27FC236}">
                <a16:creationId xmlns:a16="http://schemas.microsoft.com/office/drawing/2014/main" id="{7EB88815-E4B5-D84D-9AF0-A0AE3FC6C21F}"/>
              </a:ext>
            </a:extLst>
          </p:cNvPr>
          <p:cNvSpPr txBox="1"/>
          <p:nvPr/>
        </p:nvSpPr>
        <p:spPr>
          <a:xfrm>
            <a:off x="0" y="2261936"/>
            <a:ext cx="1059906" cy="523220"/>
          </a:xfrm>
          <a:prstGeom prst="rect">
            <a:avLst/>
          </a:prstGeom>
          <a:noFill/>
        </p:spPr>
        <p:txBody>
          <a:bodyPr wrap="none" rtlCol="0">
            <a:spAutoFit/>
          </a:bodyPr>
          <a:lstStyle/>
          <a:p>
            <a:r>
              <a:rPr lang="en-US" sz="1400" dirty="0" err="1"/>
              <a:t>spack</a:t>
            </a:r>
            <a:br>
              <a:rPr lang="en-US" sz="1400" dirty="0"/>
            </a:br>
            <a:r>
              <a:rPr lang="en-US" sz="1400" dirty="0"/>
              <a:t>developers</a:t>
            </a:r>
          </a:p>
        </p:txBody>
      </p:sp>
      <p:sp>
        <p:nvSpPr>
          <p:cNvPr id="47" name="TextBox 46">
            <a:extLst>
              <a:ext uri="{FF2B5EF4-FFF2-40B4-BE49-F238E27FC236}">
                <a16:creationId xmlns:a16="http://schemas.microsoft.com/office/drawing/2014/main" id="{44BF3F4E-B017-C540-A49A-BF70BF54602D}"/>
              </a:ext>
            </a:extLst>
          </p:cNvPr>
          <p:cNvSpPr txBox="1"/>
          <p:nvPr/>
        </p:nvSpPr>
        <p:spPr>
          <a:xfrm>
            <a:off x="1" y="4248150"/>
            <a:ext cx="622286" cy="307777"/>
          </a:xfrm>
          <a:prstGeom prst="rect">
            <a:avLst/>
          </a:prstGeom>
          <a:noFill/>
        </p:spPr>
        <p:txBody>
          <a:bodyPr wrap="none" rtlCol="0">
            <a:spAutoFit/>
          </a:bodyPr>
          <a:lstStyle/>
          <a:p>
            <a:r>
              <a:rPr lang="en-US" sz="1400" dirty="0"/>
              <a:t>users</a:t>
            </a:r>
          </a:p>
        </p:txBody>
      </p:sp>
      <p:grpSp>
        <p:nvGrpSpPr>
          <p:cNvPr id="60" name="Group 59">
            <a:extLst>
              <a:ext uri="{FF2B5EF4-FFF2-40B4-BE49-F238E27FC236}">
                <a16:creationId xmlns:a16="http://schemas.microsoft.com/office/drawing/2014/main" id="{5E424B01-8678-2941-B3C1-8B4F2A4A9247}"/>
              </a:ext>
            </a:extLst>
          </p:cNvPr>
          <p:cNvGrpSpPr/>
          <p:nvPr/>
        </p:nvGrpSpPr>
        <p:grpSpPr>
          <a:xfrm>
            <a:off x="6387727" y="2005466"/>
            <a:ext cx="1738762" cy="477054"/>
            <a:chOff x="6903369" y="2885489"/>
            <a:chExt cx="1738762" cy="477054"/>
          </a:xfrm>
        </p:grpSpPr>
        <p:pic>
          <p:nvPicPr>
            <p:cNvPr id="48" name="Picture 47" descr="spack-logo.pdf">
              <a:extLst>
                <a:ext uri="{FF2B5EF4-FFF2-40B4-BE49-F238E27FC236}">
                  <a16:creationId xmlns:a16="http://schemas.microsoft.com/office/drawing/2014/main" id="{5FF8B5D7-E6A7-FA44-8CB5-53D8FD146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3369" y="2885489"/>
              <a:ext cx="478291" cy="477054"/>
            </a:xfrm>
            <a:prstGeom prst="rect">
              <a:avLst/>
            </a:prstGeom>
          </p:spPr>
        </p:pic>
        <p:sp>
          <p:nvSpPr>
            <p:cNvPr id="49" name="TextBox 48">
              <a:extLst>
                <a:ext uri="{FF2B5EF4-FFF2-40B4-BE49-F238E27FC236}">
                  <a16:creationId xmlns:a16="http://schemas.microsoft.com/office/drawing/2014/main" id="{AC8D5FE7-8721-A043-8635-638305C2E6AE}"/>
                </a:ext>
              </a:extLst>
            </p:cNvPr>
            <p:cNvSpPr txBox="1"/>
            <p:nvPr/>
          </p:nvSpPr>
          <p:spPr>
            <a:xfrm>
              <a:off x="7328951" y="2928829"/>
              <a:ext cx="1313180" cy="369332"/>
            </a:xfrm>
            <a:prstGeom prst="rect">
              <a:avLst/>
            </a:prstGeom>
            <a:noFill/>
          </p:spPr>
          <p:txBody>
            <a:bodyPr wrap="none" rtlCol="0">
              <a:spAutoFit/>
            </a:bodyPr>
            <a:lstStyle/>
            <a:p>
              <a:r>
                <a:rPr lang="en-US" dirty="0" err="1"/>
                <a:t>concretizer</a:t>
              </a:r>
              <a:endParaRPr lang="en-US" dirty="0"/>
            </a:p>
          </p:txBody>
        </p:sp>
      </p:grpSp>
      <p:cxnSp>
        <p:nvCxnSpPr>
          <p:cNvPr id="51" name="Elbow Connector 50">
            <a:extLst>
              <a:ext uri="{FF2B5EF4-FFF2-40B4-BE49-F238E27FC236}">
                <a16:creationId xmlns:a16="http://schemas.microsoft.com/office/drawing/2014/main" id="{EFE8733B-5F03-3149-BED6-96E41949020D}"/>
              </a:ext>
            </a:extLst>
          </p:cNvPr>
          <p:cNvCxnSpPr>
            <a:cxnSpLocks/>
            <a:stCxn id="4" idx="2"/>
            <a:endCxn id="48" idx="1"/>
          </p:cNvCxnSpPr>
          <p:nvPr/>
        </p:nvCxnSpPr>
        <p:spPr>
          <a:xfrm rot="16200000" flipH="1">
            <a:off x="5847299" y="1703560"/>
            <a:ext cx="655823" cy="425040"/>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C86C66F1-2428-704F-81F1-A1797DCA7D53}"/>
              </a:ext>
            </a:extLst>
          </p:cNvPr>
          <p:cNvCxnSpPr>
            <a:cxnSpLocks/>
            <a:stCxn id="43" idx="3"/>
            <a:endCxn id="48" idx="1"/>
          </p:cNvCxnSpPr>
          <p:nvPr/>
        </p:nvCxnSpPr>
        <p:spPr>
          <a:xfrm flipV="1">
            <a:off x="4172667" y="2243993"/>
            <a:ext cx="2215062" cy="304483"/>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FE709937-CD26-6F4E-A602-722B4F4CE59A}"/>
              </a:ext>
            </a:extLst>
          </p:cNvPr>
          <p:cNvCxnSpPr>
            <a:cxnSpLocks/>
            <a:stCxn id="23" idx="3"/>
            <a:endCxn id="48" idx="1"/>
          </p:cNvCxnSpPr>
          <p:nvPr/>
        </p:nvCxnSpPr>
        <p:spPr>
          <a:xfrm flipV="1">
            <a:off x="4166367" y="2243993"/>
            <a:ext cx="2221363" cy="877349"/>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EC3DC102-D0DE-CD45-A1DC-819BA520BB4A}"/>
              </a:ext>
            </a:extLst>
          </p:cNvPr>
          <p:cNvCxnSpPr>
            <a:cxnSpLocks/>
            <a:stCxn id="27" idx="3"/>
            <a:endCxn id="48" idx="1"/>
          </p:cNvCxnSpPr>
          <p:nvPr/>
        </p:nvCxnSpPr>
        <p:spPr>
          <a:xfrm flipV="1">
            <a:off x="4172305" y="2243993"/>
            <a:ext cx="2215424" cy="1461735"/>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Elbow Connector 62">
            <a:extLst>
              <a:ext uri="{FF2B5EF4-FFF2-40B4-BE49-F238E27FC236}">
                <a16:creationId xmlns:a16="http://schemas.microsoft.com/office/drawing/2014/main" id="{74934DBF-898A-864E-B7C5-1136E0E7C8EE}"/>
              </a:ext>
            </a:extLst>
          </p:cNvPr>
          <p:cNvCxnSpPr>
            <a:cxnSpLocks/>
            <a:stCxn id="34" idx="3"/>
            <a:endCxn id="48" idx="1"/>
          </p:cNvCxnSpPr>
          <p:nvPr/>
        </p:nvCxnSpPr>
        <p:spPr>
          <a:xfrm flipV="1">
            <a:off x="4161991" y="2243993"/>
            <a:ext cx="2225739" cy="2144313"/>
          </a:xfrm>
          <a:prstGeom prst="bentConnector3">
            <a:avLst>
              <a:gd name="adj1" fmla="val 50000"/>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Elbow Connector 71">
            <a:extLst>
              <a:ext uri="{FF2B5EF4-FFF2-40B4-BE49-F238E27FC236}">
                <a16:creationId xmlns:a16="http://schemas.microsoft.com/office/drawing/2014/main" id="{53A641C8-2991-F64D-9279-7E6478B3C4E6}"/>
              </a:ext>
            </a:extLst>
          </p:cNvPr>
          <p:cNvCxnSpPr>
            <a:cxnSpLocks/>
            <a:stCxn id="48" idx="2"/>
            <a:endCxn id="79" idx="1"/>
          </p:cNvCxnSpPr>
          <p:nvPr/>
        </p:nvCxnSpPr>
        <p:spPr>
          <a:xfrm rot="16200000" flipH="1">
            <a:off x="6314824" y="2794571"/>
            <a:ext cx="1051173" cy="427068"/>
          </a:xfrm>
          <a:prstGeom prst="bentConnector2">
            <a:avLst/>
          </a:prstGeom>
          <a:ln w="28575" cmpd="sng">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CustomShape 6">
            <a:extLst>
              <a:ext uri="{FF2B5EF4-FFF2-40B4-BE49-F238E27FC236}">
                <a16:creationId xmlns:a16="http://schemas.microsoft.com/office/drawing/2014/main" id="{5EEDDC69-49ED-2444-B7C3-37FF86400EC8}"/>
              </a:ext>
            </a:extLst>
          </p:cNvPr>
          <p:cNvSpPr/>
          <p:nvPr/>
        </p:nvSpPr>
        <p:spPr>
          <a:xfrm>
            <a:off x="5902024" y="3744760"/>
            <a:ext cx="1322648"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200" i="1" spc="-1" dirty="0">
                <a:solidFill>
                  <a:srgbClr val="000000"/>
                </a:solidFill>
                <a:latin typeface="Arial"/>
                <a:ea typeface="DejaVu Sans"/>
              </a:rPr>
              <a:t>Concrete</a:t>
            </a:r>
            <a:r>
              <a:rPr lang="en-US" sz="1200" spc="-1" dirty="0">
                <a:solidFill>
                  <a:srgbClr val="000000"/>
                </a:solidFill>
                <a:latin typeface="Arial"/>
                <a:ea typeface="DejaVu Sans"/>
              </a:rPr>
              <a:t> spec is</a:t>
            </a:r>
            <a:br>
              <a:rPr lang="en-US" sz="1200" spc="-1" dirty="0">
                <a:solidFill>
                  <a:srgbClr val="000000"/>
                </a:solidFill>
                <a:latin typeface="Arial"/>
                <a:ea typeface="DejaVu Sans"/>
              </a:rPr>
            </a:br>
            <a:r>
              <a:rPr lang="en-US" sz="1200" spc="-1" dirty="0">
                <a:solidFill>
                  <a:srgbClr val="000000"/>
                </a:solidFill>
                <a:latin typeface="Arial"/>
                <a:ea typeface="DejaVu Sans"/>
              </a:rPr>
              <a:t>fully constrained</a:t>
            </a:r>
            <a:endParaRPr lang="en-US" sz="1200" spc="-1" dirty="0">
              <a:latin typeface="Arial"/>
            </a:endParaRPr>
          </a:p>
          <a:p>
            <a:pPr algn="ctr">
              <a:lnSpc>
                <a:spcPct val="100000"/>
              </a:lnSpc>
            </a:pPr>
            <a:r>
              <a:rPr lang="en-US" sz="1200" spc="-1" dirty="0">
                <a:solidFill>
                  <a:srgbClr val="000000"/>
                </a:solidFill>
                <a:latin typeface="Arial"/>
                <a:ea typeface="DejaVu Sans"/>
              </a:rPr>
              <a:t>and can be built.</a:t>
            </a:r>
            <a:endParaRPr lang="en-US" sz="1200" spc="-1" dirty="0">
              <a:latin typeface="Arial"/>
            </a:endParaRPr>
          </a:p>
        </p:txBody>
      </p:sp>
      <p:pic>
        <p:nvPicPr>
          <p:cNvPr id="79" name="Picture 78">
            <a:extLst>
              <a:ext uri="{FF2B5EF4-FFF2-40B4-BE49-F238E27FC236}">
                <a16:creationId xmlns:a16="http://schemas.microsoft.com/office/drawing/2014/main" id="{996A58A9-9508-4745-AC15-9A75684A1927}"/>
              </a:ext>
            </a:extLst>
          </p:cNvPr>
          <p:cNvPicPr>
            <a:picLocks noChangeAspect="1"/>
          </p:cNvPicPr>
          <p:nvPr/>
        </p:nvPicPr>
        <p:blipFill>
          <a:blip r:embed="rId4"/>
          <a:stretch>
            <a:fillRect/>
          </a:stretch>
        </p:blipFill>
        <p:spPr>
          <a:xfrm>
            <a:off x="7053944" y="2536636"/>
            <a:ext cx="1842550" cy="1994112"/>
          </a:xfrm>
          <a:prstGeom prst="rect">
            <a:avLst/>
          </a:prstGeom>
        </p:spPr>
      </p:pic>
      <p:grpSp>
        <p:nvGrpSpPr>
          <p:cNvPr id="6" name="Group 5">
            <a:extLst>
              <a:ext uri="{FF2B5EF4-FFF2-40B4-BE49-F238E27FC236}">
                <a16:creationId xmlns:a16="http://schemas.microsoft.com/office/drawing/2014/main" id="{5461D043-6071-CB49-867D-A2EA1CA07318}"/>
              </a:ext>
            </a:extLst>
          </p:cNvPr>
          <p:cNvGrpSpPr/>
          <p:nvPr/>
        </p:nvGrpSpPr>
        <p:grpSpPr>
          <a:xfrm>
            <a:off x="5843934" y="-272312"/>
            <a:ext cx="2557110" cy="2611211"/>
            <a:chOff x="5843934" y="-272312"/>
            <a:chExt cx="2557110" cy="2611211"/>
          </a:xfrm>
        </p:grpSpPr>
        <p:sp>
          <p:nvSpPr>
            <p:cNvPr id="50" name="TextBox 49">
              <a:extLst>
                <a:ext uri="{FF2B5EF4-FFF2-40B4-BE49-F238E27FC236}">
                  <a16:creationId xmlns:a16="http://schemas.microsoft.com/office/drawing/2014/main" id="{859F2BBA-D867-894A-A1AA-9E0DFCCD9586}"/>
                </a:ext>
              </a:extLst>
            </p:cNvPr>
            <p:cNvSpPr txBox="1"/>
            <p:nvPr/>
          </p:nvSpPr>
          <p:spPr>
            <a:xfrm>
              <a:off x="5843934" y="238152"/>
              <a:ext cx="2557110" cy="646331"/>
            </a:xfrm>
            <a:prstGeom prst="rect">
              <a:avLst/>
            </a:prstGeom>
            <a:noFill/>
          </p:spPr>
          <p:txBody>
            <a:bodyPr wrap="none" rtlCol="0">
              <a:spAutoFit/>
            </a:bodyPr>
            <a:lstStyle/>
            <a:p>
              <a:pPr algn="ctr"/>
              <a:r>
                <a:rPr lang="en-US" b="1" dirty="0"/>
                <a:t>Dependency solving </a:t>
              </a:r>
              <a:br>
                <a:rPr lang="en-US" b="1" dirty="0"/>
              </a:br>
              <a:r>
                <a:rPr lang="en-US" b="1" dirty="0"/>
                <a:t>is NP-hard</a:t>
              </a:r>
            </a:p>
          </p:txBody>
        </p:sp>
        <p:sp>
          <p:nvSpPr>
            <p:cNvPr id="2" name="Arc 1">
              <a:extLst>
                <a:ext uri="{FF2B5EF4-FFF2-40B4-BE49-F238E27FC236}">
                  <a16:creationId xmlns:a16="http://schemas.microsoft.com/office/drawing/2014/main" id="{417E8ACD-4CAC-6041-9E05-AD91DA3A2540}"/>
                </a:ext>
              </a:extLst>
            </p:cNvPr>
            <p:cNvSpPr/>
            <p:nvPr/>
          </p:nvSpPr>
          <p:spPr>
            <a:xfrm rot="3743851">
              <a:off x="6035243" y="415752"/>
              <a:ext cx="2611211" cy="1235084"/>
            </a:xfrm>
            <a:prstGeom prst="arc">
              <a:avLst/>
            </a:prstGeom>
            <a:ln w="28575" cmpd="sng">
              <a:solidFill>
                <a:schemeClr val="accent1">
                  <a:lumMod val="75000"/>
                </a:schemeClr>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97569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65CB0C-61A0-0941-8D85-E9263AD57F9A}"/>
              </a:ext>
            </a:extLst>
          </p:cNvPr>
          <p:cNvSpPr>
            <a:spLocks noGrp="1"/>
          </p:cNvSpPr>
          <p:nvPr>
            <p:ph idx="1"/>
          </p:nvPr>
        </p:nvSpPr>
        <p:spPr>
          <a:xfrm>
            <a:off x="132657" y="1033437"/>
            <a:ext cx="6027088" cy="3680167"/>
          </a:xfrm>
        </p:spPr>
        <p:txBody>
          <a:bodyPr>
            <a:normAutofit fontScale="92500" lnSpcReduction="10000"/>
          </a:bodyPr>
          <a:lstStyle/>
          <a:p>
            <a:r>
              <a:rPr lang="en-US" dirty="0"/>
              <a:t>New </a:t>
            </a:r>
            <a:r>
              <a:rPr lang="en-US" dirty="0" err="1"/>
              <a:t>concretizer</a:t>
            </a:r>
            <a:r>
              <a:rPr lang="en-US" dirty="0"/>
              <a:t> leverages </a:t>
            </a:r>
            <a:r>
              <a:rPr lang="en-US" dirty="0" err="1"/>
              <a:t>Clingo</a:t>
            </a:r>
            <a:r>
              <a:rPr lang="en-US" dirty="0"/>
              <a:t> (see </a:t>
            </a:r>
            <a:r>
              <a:rPr lang="en-US" dirty="0" err="1"/>
              <a:t>potassco.org</a:t>
            </a:r>
            <a:r>
              <a:rPr lang="en-US" dirty="0"/>
              <a:t>)</a:t>
            </a:r>
          </a:p>
          <a:p>
            <a:r>
              <a:rPr lang="en-US" dirty="0" err="1"/>
              <a:t>Clingo</a:t>
            </a:r>
            <a:r>
              <a:rPr lang="en-US" dirty="0"/>
              <a:t> is an Answer Set Programming (ASP) solver</a:t>
            </a:r>
          </a:p>
          <a:p>
            <a:pPr lvl="1"/>
            <a:r>
              <a:rPr lang="en-US" dirty="0"/>
              <a:t>ASP looks like Prolog; leverages SAT solvers for speed/correctness</a:t>
            </a:r>
          </a:p>
          <a:p>
            <a:pPr lvl="1"/>
            <a:r>
              <a:rPr lang="en-US" dirty="0"/>
              <a:t>ASP program has 2 parts:</a:t>
            </a:r>
          </a:p>
          <a:p>
            <a:pPr marL="857212" lvl="2" indent="-342884">
              <a:buFont typeface="+mj-lt"/>
              <a:buAutoNum type="arabicPeriod"/>
            </a:pPr>
            <a:r>
              <a:rPr lang="en-US" dirty="0"/>
              <a:t>Large list of facts generated from our package repositories and config</a:t>
            </a:r>
          </a:p>
          <a:p>
            <a:pPr marL="857212" lvl="2" indent="-342884">
              <a:buFont typeface="+mj-lt"/>
              <a:buAutoNum type="arabicPeriod"/>
            </a:pPr>
            <a:r>
              <a:rPr lang="en-US" dirty="0"/>
              <a:t>Small logic program (~800 lines)</a:t>
            </a:r>
          </a:p>
          <a:p>
            <a:pPr marL="1085812" lvl="3" indent="-342884"/>
            <a:r>
              <a:rPr lang="en-US" dirty="0"/>
              <a:t>includes constraints and optimization criteria</a:t>
            </a:r>
          </a:p>
          <a:p>
            <a:r>
              <a:rPr lang="en-US" dirty="0"/>
              <a:t>New algorithm on the </a:t>
            </a:r>
            <a:r>
              <a:rPr lang="en-US" dirty="0" err="1"/>
              <a:t>Spack</a:t>
            </a:r>
            <a:r>
              <a:rPr lang="en-US" dirty="0"/>
              <a:t> side is conceptually simpler:</a:t>
            </a:r>
          </a:p>
          <a:p>
            <a:pPr lvl="1"/>
            <a:r>
              <a:rPr lang="en-US" dirty="0"/>
              <a:t>Generate facts for all possible dependencies, send to logic program</a:t>
            </a:r>
          </a:p>
          <a:p>
            <a:pPr lvl="1"/>
            <a:r>
              <a:rPr lang="en-US" dirty="0"/>
              <a:t>Optimization criteria express preferences more clearly</a:t>
            </a:r>
          </a:p>
          <a:p>
            <a:pPr lvl="1"/>
            <a:r>
              <a:rPr lang="en-US" dirty="0"/>
              <a:t>Build a DAG from the results</a:t>
            </a:r>
          </a:p>
          <a:p>
            <a:r>
              <a:rPr lang="en-US" dirty="0"/>
              <a:t>New </a:t>
            </a:r>
            <a:r>
              <a:rPr lang="en-US" dirty="0" err="1"/>
              <a:t>concretizer</a:t>
            </a:r>
            <a:r>
              <a:rPr lang="en-US" dirty="0"/>
              <a:t> solves many specs that old </a:t>
            </a:r>
            <a:r>
              <a:rPr lang="en-US" dirty="0" err="1"/>
              <a:t>concretizer</a:t>
            </a:r>
            <a:r>
              <a:rPr lang="en-US" dirty="0"/>
              <a:t> can’t</a:t>
            </a:r>
          </a:p>
          <a:p>
            <a:pPr lvl="1"/>
            <a:r>
              <a:rPr lang="en-US" dirty="0"/>
              <a:t>Backtracking is a huge win – many issues resolved</a:t>
            </a:r>
          </a:p>
          <a:p>
            <a:pPr lvl="1"/>
            <a:r>
              <a:rPr lang="en-US" dirty="0"/>
              <a:t>Conditional logic that was complicated before is now much easier</a:t>
            </a:r>
          </a:p>
          <a:p>
            <a:endParaRPr lang="en-US" dirty="0"/>
          </a:p>
          <a:p>
            <a:endParaRPr lang="en-US" dirty="0"/>
          </a:p>
          <a:p>
            <a:endParaRPr lang="en-US" dirty="0"/>
          </a:p>
        </p:txBody>
      </p:sp>
      <p:sp>
        <p:nvSpPr>
          <p:cNvPr id="3" name="Title 2">
            <a:extLst>
              <a:ext uri="{FF2B5EF4-FFF2-40B4-BE49-F238E27FC236}">
                <a16:creationId xmlns:a16="http://schemas.microsoft.com/office/drawing/2014/main" id="{E9C34863-D996-4845-BDA2-8C9BE616E747}"/>
              </a:ext>
            </a:extLst>
          </p:cNvPr>
          <p:cNvSpPr>
            <a:spLocks noGrp="1"/>
          </p:cNvSpPr>
          <p:nvPr>
            <p:ph type="title"/>
          </p:nvPr>
        </p:nvSpPr>
        <p:spPr>
          <a:xfrm>
            <a:off x="425003" y="119556"/>
            <a:ext cx="8229600" cy="756578"/>
          </a:xfrm>
        </p:spPr>
        <p:txBody>
          <a:bodyPr/>
          <a:lstStyle/>
          <a:p>
            <a:r>
              <a:rPr lang="en-US" dirty="0"/>
              <a:t>We use logic programming to simplify package solving</a:t>
            </a:r>
          </a:p>
        </p:txBody>
      </p:sp>
      <p:pic>
        <p:nvPicPr>
          <p:cNvPr id="5" name="Picture 4">
            <a:extLst>
              <a:ext uri="{FF2B5EF4-FFF2-40B4-BE49-F238E27FC236}">
                <a16:creationId xmlns:a16="http://schemas.microsoft.com/office/drawing/2014/main" id="{FFAEF7D4-AD0F-FC45-B265-4A98C492CD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8599" y="902244"/>
            <a:ext cx="2449883" cy="354575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12565C3-F145-D247-9280-EFDD2DB98D66}"/>
              </a:ext>
            </a:extLst>
          </p:cNvPr>
          <p:cNvSpPr txBox="1"/>
          <p:nvPr/>
        </p:nvSpPr>
        <p:spPr>
          <a:xfrm>
            <a:off x="6263083" y="4511131"/>
            <a:ext cx="2880917" cy="307777"/>
          </a:xfrm>
          <a:prstGeom prst="rect">
            <a:avLst/>
          </a:prstGeom>
          <a:noFill/>
        </p:spPr>
        <p:txBody>
          <a:bodyPr wrap="none" rtlCol="0">
            <a:spAutoFit/>
          </a:bodyPr>
          <a:lstStyle/>
          <a:p>
            <a:r>
              <a:rPr lang="en-US" sz="1400" dirty="0"/>
              <a:t>Some facts for the HDF5 package</a:t>
            </a:r>
          </a:p>
        </p:txBody>
      </p:sp>
    </p:spTree>
    <p:extLst>
      <p:ext uri="{BB962C8B-B14F-4D97-AF65-F5344CB8AC3E}">
        <p14:creationId xmlns:p14="http://schemas.microsoft.com/office/powerpoint/2010/main" val="2780613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79F6-8736-11EA-063C-EE2AD6A80E1B}"/>
              </a:ext>
            </a:extLst>
          </p:cNvPr>
          <p:cNvSpPr>
            <a:spLocks noGrp="1"/>
          </p:cNvSpPr>
          <p:nvPr>
            <p:ph type="title"/>
          </p:nvPr>
        </p:nvSpPr>
        <p:spPr/>
        <p:txBody>
          <a:bodyPr/>
          <a:lstStyle/>
          <a:p>
            <a:r>
              <a:rPr lang="en-US" dirty="0"/>
              <a:t>ECP’s E4S stack is even larger than these codes</a:t>
            </a:r>
          </a:p>
        </p:txBody>
      </p:sp>
      <p:pic>
        <p:nvPicPr>
          <p:cNvPr id="7" name="Picture 6">
            <a:extLst>
              <a:ext uri="{FF2B5EF4-FFF2-40B4-BE49-F238E27FC236}">
                <a16:creationId xmlns:a16="http://schemas.microsoft.com/office/drawing/2014/main" id="{4BEAFBB9-6E70-0334-2D83-4E04CDA2B5CB}"/>
              </a:ext>
            </a:extLst>
          </p:cNvPr>
          <p:cNvPicPr>
            <a:picLocks noChangeAspect="1"/>
          </p:cNvPicPr>
          <p:nvPr/>
        </p:nvPicPr>
        <p:blipFill>
          <a:blip r:embed="rId2"/>
          <a:stretch>
            <a:fillRect/>
          </a:stretch>
        </p:blipFill>
        <p:spPr>
          <a:xfrm>
            <a:off x="0" y="1216097"/>
            <a:ext cx="9144000" cy="2265479"/>
          </a:xfrm>
          <a:prstGeom prst="rect">
            <a:avLst/>
          </a:prstGeom>
        </p:spPr>
      </p:pic>
      <p:sp>
        <p:nvSpPr>
          <p:cNvPr id="10" name="Content Placeholder 2">
            <a:extLst>
              <a:ext uri="{FF2B5EF4-FFF2-40B4-BE49-F238E27FC236}">
                <a16:creationId xmlns:a16="http://schemas.microsoft.com/office/drawing/2014/main" id="{68D8E2ED-C2EC-BF69-B9AE-A45AFC9C0314}"/>
              </a:ext>
            </a:extLst>
          </p:cNvPr>
          <p:cNvSpPr txBox="1">
            <a:spLocks/>
          </p:cNvSpPr>
          <p:nvPr/>
        </p:nvSpPr>
        <p:spPr>
          <a:xfrm>
            <a:off x="252523" y="3439633"/>
            <a:ext cx="8229600" cy="1018067"/>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lvl="1" defTabSz="685800"/>
            <a:endParaRPr lang="en-US" sz="1500" dirty="0"/>
          </a:p>
        </p:txBody>
      </p:sp>
      <p:sp>
        <p:nvSpPr>
          <p:cNvPr id="5" name="Content Placeholder 4">
            <a:extLst>
              <a:ext uri="{FF2B5EF4-FFF2-40B4-BE49-F238E27FC236}">
                <a16:creationId xmlns:a16="http://schemas.microsoft.com/office/drawing/2014/main" id="{F16D65FF-DCBC-4E84-E52B-8DA8051DD734}"/>
              </a:ext>
            </a:extLst>
          </p:cNvPr>
          <p:cNvSpPr>
            <a:spLocks noGrp="1"/>
          </p:cNvSpPr>
          <p:nvPr>
            <p:ph idx="1"/>
          </p:nvPr>
        </p:nvSpPr>
        <p:spPr>
          <a:xfrm>
            <a:off x="-85241" y="3680849"/>
            <a:ext cx="8229600" cy="1274191"/>
          </a:xfrm>
        </p:spPr>
        <p:txBody>
          <a:bodyPr/>
          <a:lstStyle/>
          <a:p>
            <a:pPr lvl="1" defTabSz="685800"/>
            <a:r>
              <a:rPr lang="en-US" sz="1800" dirty="0"/>
              <a:t>Red boxes are the packages in it (about 100)</a:t>
            </a:r>
          </a:p>
          <a:p>
            <a:pPr lvl="1" defTabSz="685800"/>
            <a:r>
              <a:rPr lang="en-US" sz="1800" dirty="0"/>
              <a:t>Blue boxes are what </a:t>
            </a:r>
            <a:r>
              <a:rPr lang="en-US" sz="1800" i="1" dirty="0"/>
              <a:t>else </a:t>
            </a:r>
            <a:r>
              <a:rPr lang="en-US" sz="1800" dirty="0"/>
              <a:t>you need to build it (about 600)</a:t>
            </a:r>
          </a:p>
          <a:p>
            <a:pPr lvl="1" defTabSz="685800"/>
            <a:r>
              <a:rPr lang="en-US" sz="1800" dirty="0"/>
              <a:t>It’s infeasible to build and integrate all of this manually</a:t>
            </a:r>
          </a:p>
          <a:p>
            <a:pPr lvl="1" defTabSz="685800"/>
            <a:endParaRPr lang="en-US" sz="1500" dirty="0"/>
          </a:p>
          <a:p>
            <a:pPr lvl="1" defTabSz="685800"/>
            <a:endParaRPr lang="en-US" sz="1500" dirty="0"/>
          </a:p>
          <a:p>
            <a:endParaRPr lang="en-US" dirty="0"/>
          </a:p>
        </p:txBody>
      </p:sp>
    </p:spTree>
    <p:extLst>
      <p:ext uri="{BB962C8B-B14F-4D97-AF65-F5344CB8AC3E}">
        <p14:creationId xmlns:p14="http://schemas.microsoft.com/office/powerpoint/2010/main" val="1418754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F0DCBB-DF67-6647-A485-90F81FFE4D9F}"/>
              </a:ext>
            </a:extLst>
          </p:cNvPr>
          <p:cNvSpPr>
            <a:spLocks noGrp="1"/>
          </p:cNvSpPr>
          <p:nvPr>
            <p:ph idx="1"/>
          </p:nvPr>
        </p:nvSpPr>
        <p:spPr>
          <a:xfrm>
            <a:off x="6216445" y="1548581"/>
            <a:ext cx="2831690" cy="3212729"/>
          </a:xfrm>
        </p:spPr>
        <p:txBody>
          <a:bodyPr/>
          <a:lstStyle/>
          <a:p>
            <a:r>
              <a:rPr lang="en-US" dirty="0"/>
              <a:t>Hash matches are very sensitive to small changes</a:t>
            </a:r>
          </a:p>
          <a:p>
            <a:r>
              <a:rPr lang="en-US" dirty="0"/>
              <a:t>In many cases, a satisfying cached or already installed spec can be missed</a:t>
            </a:r>
          </a:p>
          <a:p>
            <a:r>
              <a:rPr lang="en-US" dirty="0"/>
              <a:t>Nix, </a:t>
            </a:r>
            <a:r>
              <a:rPr lang="en-US" dirty="0" err="1"/>
              <a:t>Spack</a:t>
            </a:r>
            <a:r>
              <a:rPr lang="en-US" dirty="0"/>
              <a:t>, </a:t>
            </a:r>
            <a:r>
              <a:rPr lang="en-US" dirty="0" err="1"/>
              <a:t>Guix</a:t>
            </a:r>
            <a:r>
              <a:rPr lang="en-US" dirty="0"/>
              <a:t>, Conan, and others reuse this way</a:t>
            </a:r>
          </a:p>
        </p:txBody>
      </p:sp>
      <p:sp>
        <p:nvSpPr>
          <p:cNvPr id="3" name="Title 2">
            <a:extLst>
              <a:ext uri="{FF2B5EF4-FFF2-40B4-BE49-F238E27FC236}">
                <a16:creationId xmlns:a16="http://schemas.microsoft.com/office/drawing/2014/main" id="{B030E7F1-8586-A346-B1B9-1ABA28BFCC4B}"/>
              </a:ext>
            </a:extLst>
          </p:cNvPr>
          <p:cNvSpPr>
            <a:spLocks noGrp="1"/>
          </p:cNvSpPr>
          <p:nvPr>
            <p:ph type="title"/>
          </p:nvPr>
        </p:nvSpPr>
        <p:spPr/>
        <p:txBody>
          <a:bodyPr/>
          <a:lstStyle/>
          <a:p>
            <a:r>
              <a:rPr lang="en-US" dirty="0">
                <a:latin typeface="Monaco" pitchFamily="2" charset="77"/>
              </a:rPr>
              <a:t>--fresh </a:t>
            </a:r>
            <a:r>
              <a:rPr lang="en-US" dirty="0"/>
              <a:t>only reuses builds if hashes match</a:t>
            </a:r>
          </a:p>
        </p:txBody>
      </p:sp>
      <p:pic>
        <p:nvPicPr>
          <p:cNvPr id="4" name="Picture 11">
            <a:extLst>
              <a:ext uri="{FF2B5EF4-FFF2-40B4-BE49-F238E27FC236}">
                <a16:creationId xmlns:a16="http://schemas.microsoft.com/office/drawing/2014/main" id="{7FBE7CDB-A32C-1440-B066-9E05CC9C6BEE}"/>
              </a:ext>
            </a:extLst>
          </p:cNvPr>
          <p:cNvPicPr/>
          <p:nvPr/>
        </p:nvPicPr>
        <p:blipFill>
          <a:blip r:embed="rId2"/>
          <a:stretch/>
        </p:blipFill>
        <p:spPr>
          <a:xfrm>
            <a:off x="-71899" y="947883"/>
            <a:ext cx="4347720" cy="1398960"/>
          </a:xfrm>
          <a:prstGeom prst="rect">
            <a:avLst/>
          </a:prstGeom>
          <a:ln>
            <a:noFill/>
          </a:ln>
        </p:spPr>
      </p:pic>
      <p:sp>
        <p:nvSpPr>
          <p:cNvPr id="5" name="Magnetic Disk 4">
            <a:extLst>
              <a:ext uri="{FF2B5EF4-FFF2-40B4-BE49-F238E27FC236}">
                <a16:creationId xmlns:a16="http://schemas.microsoft.com/office/drawing/2014/main" id="{3F6230AC-239F-A34E-891F-21C1D77ED7EB}"/>
              </a:ext>
            </a:extLst>
          </p:cNvPr>
          <p:cNvSpPr/>
          <p:nvPr/>
        </p:nvSpPr>
        <p:spPr bwMode="auto">
          <a:xfrm>
            <a:off x="4474292" y="3030794"/>
            <a:ext cx="1426907" cy="1078476"/>
          </a:xfrm>
          <a:prstGeom prst="flowChartMagneticDisk">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algn="ctr">
              <a:spcBef>
                <a:spcPct val="0"/>
              </a:spcBef>
            </a:pPr>
            <a:r>
              <a:rPr lang="en-US" sz="1500" b="1" dirty="0">
                <a:solidFill>
                  <a:srgbClr val="000000"/>
                </a:solidFill>
              </a:rPr>
              <a:t>Package cache</a:t>
            </a:r>
          </a:p>
        </p:txBody>
      </p:sp>
      <p:grpSp>
        <p:nvGrpSpPr>
          <p:cNvPr id="31" name="Group 30">
            <a:extLst>
              <a:ext uri="{FF2B5EF4-FFF2-40B4-BE49-F238E27FC236}">
                <a16:creationId xmlns:a16="http://schemas.microsoft.com/office/drawing/2014/main" id="{71C54571-DA13-AD4E-988A-B3A99CDE674C}"/>
              </a:ext>
            </a:extLst>
          </p:cNvPr>
          <p:cNvGrpSpPr/>
          <p:nvPr/>
        </p:nvGrpSpPr>
        <p:grpSpPr>
          <a:xfrm>
            <a:off x="77429" y="2391083"/>
            <a:ext cx="4981002" cy="1793202"/>
            <a:chOff x="103239" y="3188109"/>
            <a:chExt cx="6641336" cy="2390935"/>
          </a:xfrm>
        </p:grpSpPr>
        <p:sp>
          <p:nvSpPr>
            <p:cNvPr id="21" name="TextBox 20">
              <a:extLst>
                <a:ext uri="{FF2B5EF4-FFF2-40B4-BE49-F238E27FC236}">
                  <a16:creationId xmlns:a16="http://schemas.microsoft.com/office/drawing/2014/main" id="{8294AE69-C052-EC49-AF45-2C5246814F32}"/>
                </a:ext>
              </a:extLst>
            </p:cNvPr>
            <p:cNvSpPr txBox="1"/>
            <p:nvPr/>
          </p:nvSpPr>
          <p:spPr>
            <a:xfrm>
              <a:off x="103239" y="5302045"/>
              <a:ext cx="2708433" cy="276999"/>
            </a:xfrm>
            <a:prstGeom prst="rect">
              <a:avLst/>
            </a:prstGeom>
            <a:noFill/>
          </p:spPr>
          <p:txBody>
            <a:bodyPr wrap="none" rtlCol="0">
              <a:spAutoFit/>
            </a:bodyPr>
            <a:lstStyle/>
            <a:p>
              <a:r>
                <a:rPr lang="en-US" sz="750" b="1" dirty="0">
                  <a:solidFill>
                    <a:srgbClr val="C00000"/>
                  </a:solidFill>
                  <a:latin typeface="Monaco" pitchFamily="2" charset="77"/>
                </a:rPr>
                <a:t>6zvh4ueem6f5yrcfugh67k2hrtxbgbcs</a:t>
              </a:r>
            </a:p>
          </p:txBody>
        </p:sp>
        <p:sp>
          <p:nvSpPr>
            <p:cNvPr id="22" name="TextBox 21">
              <a:extLst>
                <a:ext uri="{FF2B5EF4-FFF2-40B4-BE49-F238E27FC236}">
                  <a16:creationId xmlns:a16="http://schemas.microsoft.com/office/drawing/2014/main" id="{F5C66866-F609-7240-A0C3-43C862269997}"/>
                </a:ext>
              </a:extLst>
            </p:cNvPr>
            <p:cNvSpPr txBox="1"/>
            <p:nvPr/>
          </p:nvSpPr>
          <p:spPr>
            <a:xfrm>
              <a:off x="936522" y="4729316"/>
              <a:ext cx="2708433" cy="276999"/>
            </a:xfrm>
            <a:prstGeom prst="rect">
              <a:avLst/>
            </a:prstGeom>
            <a:noFill/>
          </p:spPr>
          <p:txBody>
            <a:bodyPr wrap="none" rtlCol="0">
              <a:spAutoFit/>
            </a:bodyPr>
            <a:lstStyle/>
            <a:p>
              <a:r>
                <a:rPr lang="en-US" sz="750" b="1" dirty="0">
                  <a:solidFill>
                    <a:srgbClr val="C00000"/>
                  </a:solidFill>
                  <a:latin typeface="Monaco" pitchFamily="2" charset="77"/>
                </a:rPr>
                <a:t>74mwnxgn6nujehpyyalhwizwojwn5zga</a:t>
              </a:r>
            </a:p>
          </p:txBody>
        </p:sp>
        <p:sp>
          <p:nvSpPr>
            <p:cNvPr id="23" name="TextBox 22">
              <a:extLst>
                <a:ext uri="{FF2B5EF4-FFF2-40B4-BE49-F238E27FC236}">
                  <a16:creationId xmlns:a16="http://schemas.microsoft.com/office/drawing/2014/main" id="{8E39880B-D17E-3A4F-86B6-4B067EC04D13}"/>
                </a:ext>
              </a:extLst>
            </p:cNvPr>
            <p:cNvSpPr txBox="1"/>
            <p:nvPr/>
          </p:nvSpPr>
          <p:spPr>
            <a:xfrm>
              <a:off x="1951703" y="4392562"/>
              <a:ext cx="2708433" cy="276999"/>
            </a:xfrm>
            <a:prstGeom prst="rect">
              <a:avLst/>
            </a:prstGeom>
            <a:noFill/>
          </p:spPr>
          <p:txBody>
            <a:bodyPr wrap="none" rtlCol="0">
              <a:spAutoFit/>
            </a:bodyPr>
            <a:lstStyle/>
            <a:p>
              <a:r>
                <a:rPr lang="en-US" sz="750" b="1" dirty="0">
                  <a:solidFill>
                    <a:srgbClr val="C00000"/>
                  </a:solidFill>
                  <a:latin typeface="Monaco" pitchFamily="2" charset="77"/>
                </a:rPr>
                <a:t>4xxvh5ldm7gm32ngtixcm2odaer3cvvb</a:t>
              </a:r>
            </a:p>
          </p:txBody>
        </p:sp>
        <p:sp>
          <p:nvSpPr>
            <p:cNvPr id="24" name="TextBox 23">
              <a:extLst>
                <a:ext uri="{FF2B5EF4-FFF2-40B4-BE49-F238E27FC236}">
                  <a16:creationId xmlns:a16="http://schemas.microsoft.com/office/drawing/2014/main" id="{C1679724-E95C-0C4C-AC94-AC5C9978527F}"/>
                </a:ext>
              </a:extLst>
            </p:cNvPr>
            <p:cNvSpPr txBox="1"/>
            <p:nvPr/>
          </p:nvSpPr>
          <p:spPr>
            <a:xfrm>
              <a:off x="2706330" y="3861619"/>
              <a:ext cx="2708433" cy="276999"/>
            </a:xfrm>
            <a:prstGeom prst="rect">
              <a:avLst/>
            </a:prstGeom>
            <a:noFill/>
          </p:spPr>
          <p:txBody>
            <a:bodyPr wrap="none" rtlCol="0">
              <a:spAutoFit/>
            </a:bodyPr>
            <a:lstStyle/>
            <a:p>
              <a:r>
                <a:rPr lang="en-US" sz="750" b="1" dirty="0">
                  <a:solidFill>
                    <a:srgbClr val="C00000"/>
                  </a:solidFill>
                  <a:latin typeface="Monaco" pitchFamily="2" charset="77"/>
                </a:rPr>
                <a:t>k2yumgxwq6ijubivfpbjpmrrbzyqcoot</a:t>
              </a:r>
            </a:p>
          </p:txBody>
        </p:sp>
        <p:sp>
          <p:nvSpPr>
            <p:cNvPr id="25" name="TextBox 24">
              <a:extLst>
                <a:ext uri="{FF2B5EF4-FFF2-40B4-BE49-F238E27FC236}">
                  <a16:creationId xmlns:a16="http://schemas.microsoft.com/office/drawing/2014/main" id="{2D55AFB9-5C20-F64D-8C03-76561789993C}"/>
                </a:ext>
              </a:extLst>
            </p:cNvPr>
            <p:cNvSpPr txBox="1"/>
            <p:nvPr/>
          </p:nvSpPr>
          <p:spPr>
            <a:xfrm>
              <a:off x="3333136" y="3483078"/>
              <a:ext cx="2708433" cy="276999"/>
            </a:xfrm>
            <a:prstGeom prst="rect">
              <a:avLst/>
            </a:prstGeom>
            <a:noFill/>
          </p:spPr>
          <p:txBody>
            <a:bodyPr wrap="none" rtlCol="0">
              <a:spAutoFit/>
            </a:bodyPr>
            <a:lstStyle/>
            <a:p>
              <a:r>
                <a:rPr lang="en-US" sz="750" b="1" dirty="0">
                  <a:solidFill>
                    <a:srgbClr val="C00000"/>
                  </a:solidFill>
                  <a:latin typeface="Monaco" pitchFamily="2" charset="77"/>
                </a:rPr>
                <a:t>qo2af23r2npatxdtna3fmwkeennywixp</a:t>
              </a:r>
            </a:p>
          </p:txBody>
        </p:sp>
        <p:sp>
          <p:nvSpPr>
            <p:cNvPr id="26" name="TextBox 25">
              <a:extLst>
                <a:ext uri="{FF2B5EF4-FFF2-40B4-BE49-F238E27FC236}">
                  <a16:creationId xmlns:a16="http://schemas.microsoft.com/office/drawing/2014/main" id="{866FE2E9-E2D9-7149-84CE-B3C0CDF077E7}"/>
                </a:ext>
              </a:extLst>
            </p:cNvPr>
            <p:cNvSpPr txBox="1"/>
            <p:nvPr/>
          </p:nvSpPr>
          <p:spPr>
            <a:xfrm>
              <a:off x="4036142" y="3188109"/>
              <a:ext cx="2708433" cy="276999"/>
            </a:xfrm>
            <a:prstGeom prst="rect">
              <a:avLst/>
            </a:prstGeom>
            <a:noFill/>
          </p:spPr>
          <p:txBody>
            <a:bodyPr wrap="none" rtlCol="0">
              <a:spAutoFit/>
            </a:bodyPr>
            <a:lstStyle/>
            <a:p>
              <a:r>
                <a:rPr lang="en-US" sz="750" b="1" dirty="0">
                  <a:solidFill>
                    <a:srgbClr val="C00000"/>
                  </a:solidFill>
                  <a:latin typeface="Monaco" pitchFamily="2" charset="77"/>
                </a:rPr>
                <a:t>cwx4qwk4bkamf4gjrglmxfu3bhasyt74</a:t>
              </a:r>
            </a:p>
          </p:txBody>
        </p:sp>
      </p:grpSp>
      <p:sp>
        <p:nvSpPr>
          <p:cNvPr id="32" name="TextBox 31">
            <a:extLst>
              <a:ext uri="{FF2B5EF4-FFF2-40B4-BE49-F238E27FC236}">
                <a16:creationId xmlns:a16="http://schemas.microsoft.com/office/drawing/2014/main" id="{958615B3-3FFD-ED46-89E0-730F5DFC934B}"/>
              </a:ext>
            </a:extLst>
          </p:cNvPr>
          <p:cNvSpPr txBox="1"/>
          <p:nvPr/>
        </p:nvSpPr>
        <p:spPr>
          <a:xfrm>
            <a:off x="4147984" y="1675785"/>
            <a:ext cx="1481496" cy="253916"/>
          </a:xfrm>
          <a:prstGeom prst="rect">
            <a:avLst/>
          </a:prstGeom>
          <a:noFill/>
        </p:spPr>
        <p:txBody>
          <a:bodyPr wrap="none" rtlCol="0">
            <a:spAutoFit/>
          </a:bodyPr>
          <a:lstStyle/>
          <a:p>
            <a:r>
              <a:rPr lang="en-US" sz="1050" b="1" dirty="0"/>
              <a:t>1. Resolve metadata</a:t>
            </a:r>
          </a:p>
        </p:txBody>
      </p:sp>
      <p:grpSp>
        <p:nvGrpSpPr>
          <p:cNvPr id="34" name="Group 33">
            <a:extLst>
              <a:ext uri="{FF2B5EF4-FFF2-40B4-BE49-F238E27FC236}">
                <a16:creationId xmlns:a16="http://schemas.microsoft.com/office/drawing/2014/main" id="{072AF8CF-2112-254E-8080-47069C6D0369}"/>
              </a:ext>
            </a:extLst>
          </p:cNvPr>
          <p:cNvGrpSpPr/>
          <p:nvPr/>
        </p:nvGrpSpPr>
        <p:grpSpPr>
          <a:xfrm>
            <a:off x="542004" y="1543050"/>
            <a:ext cx="5477247" cy="2422423"/>
            <a:chOff x="722671" y="2057400"/>
            <a:chExt cx="7302996" cy="3229897"/>
          </a:xfrm>
        </p:grpSpPr>
        <p:grpSp>
          <p:nvGrpSpPr>
            <p:cNvPr id="20" name="Group 19">
              <a:extLst>
                <a:ext uri="{FF2B5EF4-FFF2-40B4-BE49-F238E27FC236}">
                  <a16:creationId xmlns:a16="http://schemas.microsoft.com/office/drawing/2014/main" id="{8023CFC3-554C-5045-89AC-9D8EE43258DD}"/>
                </a:ext>
              </a:extLst>
            </p:cNvPr>
            <p:cNvGrpSpPr/>
            <p:nvPr/>
          </p:nvGrpSpPr>
          <p:grpSpPr>
            <a:xfrm>
              <a:off x="722671" y="2057400"/>
              <a:ext cx="3984523" cy="3229897"/>
              <a:chOff x="722671" y="2057400"/>
              <a:chExt cx="3984523" cy="3229897"/>
            </a:xfrm>
          </p:grpSpPr>
          <p:cxnSp>
            <p:nvCxnSpPr>
              <p:cNvPr id="8" name="Straight Arrow Connector 7">
                <a:extLst>
                  <a:ext uri="{FF2B5EF4-FFF2-40B4-BE49-F238E27FC236}">
                    <a16:creationId xmlns:a16="http://schemas.microsoft.com/office/drawing/2014/main" id="{DF7B1853-AFB5-DF4D-BC1F-EF24BCECAC07}"/>
                  </a:ext>
                </a:extLst>
              </p:cNvPr>
              <p:cNvCxnSpPr>
                <a:cxnSpLocks/>
              </p:cNvCxnSpPr>
              <p:nvPr/>
            </p:nvCxnSpPr>
            <p:spPr>
              <a:xfrm>
                <a:off x="722671" y="2315497"/>
                <a:ext cx="0" cy="297180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F0E4E44-DFCC-E84E-9B6B-97C6ED80081A}"/>
                  </a:ext>
                </a:extLst>
              </p:cNvPr>
              <p:cNvCxnSpPr>
                <a:cxnSpLocks/>
              </p:cNvCxnSpPr>
              <p:nvPr/>
            </p:nvCxnSpPr>
            <p:spPr>
              <a:xfrm>
                <a:off x="1796845" y="2600633"/>
                <a:ext cx="0" cy="217047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88683CA-4576-D949-9EBC-79FC1C8CC421}"/>
                  </a:ext>
                </a:extLst>
              </p:cNvPr>
              <p:cNvCxnSpPr>
                <a:cxnSpLocks/>
              </p:cNvCxnSpPr>
              <p:nvPr/>
            </p:nvCxnSpPr>
            <p:spPr>
              <a:xfrm>
                <a:off x="2667000" y="2057400"/>
                <a:ext cx="0" cy="2374490"/>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6B30F86-A9BE-404C-8F5B-7C8162087E35}"/>
                  </a:ext>
                </a:extLst>
              </p:cNvPr>
              <p:cNvCxnSpPr/>
              <p:nvPr/>
            </p:nvCxnSpPr>
            <p:spPr>
              <a:xfrm>
                <a:off x="2991465" y="2681749"/>
                <a:ext cx="0" cy="1246238"/>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42456A5-6F24-3B44-A4C3-B7741B4A5C7F}"/>
                  </a:ext>
                </a:extLst>
              </p:cNvPr>
              <p:cNvCxnSpPr>
                <a:cxnSpLocks/>
              </p:cNvCxnSpPr>
              <p:nvPr/>
            </p:nvCxnSpPr>
            <p:spPr>
              <a:xfrm>
                <a:off x="3645310" y="2435943"/>
                <a:ext cx="0" cy="1081547"/>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20EDCE-CFB9-A54B-A6E9-B55F48D674EA}"/>
                  </a:ext>
                </a:extLst>
              </p:cNvPr>
              <p:cNvCxnSpPr>
                <a:cxnSpLocks/>
              </p:cNvCxnSpPr>
              <p:nvPr/>
            </p:nvCxnSpPr>
            <p:spPr>
              <a:xfrm>
                <a:off x="4707194" y="2679291"/>
                <a:ext cx="0" cy="528483"/>
              </a:xfrm>
              <a:prstGeom prst="straightConnector1">
                <a:avLst/>
              </a:prstGeom>
              <a:ln w="19050"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1F0842A9-579A-284C-8DB2-C1719F0D485A}"/>
                </a:ext>
              </a:extLst>
            </p:cNvPr>
            <p:cNvSpPr txBox="1"/>
            <p:nvPr/>
          </p:nvSpPr>
          <p:spPr>
            <a:xfrm>
              <a:off x="5533103" y="2639961"/>
              <a:ext cx="2492564" cy="338555"/>
            </a:xfrm>
            <a:prstGeom prst="rect">
              <a:avLst/>
            </a:prstGeom>
            <a:noFill/>
          </p:spPr>
          <p:txBody>
            <a:bodyPr wrap="none" rtlCol="0">
              <a:spAutoFit/>
            </a:bodyPr>
            <a:lstStyle/>
            <a:p>
              <a:r>
                <a:rPr lang="en-US" sz="1050" b="1" dirty="0"/>
                <a:t>2. Create per-node hashes</a:t>
              </a:r>
            </a:p>
          </p:txBody>
        </p:sp>
      </p:grpSp>
      <p:grpSp>
        <p:nvGrpSpPr>
          <p:cNvPr id="40" name="Group 39">
            <a:extLst>
              <a:ext uri="{FF2B5EF4-FFF2-40B4-BE49-F238E27FC236}">
                <a16:creationId xmlns:a16="http://schemas.microsoft.com/office/drawing/2014/main" id="{F5587D67-8B91-6345-B1B6-BA0340D0444C}"/>
              </a:ext>
            </a:extLst>
          </p:cNvPr>
          <p:cNvGrpSpPr/>
          <p:nvPr/>
        </p:nvGrpSpPr>
        <p:grpSpPr>
          <a:xfrm>
            <a:off x="2776384" y="2028803"/>
            <a:ext cx="2108269" cy="2249579"/>
            <a:chOff x="3841955" y="2682948"/>
            <a:chExt cx="2811026" cy="2999439"/>
          </a:xfrm>
        </p:grpSpPr>
        <p:sp>
          <p:nvSpPr>
            <p:cNvPr id="35" name="TextBox 34">
              <a:extLst>
                <a:ext uri="{FF2B5EF4-FFF2-40B4-BE49-F238E27FC236}">
                  <a16:creationId xmlns:a16="http://schemas.microsoft.com/office/drawing/2014/main" id="{BE7553EB-AD2C-E347-9086-F0147704454D}"/>
                </a:ext>
              </a:extLst>
            </p:cNvPr>
            <p:cNvSpPr txBox="1"/>
            <p:nvPr/>
          </p:nvSpPr>
          <p:spPr>
            <a:xfrm>
              <a:off x="3841955" y="5343832"/>
              <a:ext cx="2811026" cy="338555"/>
            </a:xfrm>
            <a:prstGeom prst="rect">
              <a:avLst/>
            </a:prstGeom>
            <a:noFill/>
          </p:spPr>
          <p:txBody>
            <a:bodyPr wrap="none" rtlCol="0">
              <a:spAutoFit/>
            </a:bodyPr>
            <a:lstStyle/>
            <a:p>
              <a:r>
                <a:rPr lang="en-US" sz="1050" b="1" dirty="0"/>
                <a:t>3. Query for exact hash match</a:t>
              </a:r>
            </a:p>
          </p:txBody>
        </p:sp>
        <p:sp>
          <p:nvSpPr>
            <p:cNvPr id="38" name="Arc 37">
              <a:extLst>
                <a:ext uri="{FF2B5EF4-FFF2-40B4-BE49-F238E27FC236}">
                  <a16:creationId xmlns:a16="http://schemas.microsoft.com/office/drawing/2014/main" id="{7D4D5617-0961-AA40-9FD4-C2A26F9B6DF0}"/>
                </a:ext>
              </a:extLst>
            </p:cNvPr>
            <p:cNvSpPr/>
            <p:nvPr/>
          </p:nvSpPr>
          <p:spPr>
            <a:xfrm rot="8330715">
              <a:off x="4097483" y="2682948"/>
              <a:ext cx="2495783" cy="2637949"/>
            </a:xfrm>
            <a:prstGeom prst="arc">
              <a:avLst>
                <a:gd name="adj1" fmla="val 16200000"/>
                <a:gd name="adj2" fmla="val 676134"/>
              </a:avLst>
            </a:prstGeom>
            <a:ln w="28575" cmpd="sng">
              <a:solidFill>
                <a:schemeClr val="accent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dirty="0"/>
            </a:p>
          </p:txBody>
        </p:sp>
        <p:sp>
          <p:nvSpPr>
            <p:cNvPr id="39" name="TextBox 38">
              <a:extLst>
                <a:ext uri="{FF2B5EF4-FFF2-40B4-BE49-F238E27FC236}">
                  <a16:creationId xmlns:a16="http://schemas.microsoft.com/office/drawing/2014/main" id="{0D207E98-7288-0340-8E0B-ABA8E44EEAA6}"/>
                </a:ext>
              </a:extLst>
            </p:cNvPr>
            <p:cNvSpPr txBox="1"/>
            <p:nvPr/>
          </p:nvSpPr>
          <p:spPr>
            <a:xfrm>
              <a:off x="5169311" y="4940710"/>
              <a:ext cx="528349" cy="400109"/>
            </a:xfrm>
            <a:prstGeom prst="rect">
              <a:avLst/>
            </a:prstGeom>
            <a:noFill/>
          </p:spPr>
          <p:txBody>
            <a:bodyPr wrap="none" rtlCol="0">
              <a:spAutoFit/>
            </a:bodyPr>
            <a:lstStyle/>
            <a:p>
              <a:r>
                <a:rPr lang="en-US" sz="1350" b="1" dirty="0"/>
                <a:t>??</a:t>
              </a:r>
            </a:p>
          </p:txBody>
        </p:sp>
      </p:grpSp>
    </p:spTree>
    <p:extLst>
      <p:ext uri="{BB962C8B-B14F-4D97-AF65-F5344CB8AC3E}">
        <p14:creationId xmlns:p14="http://schemas.microsoft.com/office/powerpoint/2010/main" val="241079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936F7-A285-E54F-BA0A-19324DFD67DF}"/>
              </a:ext>
            </a:extLst>
          </p:cNvPr>
          <p:cNvSpPr>
            <a:spLocks noGrp="1"/>
          </p:cNvSpPr>
          <p:nvPr>
            <p:ph type="title"/>
          </p:nvPr>
        </p:nvSpPr>
        <p:spPr>
          <a:xfrm>
            <a:off x="236765" y="172800"/>
            <a:ext cx="8229600" cy="756578"/>
          </a:xfrm>
        </p:spPr>
        <p:txBody>
          <a:bodyPr/>
          <a:lstStyle/>
          <a:p>
            <a:r>
              <a:rPr lang="en-US" dirty="0">
                <a:latin typeface="Monaco" pitchFamily="2" charset="77"/>
              </a:rPr>
              <a:t>--reuse </a:t>
            </a:r>
            <a:r>
              <a:rPr lang="en-US" dirty="0"/>
              <a:t>(now the default) is more aggressive</a:t>
            </a:r>
          </a:p>
        </p:txBody>
      </p:sp>
      <p:sp>
        <p:nvSpPr>
          <p:cNvPr id="5" name="TextBox 4">
            <a:extLst>
              <a:ext uri="{FF2B5EF4-FFF2-40B4-BE49-F238E27FC236}">
                <a16:creationId xmlns:a16="http://schemas.microsoft.com/office/drawing/2014/main" id="{AF10743E-D9E5-314C-A909-5A841EC0DF9D}"/>
              </a:ext>
            </a:extLst>
          </p:cNvPr>
          <p:cNvSpPr txBox="1"/>
          <p:nvPr/>
        </p:nvSpPr>
        <p:spPr>
          <a:xfrm>
            <a:off x="180455" y="1094330"/>
            <a:ext cx="8459367" cy="646331"/>
          </a:xfrm>
          <a:prstGeom prst="rect">
            <a:avLst/>
          </a:prstGeom>
          <a:noFill/>
        </p:spPr>
        <p:txBody>
          <a:bodyPr wrap="none" rtlCol="0">
            <a:spAutoFit/>
          </a:bodyPr>
          <a:lstStyle/>
          <a:p>
            <a:pPr marL="257175" indent="-257175">
              <a:buFont typeface="Arial" panose="020B0604020202020204" pitchFamily="34" charset="0"/>
              <a:buChar char="•"/>
            </a:pPr>
            <a:r>
              <a:rPr lang="en-US" dirty="0"/>
              <a:t>--reuse tells the solver about all the installed packages!</a:t>
            </a:r>
          </a:p>
          <a:p>
            <a:pPr marL="257175" indent="-257175">
              <a:buFont typeface="Arial" panose="020B0604020202020204" pitchFamily="34" charset="0"/>
              <a:buChar char="•"/>
            </a:pPr>
            <a:r>
              <a:rPr lang="en-US" dirty="0"/>
              <a:t>Add constraints for all installed packages, with their hash as the associated ID:</a:t>
            </a:r>
          </a:p>
        </p:txBody>
      </p:sp>
      <p:pic>
        <p:nvPicPr>
          <p:cNvPr id="8" name="Picture 7">
            <a:extLst>
              <a:ext uri="{FF2B5EF4-FFF2-40B4-BE49-F238E27FC236}">
                <a16:creationId xmlns:a16="http://schemas.microsoft.com/office/drawing/2014/main" id="{600D9E79-CCFB-0948-A473-601AD7D9C34A}"/>
              </a:ext>
            </a:extLst>
          </p:cNvPr>
          <p:cNvPicPr>
            <a:picLocks noChangeAspect="1"/>
          </p:cNvPicPr>
          <p:nvPr/>
        </p:nvPicPr>
        <p:blipFill>
          <a:blip r:embed="rId2"/>
          <a:stretch>
            <a:fillRect/>
          </a:stretch>
        </p:blipFill>
        <p:spPr>
          <a:xfrm>
            <a:off x="266540" y="1899147"/>
            <a:ext cx="8682225" cy="2343401"/>
          </a:xfrm>
          <a:prstGeom prst="rect">
            <a:avLst/>
          </a:prstGeom>
        </p:spPr>
      </p:pic>
    </p:spTree>
    <p:extLst>
      <p:ext uri="{BB962C8B-B14F-4D97-AF65-F5344CB8AC3E}">
        <p14:creationId xmlns:p14="http://schemas.microsoft.com/office/powerpoint/2010/main" val="3123330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DC6EB-72E5-4540-96E8-1B41FEA6FF51}"/>
              </a:ext>
            </a:extLst>
          </p:cNvPr>
          <p:cNvSpPr>
            <a:spLocks noGrp="1"/>
          </p:cNvSpPr>
          <p:nvPr>
            <p:ph type="title"/>
          </p:nvPr>
        </p:nvSpPr>
        <p:spPr>
          <a:xfrm>
            <a:off x="457200" y="164631"/>
            <a:ext cx="6055433" cy="756578"/>
          </a:xfrm>
        </p:spPr>
        <p:txBody>
          <a:bodyPr/>
          <a:lstStyle/>
          <a:p>
            <a:r>
              <a:rPr lang="en-US" dirty="0"/>
              <a:t>Telling the solver to minimize builds is surprisingly simple in ASP</a:t>
            </a:r>
          </a:p>
        </p:txBody>
      </p:sp>
      <p:grpSp>
        <p:nvGrpSpPr>
          <p:cNvPr id="22" name="Group 21">
            <a:extLst>
              <a:ext uri="{FF2B5EF4-FFF2-40B4-BE49-F238E27FC236}">
                <a16:creationId xmlns:a16="http://schemas.microsoft.com/office/drawing/2014/main" id="{88C15E90-D5CD-1548-8920-737868DAF75A}"/>
              </a:ext>
            </a:extLst>
          </p:cNvPr>
          <p:cNvGrpSpPr/>
          <p:nvPr/>
        </p:nvGrpSpPr>
        <p:grpSpPr>
          <a:xfrm>
            <a:off x="531160" y="1007863"/>
            <a:ext cx="7846679" cy="881330"/>
            <a:chOff x="708212" y="1343817"/>
            <a:chExt cx="10462239" cy="1175106"/>
          </a:xfrm>
        </p:grpSpPr>
        <p:pic>
          <p:nvPicPr>
            <p:cNvPr id="10" name="Picture 9">
              <a:extLst>
                <a:ext uri="{FF2B5EF4-FFF2-40B4-BE49-F238E27FC236}">
                  <a16:creationId xmlns:a16="http://schemas.microsoft.com/office/drawing/2014/main" id="{9112C5D1-51D1-B04D-BBAA-DA547CA4EEC3}"/>
                </a:ext>
              </a:extLst>
            </p:cNvPr>
            <p:cNvPicPr>
              <a:picLocks noChangeAspect="1"/>
            </p:cNvPicPr>
            <p:nvPr/>
          </p:nvPicPr>
          <p:blipFill>
            <a:blip r:embed="rId2"/>
            <a:stretch>
              <a:fillRect/>
            </a:stretch>
          </p:blipFill>
          <p:spPr>
            <a:xfrm>
              <a:off x="756451" y="1871223"/>
              <a:ext cx="10414000" cy="6477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2B6C0A7-4FBE-0349-93D1-191FB30C29F2}"/>
                </a:ext>
              </a:extLst>
            </p:cNvPr>
            <p:cNvSpPr txBox="1"/>
            <p:nvPr/>
          </p:nvSpPr>
          <p:spPr>
            <a:xfrm>
              <a:off x="708212" y="1343817"/>
              <a:ext cx="7727576" cy="492442"/>
            </a:xfrm>
            <a:prstGeom prst="rect">
              <a:avLst/>
            </a:prstGeom>
            <a:noFill/>
          </p:spPr>
          <p:txBody>
            <a:bodyPr wrap="square">
              <a:spAutoFit/>
            </a:bodyPr>
            <a:lstStyle/>
            <a:p>
              <a:r>
                <a:rPr lang="en-US" dirty="0"/>
                <a:t>1. Allow the solver to </a:t>
              </a:r>
              <a:r>
                <a:rPr lang="en-US" i="1" dirty="0"/>
                <a:t>choose</a:t>
              </a:r>
              <a:r>
                <a:rPr lang="en-US" dirty="0"/>
                <a:t> a hash for any package:</a:t>
              </a:r>
            </a:p>
          </p:txBody>
        </p:sp>
      </p:grpSp>
      <p:grpSp>
        <p:nvGrpSpPr>
          <p:cNvPr id="23" name="Group 22">
            <a:extLst>
              <a:ext uri="{FF2B5EF4-FFF2-40B4-BE49-F238E27FC236}">
                <a16:creationId xmlns:a16="http://schemas.microsoft.com/office/drawing/2014/main" id="{D26AA967-E6C1-B842-8C77-3200851E84F9}"/>
              </a:ext>
            </a:extLst>
          </p:cNvPr>
          <p:cNvGrpSpPr/>
          <p:nvPr/>
        </p:nvGrpSpPr>
        <p:grpSpPr>
          <a:xfrm>
            <a:off x="514350" y="1943100"/>
            <a:ext cx="5795682" cy="853889"/>
            <a:chOff x="685800" y="2590800"/>
            <a:chExt cx="7727576" cy="1138518"/>
          </a:xfrm>
        </p:grpSpPr>
        <p:pic>
          <p:nvPicPr>
            <p:cNvPr id="14" name="Picture 13">
              <a:extLst>
                <a:ext uri="{FF2B5EF4-FFF2-40B4-BE49-F238E27FC236}">
                  <a16:creationId xmlns:a16="http://schemas.microsoft.com/office/drawing/2014/main" id="{BD765E02-AF91-244C-A863-D53D5D44E6DE}"/>
                </a:ext>
              </a:extLst>
            </p:cNvPr>
            <p:cNvPicPr>
              <a:picLocks noChangeAspect="1"/>
            </p:cNvPicPr>
            <p:nvPr/>
          </p:nvPicPr>
          <p:blipFill rotWithShape="1">
            <a:blip r:embed="rId3"/>
            <a:srcRect b="17272"/>
            <a:stretch/>
          </p:blipFill>
          <p:spPr>
            <a:xfrm>
              <a:off x="745564" y="3151467"/>
              <a:ext cx="7366000" cy="577851"/>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73C7BC67-5E88-2D48-BBFE-53CC84AEB233}"/>
                </a:ext>
              </a:extLst>
            </p:cNvPr>
            <p:cNvSpPr txBox="1"/>
            <p:nvPr/>
          </p:nvSpPr>
          <p:spPr>
            <a:xfrm>
              <a:off x="685800" y="2590800"/>
              <a:ext cx="7727576" cy="492442"/>
            </a:xfrm>
            <a:prstGeom prst="rect">
              <a:avLst/>
            </a:prstGeom>
            <a:noFill/>
          </p:spPr>
          <p:txBody>
            <a:bodyPr wrap="square">
              <a:spAutoFit/>
            </a:bodyPr>
            <a:lstStyle/>
            <a:p>
              <a:r>
                <a:rPr lang="en-US" dirty="0"/>
                <a:t>2. Choosing a hash means we impose its constraints:</a:t>
              </a:r>
            </a:p>
          </p:txBody>
        </p:sp>
      </p:grpSp>
      <p:grpSp>
        <p:nvGrpSpPr>
          <p:cNvPr id="24" name="Group 23">
            <a:extLst>
              <a:ext uri="{FF2B5EF4-FFF2-40B4-BE49-F238E27FC236}">
                <a16:creationId xmlns:a16="http://schemas.microsoft.com/office/drawing/2014/main" id="{B2B0BA72-5435-4B4F-88F9-A2A9B1EFE78D}"/>
              </a:ext>
            </a:extLst>
          </p:cNvPr>
          <p:cNvGrpSpPr/>
          <p:nvPr/>
        </p:nvGrpSpPr>
        <p:grpSpPr>
          <a:xfrm>
            <a:off x="514350" y="2914651"/>
            <a:ext cx="5795682" cy="792536"/>
            <a:chOff x="685800" y="3886200"/>
            <a:chExt cx="7727576" cy="1056715"/>
          </a:xfrm>
        </p:grpSpPr>
        <p:pic>
          <p:nvPicPr>
            <p:cNvPr id="12" name="Picture 11">
              <a:extLst>
                <a:ext uri="{FF2B5EF4-FFF2-40B4-BE49-F238E27FC236}">
                  <a16:creationId xmlns:a16="http://schemas.microsoft.com/office/drawing/2014/main" id="{2036FB9C-A842-2F44-9400-6ECC304AA8F8}"/>
                </a:ext>
              </a:extLst>
            </p:cNvPr>
            <p:cNvPicPr>
              <a:picLocks noChangeAspect="1"/>
            </p:cNvPicPr>
            <p:nvPr/>
          </p:nvPicPr>
          <p:blipFill>
            <a:blip r:embed="rId4"/>
            <a:stretch>
              <a:fillRect/>
            </a:stretch>
          </p:blipFill>
          <p:spPr>
            <a:xfrm>
              <a:off x="735480" y="4371415"/>
              <a:ext cx="7099300" cy="57150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C88EC9E-62E5-8B49-A272-EF1DC255BB2A}"/>
                </a:ext>
              </a:extLst>
            </p:cNvPr>
            <p:cNvSpPr txBox="1"/>
            <p:nvPr/>
          </p:nvSpPr>
          <p:spPr>
            <a:xfrm>
              <a:off x="685800" y="3886200"/>
              <a:ext cx="7727576" cy="492443"/>
            </a:xfrm>
            <a:prstGeom prst="rect">
              <a:avLst/>
            </a:prstGeom>
            <a:noFill/>
          </p:spPr>
          <p:txBody>
            <a:bodyPr wrap="square">
              <a:spAutoFit/>
            </a:bodyPr>
            <a:lstStyle/>
            <a:p>
              <a:r>
                <a:rPr lang="en-US" dirty="0"/>
                <a:t>3. Define a build as something </a:t>
              </a:r>
              <a:r>
                <a:rPr lang="en-US" i="1" dirty="0"/>
                <a:t>without</a:t>
              </a:r>
              <a:r>
                <a:rPr lang="en-US" dirty="0"/>
                <a:t> a hash:</a:t>
              </a:r>
            </a:p>
          </p:txBody>
        </p:sp>
      </p:grpSp>
      <p:grpSp>
        <p:nvGrpSpPr>
          <p:cNvPr id="25" name="Group 24">
            <a:extLst>
              <a:ext uri="{FF2B5EF4-FFF2-40B4-BE49-F238E27FC236}">
                <a16:creationId xmlns:a16="http://schemas.microsoft.com/office/drawing/2014/main" id="{C430C4DD-8C5F-DE4A-BFE0-A3D8D0B64651}"/>
              </a:ext>
            </a:extLst>
          </p:cNvPr>
          <p:cNvGrpSpPr/>
          <p:nvPr/>
        </p:nvGrpSpPr>
        <p:grpSpPr>
          <a:xfrm>
            <a:off x="531160" y="3808880"/>
            <a:ext cx="7259771" cy="853288"/>
            <a:chOff x="708212" y="5078506"/>
            <a:chExt cx="9679695" cy="1137717"/>
          </a:xfrm>
        </p:grpSpPr>
        <p:pic>
          <p:nvPicPr>
            <p:cNvPr id="5" name="Picture 4">
              <a:extLst>
                <a:ext uri="{FF2B5EF4-FFF2-40B4-BE49-F238E27FC236}">
                  <a16:creationId xmlns:a16="http://schemas.microsoft.com/office/drawing/2014/main" id="{698A3EF3-1066-C24D-A28F-BDD07FFE7D1E}"/>
                </a:ext>
              </a:extLst>
            </p:cNvPr>
            <p:cNvPicPr>
              <a:picLocks noChangeAspect="1"/>
            </p:cNvPicPr>
            <p:nvPr/>
          </p:nvPicPr>
          <p:blipFill>
            <a:blip r:embed="rId5"/>
            <a:stretch>
              <a:fillRect/>
            </a:stretch>
          </p:blipFill>
          <p:spPr>
            <a:xfrm>
              <a:off x="723207" y="5568523"/>
              <a:ext cx="9664700" cy="64770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36630A47-034E-9540-8526-F1EF947FD27F}"/>
                </a:ext>
              </a:extLst>
            </p:cNvPr>
            <p:cNvSpPr txBox="1"/>
            <p:nvPr/>
          </p:nvSpPr>
          <p:spPr>
            <a:xfrm>
              <a:off x="708212" y="5078506"/>
              <a:ext cx="7727576" cy="492443"/>
            </a:xfrm>
            <a:prstGeom prst="rect">
              <a:avLst/>
            </a:prstGeom>
            <a:noFill/>
          </p:spPr>
          <p:txBody>
            <a:bodyPr wrap="square">
              <a:spAutoFit/>
            </a:bodyPr>
            <a:lstStyle/>
            <a:p>
              <a:r>
                <a:rPr lang="en-US" dirty="0"/>
                <a:t>4. Minimize builds!</a:t>
              </a:r>
            </a:p>
          </p:txBody>
        </p:sp>
      </p:grpSp>
    </p:spTree>
    <p:extLst>
      <p:ext uri="{BB962C8B-B14F-4D97-AF65-F5344CB8AC3E}">
        <p14:creationId xmlns:p14="http://schemas.microsoft.com/office/powerpoint/2010/main" val="85046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E5036-8A25-8747-99B3-2F22773F64A3}"/>
              </a:ext>
            </a:extLst>
          </p:cNvPr>
          <p:cNvSpPr>
            <a:spLocks noGrp="1"/>
          </p:cNvSpPr>
          <p:nvPr>
            <p:ph type="title"/>
          </p:nvPr>
        </p:nvSpPr>
        <p:spPr/>
        <p:txBody>
          <a:bodyPr/>
          <a:lstStyle/>
          <a:p>
            <a:r>
              <a:rPr lang="en-US" dirty="0"/>
              <a:t>With and without --reuse optimization</a:t>
            </a:r>
          </a:p>
        </p:txBody>
      </p:sp>
      <p:grpSp>
        <p:nvGrpSpPr>
          <p:cNvPr id="14" name="Group 13">
            <a:extLst>
              <a:ext uri="{FF2B5EF4-FFF2-40B4-BE49-F238E27FC236}">
                <a16:creationId xmlns:a16="http://schemas.microsoft.com/office/drawing/2014/main" id="{AD6A9B40-2C12-E444-8D70-C3C4CCD798C6}"/>
              </a:ext>
            </a:extLst>
          </p:cNvPr>
          <p:cNvGrpSpPr/>
          <p:nvPr/>
        </p:nvGrpSpPr>
        <p:grpSpPr>
          <a:xfrm>
            <a:off x="290876" y="1060705"/>
            <a:ext cx="4061742" cy="3673871"/>
            <a:chOff x="387834" y="1414272"/>
            <a:chExt cx="5415656" cy="4898495"/>
          </a:xfrm>
        </p:grpSpPr>
        <p:grpSp>
          <p:nvGrpSpPr>
            <p:cNvPr id="12" name="Group 11">
              <a:extLst>
                <a:ext uri="{FF2B5EF4-FFF2-40B4-BE49-F238E27FC236}">
                  <a16:creationId xmlns:a16="http://schemas.microsoft.com/office/drawing/2014/main" id="{7A50E0F8-4BE3-8948-A89A-4604A6EE4F31}"/>
                </a:ext>
              </a:extLst>
            </p:cNvPr>
            <p:cNvGrpSpPr/>
            <p:nvPr/>
          </p:nvGrpSpPr>
          <p:grpSpPr>
            <a:xfrm>
              <a:off x="387834" y="1414272"/>
              <a:ext cx="5415656" cy="4440838"/>
              <a:chOff x="675428" y="1583878"/>
              <a:chExt cx="5415656" cy="4440838"/>
            </a:xfrm>
          </p:grpSpPr>
          <p:pic>
            <p:nvPicPr>
              <p:cNvPr id="5" name="Picture 4">
                <a:extLst>
                  <a:ext uri="{FF2B5EF4-FFF2-40B4-BE49-F238E27FC236}">
                    <a16:creationId xmlns:a16="http://schemas.microsoft.com/office/drawing/2014/main" id="{FE7DC225-039C-FF44-9755-977BFEB1F14B}"/>
                  </a:ext>
                </a:extLst>
              </p:cNvPr>
              <p:cNvPicPr>
                <a:picLocks noChangeAspect="1"/>
              </p:cNvPicPr>
              <p:nvPr/>
            </p:nvPicPr>
            <p:blipFill>
              <a:blip r:embed="rId2"/>
              <a:stretch>
                <a:fillRect/>
              </a:stretch>
            </p:blipFill>
            <p:spPr>
              <a:xfrm>
                <a:off x="675428" y="1583878"/>
                <a:ext cx="5415656" cy="4440838"/>
              </a:xfrm>
              <a:prstGeom prst="rect">
                <a:avLst/>
              </a:prstGeom>
            </p:spPr>
          </p:pic>
          <p:pic>
            <p:nvPicPr>
              <p:cNvPr id="11" name="Picture 10">
                <a:extLst>
                  <a:ext uri="{FF2B5EF4-FFF2-40B4-BE49-F238E27FC236}">
                    <a16:creationId xmlns:a16="http://schemas.microsoft.com/office/drawing/2014/main" id="{4986502A-BF9A-C045-93A3-2C30951AB837}"/>
                  </a:ext>
                </a:extLst>
              </p:cNvPr>
              <p:cNvPicPr>
                <a:picLocks noChangeAspect="1"/>
              </p:cNvPicPr>
              <p:nvPr/>
            </p:nvPicPr>
            <p:blipFill>
              <a:blip r:embed="rId3"/>
              <a:stretch>
                <a:fillRect/>
              </a:stretch>
            </p:blipFill>
            <p:spPr>
              <a:xfrm>
                <a:off x="4484943" y="2015088"/>
                <a:ext cx="241915" cy="102943"/>
              </a:xfrm>
              <a:prstGeom prst="rect">
                <a:avLst/>
              </a:prstGeom>
            </p:spPr>
          </p:pic>
        </p:grpSp>
        <p:sp>
          <p:nvSpPr>
            <p:cNvPr id="13" name="TextBox 12">
              <a:extLst>
                <a:ext uri="{FF2B5EF4-FFF2-40B4-BE49-F238E27FC236}">
                  <a16:creationId xmlns:a16="http://schemas.microsoft.com/office/drawing/2014/main" id="{C478750A-4742-5342-A48F-0700F7F7AD36}"/>
                </a:ext>
              </a:extLst>
            </p:cNvPr>
            <p:cNvSpPr txBox="1"/>
            <p:nvPr/>
          </p:nvSpPr>
          <p:spPr>
            <a:xfrm>
              <a:off x="1081007" y="5912658"/>
              <a:ext cx="4029308" cy="400109"/>
            </a:xfrm>
            <a:prstGeom prst="rect">
              <a:avLst/>
            </a:prstGeom>
            <a:noFill/>
          </p:spPr>
          <p:txBody>
            <a:bodyPr wrap="none" rtlCol="0">
              <a:spAutoFit/>
            </a:bodyPr>
            <a:lstStyle/>
            <a:p>
              <a:r>
                <a:rPr lang="en-US" sz="1350" b="1" dirty="0"/>
                <a:t>Pure hash-based reuse: all misses</a:t>
              </a:r>
            </a:p>
          </p:txBody>
        </p:sp>
      </p:grpSp>
      <p:grpSp>
        <p:nvGrpSpPr>
          <p:cNvPr id="17" name="Group 16">
            <a:extLst>
              <a:ext uri="{FF2B5EF4-FFF2-40B4-BE49-F238E27FC236}">
                <a16:creationId xmlns:a16="http://schemas.microsoft.com/office/drawing/2014/main" id="{9507549B-67F1-5642-BBCB-DAC952BCD624}"/>
              </a:ext>
            </a:extLst>
          </p:cNvPr>
          <p:cNvGrpSpPr/>
          <p:nvPr/>
        </p:nvGrpSpPr>
        <p:grpSpPr>
          <a:xfrm>
            <a:off x="4819594" y="1078173"/>
            <a:ext cx="4051562" cy="3656403"/>
            <a:chOff x="6426126" y="1437564"/>
            <a:chExt cx="5402082" cy="4875204"/>
          </a:xfrm>
        </p:grpSpPr>
        <p:pic>
          <p:nvPicPr>
            <p:cNvPr id="7" name="Picture 6">
              <a:extLst>
                <a:ext uri="{FF2B5EF4-FFF2-40B4-BE49-F238E27FC236}">
                  <a16:creationId xmlns:a16="http://schemas.microsoft.com/office/drawing/2014/main" id="{BD21B11D-C73A-CD41-9DC2-50610F8224D5}"/>
                </a:ext>
              </a:extLst>
            </p:cNvPr>
            <p:cNvPicPr>
              <a:picLocks noChangeAspect="1"/>
            </p:cNvPicPr>
            <p:nvPr/>
          </p:nvPicPr>
          <p:blipFill rotWithShape="1">
            <a:blip r:embed="rId4"/>
            <a:srcRect r="5787"/>
            <a:stretch/>
          </p:blipFill>
          <p:spPr>
            <a:xfrm>
              <a:off x="6426126" y="1437564"/>
              <a:ext cx="5402082" cy="4434680"/>
            </a:xfrm>
            <a:prstGeom prst="rect">
              <a:avLst/>
            </a:prstGeom>
            <a:ln w="38100">
              <a:noFill/>
            </a:ln>
          </p:spPr>
        </p:pic>
        <p:sp>
          <p:nvSpPr>
            <p:cNvPr id="16" name="TextBox 15">
              <a:extLst>
                <a:ext uri="{FF2B5EF4-FFF2-40B4-BE49-F238E27FC236}">
                  <a16:creationId xmlns:a16="http://schemas.microsoft.com/office/drawing/2014/main" id="{95DEF8E2-C612-AE43-B3BE-EC736D2FF11A}"/>
                </a:ext>
              </a:extLst>
            </p:cNvPr>
            <p:cNvSpPr txBox="1"/>
            <p:nvPr/>
          </p:nvSpPr>
          <p:spPr>
            <a:xfrm>
              <a:off x="6749555" y="5912659"/>
              <a:ext cx="4540217" cy="400109"/>
            </a:xfrm>
            <a:prstGeom prst="rect">
              <a:avLst/>
            </a:prstGeom>
            <a:noFill/>
            <a:ln w="38100">
              <a:noFill/>
            </a:ln>
          </p:spPr>
          <p:txBody>
            <a:bodyPr wrap="none" rtlCol="0">
              <a:spAutoFit/>
            </a:bodyPr>
            <a:lstStyle/>
            <a:p>
              <a:r>
                <a:rPr lang="en-US" sz="1350" b="1" dirty="0"/>
                <a:t>With reuse: 16 packages were reusable</a:t>
              </a:r>
            </a:p>
          </p:txBody>
        </p:sp>
      </p:grpSp>
      <p:sp>
        <p:nvSpPr>
          <p:cNvPr id="19" name="Rectangle 18">
            <a:extLst>
              <a:ext uri="{FF2B5EF4-FFF2-40B4-BE49-F238E27FC236}">
                <a16:creationId xmlns:a16="http://schemas.microsoft.com/office/drawing/2014/main" id="{23CAFEC5-CCC5-FF4D-B6A1-D2A947368261}"/>
              </a:ext>
            </a:extLst>
          </p:cNvPr>
          <p:cNvSpPr/>
          <p:nvPr/>
        </p:nvSpPr>
        <p:spPr bwMode="auto">
          <a:xfrm>
            <a:off x="228600" y="2743200"/>
            <a:ext cx="226757" cy="1736622"/>
          </a:xfrm>
          <a:prstGeom prst="rect">
            <a:avLst/>
          </a:prstGeom>
          <a:noFill/>
          <a:ln w="38100">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
        <p:nvSpPr>
          <p:cNvPr id="18" name="Rectangle 17">
            <a:extLst>
              <a:ext uri="{FF2B5EF4-FFF2-40B4-BE49-F238E27FC236}">
                <a16:creationId xmlns:a16="http://schemas.microsoft.com/office/drawing/2014/main" id="{913847CF-551B-CB42-B8B7-CCBC6D70BDC3}"/>
              </a:ext>
            </a:extLst>
          </p:cNvPr>
          <p:cNvSpPr/>
          <p:nvPr/>
        </p:nvSpPr>
        <p:spPr bwMode="auto">
          <a:xfrm>
            <a:off x="4772947" y="2759792"/>
            <a:ext cx="226757" cy="1736622"/>
          </a:xfrm>
          <a:prstGeom prst="rect">
            <a:avLst/>
          </a:prstGeom>
          <a:noFill/>
          <a:ln w="38100">
            <a:solidFill>
              <a:srgbClr val="97F931"/>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200" dirty="0">
              <a:solidFill>
                <a:srgbClr val="000000"/>
              </a:solidFill>
            </a:endParaRPr>
          </a:p>
        </p:txBody>
      </p:sp>
    </p:spTree>
    <p:extLst>
      <p:ext uri="{BB962C8B-B14F-4D97-AF65-F5344CB8AC3E}">
        <p14:creationId xmlns:p14="http://schemas.microsoft.com/office/powerpoint/2010/main" val="114654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ustomShape 1"/>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cs typeface="+mn-cs"/>
              </a:rPr>
              <a:t>Use `spack spec` to see the results of concretization</a:t>
            </a:r>
            <a:endParaRPr kumimoji="0" lang="en-US" sz="2400" b="0" i="0" u="none" strike="noStrike" kern="1200" cap="none" spc="-1" normalizeH="0" baseline="0" noProof="0">
              <a:ln>
                <a:noFill/>
              </a:ln>
              <a:solidFill>
                <a:prstClr val="black"/>
              </a:solidFill>
              <a:effectLst/>
              <a:uLnTx/>
              <a:uFillTx/>
              <a:latin typeface="Arial"/>
              <a:ea typeface="+mn-ea"/>
              <a:cs typeface="+mn-cs"/>
            </a:endParaRPr>
          </a:p>
        </p:txBody>
      </p:sp>
      <p:sp>
        <p:nvSpPr>
          <p:cNvPr id="472" name="CustomShape 2"/>
          <p:cNvSpPr/>
          <p:nvPr/>
        </p:nvSpPr>
        <p:spPr>
          <a:xfrm>
            <a:off x="224280" y="1005480"/>
            <a:ext cx="8766360" cy="3667680"/>
          </a:xfrm>
          <a:prstGeom prst="rect">
            <a:avLst/>
          </a:prstGeom>
          <a:solidFill>
            <a:srgbClr val="FFFFFF"/>
          </a:solidFill>
          <a:ln w="9360">
            <a:solidFill>
              <a:srgbClr val="000000"/>
            </a:solidFill>
            <a:round/>
          </a:ln>
          <a:effectLst>
            <a:outerShdw blurRad="50799" dist="37674"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90000" tIns="45000" rIns="90000" bIns="45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7B7B7C"/>
                </a:solidFill>
                <a:effectLst/>
                <a:uLnTx/>
                <a:uFillTx/>
                <a:latin typeface="Monaco"/>
                <a:ea typeface="DejaVu Sans"/>
                <a:cs typeface="+mn-cs"/>
              </a:rPr>
              <a:t>$</a:t>
            </a:r>
            <a:r>
              <a:rPr kumimoji="0" lang="en-US" sz="900" b="0" i="0" u="none" strike="noStrike" kern="1200" cap="none" spc="-1" normalizeH="0" baseline="0" noProof="0">
                <a:ln>
                  <a:noFill/>
                </a:ln>
                <a:solidFill>
                  <a:srgbClr val="000000"/>
                </a:solidFill>
                <a:effectLst/>
                <a:uLnTx/>
                <a:uFillTx/>
                <a:latin typeface="Monaco"/>
                <a:ea typeface="DejaVu Sans"/>
                <a:cs typeface="+mn-cs"/>
              </a:rPr>
              <a:t> spack spec mpileaks</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Input spec</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mpileaks</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Concretized</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mpileaks</a:t>
            </a:r>
            <a:r>
              <a:rPr kumimoji="0" lang="en-US" sz="900" b="0" i="0" u="none" strike="noStrike" kern="1200" cap="none" spc="-1" normalizeH="0" baseline="0" noProof="0">
                <a:ln>
                  <a:noFill/>
                </a:ln>
                <a:solidFill>
                  <a:srgbClr val="2D98A4"/>
                </a:solidFill>
                <a:effectLst/>
                <a:uLnTx/>
                <a:uFillTx/>
                <a:latin typeface="Monaco"/>
                <a:ea typeface="DejaVu Sans"/>
                <a:cs typeface="+mn-cs"/>
              </a:rPr>
              <a:t>@1.0</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^adept-utils</a:t>
            </a:r>
            <a:r>
              <a:rPr kumimoji="0" lang="en-US" sz="900" b="0" i="0" u="none" strike="noStrike" kern="1200" cap="none" spc="-1" normalizeH="0" baseline="0" noProof="0">
                <a:ln>
                  <a:noFill/>
                </a:ln>
                <a:solidFill>
                  <a:srgbClr val="2D98A4"/>
                </a:solidFill>
                <a:effectLst/>
                <a:uLnTx/>
                <a:uFillTx/>
                <a:latin typeface="Monaco"/>
                <a:ea typeface="DejaVu Sans"/>
                <a:cs typeface="+mn-cs"/>
              </a:rPr>
              <a:t>@1.0.1</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^boost</a:t>
            </a:r>
            <a:r>
              <a:rPr kumimoji="0" lang="en-US" sz="900" b="0" i="0" u="none" strike="noStrike" kern="1200" cap="none" spc="-1" normalizeH="0" baseline="0" noProof="0">
                <a:ln>
                  <a:noFill/>
                </a:ln>
                <a:solidFill>
                  <a:srgbClr val="2D98A4"/>
                </a:solidFill>
                <a:effectLst/>
                <a:uLnTx/>
                <a:uFillTx/>
                <a:latin typeface="Monaco"/>
                <a:ea typeface="DejaVu Sans"/>
                <a:cs typeface="+mn-cs"/>
              </a:rPr>
              <a:t>@1.61.0</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54A7FF"/>
                </a:solidFill>
                <a:effectLst/>
                <a:uLnTx/>
                <a:uFillTx/>
                <a:latin typeface="Monaco"/>
                <a:ea typeface="DejaVu Sans"/>
                <a:cs typeface="+mn-cs"/>
              </a:rPr>
              <a:t>+atomic+chrono+date_time~debug+filesystem~graph</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54A7FF"/>
                </a:solidFill>
                <a:effectLst/>
                <a:uLnTx/>
                <a:uFillTx/>
                <a:latin typeface="Monaco"/>
                <a:ea typeface="DejaVu Sans"/>
                <a:cs typeface="+mn-cs"/>
              </a:rPr>
              <a:t>           ~icu_support+iostreams+locale+log+math~mpi+multithreaded+program_options</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54A7FF"/>
                </a:solidFill>
                <a:effectLst/>
                <a:uLnTx/>
                <a:uFillTx/>
                <a:latin typeface="Monaco"/>
                <a:ea typeface="DejaVu Sans"/>
                <a:cs typeface="+mn-cs"/>
              </a:rPr>
              <a:t>           ~python+random +regex+serialization+shared+signals+singlethreaded+system</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54A7FF"/>
                </a:solidFill>
                <a:effectLst/>
                <a:uLnTx/>
                <a:uFillTx/>
                <a:latin typeface="Monaco"/>
                <a:ea typeface="DejaVu Sans"/>
                <a:cs typeface="+mn-cs"/>
              </a:rPr>
              <a:t>           +test+thread+timer+wave</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^bzip2</a:t>
            </a:r>
            <a:r>
              <a:rPr kumimoji="0" lang="en-US" sz="900" b="0" i="0" u="none" strike="noStrike" kern="1200" cap="none" spc="-1" normalizeH="0" baseline="0" noProof="0">
                <a:ln>
                  <a:noFill/>
                </a:ln>
                <a:solidFill>
                  <a:srgbClr val="2D98A4"/>
                </a:solidFill>
                <a:effectLst/>
                <a:uLnTx/>
                <a:uFillTx/>
                <a:latin typeface="Monaco"/>
                <a:ea typeface="DejaVu Sans"/>
                <a:cs typeface="+mn-cs"/>
              </a:rPr>
              <a:t>@1.0.6</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^zlib</a:t>
            </a:r>
            <a:r>
              <a:rPr kumimoji="0" lang="en-US" sz="900" b="0" i="0" u="none" strike="noStrike" kern="1200" cap="none" spc="-1" normalizeH="0" baseline="0" noProof="0">
                <a:ln>
                  <a:noFill/>
                </a:ln>
                <a:solidFill>
                  <a:srgbClr val="2D98A4"/>
                </a:solidFill>
                <a:effectLst/>
                <a:uLnTx/>
                <a:uFillTx/>
                <a:latin typeface="Monaco"/>
                <a:ea typeface="DejaVu Sans"/>
                <a:cs typeface="+mn-cs"/>
              </a:rPr>
              <a:t>@1.2.8</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^openmpi</a:t>
            </a:r>
            <a:r>
              <a:rPr kumimoji="0" lang="en-US" sz="900" b="0" i="0" u="none" strike="noStrike" kern="1200" cap="none" spc="-1" normalizeH="0" baseline="0" noProof="0">
                <a:ln>
                  <a:noFill/>
                </a:ln>
                <a:solidFill>
                  <a:srgbClr val="2D98A4"/>
                </a:solidFill>
                <a:effectLst/>
                <a:uLnTx/>
                <a:uFillTx/>
                <a:latin typeface="Monaco"/>
                <a:ea typeface="DejaVu Sans"/>
                <a:cs typeface="+mn-cs"/>
              </a:rPr>
              <a:t>@2.0.0</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54A7FF"/>
                </a:solidFill>
                <a:effectLst/>
                <a:uLnTx/>
                <a:uFillTx/>
                <a:latin typeface="Monaco"/>
                <a:ea typeface="DejaVu Sans"/>
                <a:cs typeface="+mn-cs"/>
              </a:rPr>
              <a:t>~mxm~pmi~psm~psm2~slurm~sqlite3~thread_multiple~tm~verbs+vt</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^hwloc</a:t>
            </a:r>
            <a:r>
              <a:rPr kumimoji="0" lang="en-US" sz="900" b="0" i="0" u="none" strike="noStrike" kern="1200" cap="none" spc="-1" normalizeH="0" baseline="0" noProof="0">
                <a:ln>
                  <a:noFill/>
                </a:ln>
                <a:solidFill>
                  <a:srgbClr val="2D98A4"/>
                </a:solidFill>
                <a:effectLst/>
                <a:uLnTx/>
                <a:uFillTx/>
                <a:latin typeface="Monaco"/>
                <a:ea typeface="DejaVu Sans"/>
                <a:cs typeface="+mn-cs"/>
              </a:rPr>
              <a:t>@1.11.3</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^libpciaccess</a:t>
            </a:r>
            <a:r>
              <a:rPr kumimoji="0" lang="en-US" sz="900" b="0" i="0" u="none" strike="noStrike" kern="1200" cap="none" spc="-1" normalizeH="0" baseline="0" noProof="0">
                <a:ln>
                  <a:noFill/>
                </a:ln>
                <a:solidFill>
                  <a:srgbClr val="2D98A4"/>
                </a:solidFill>
                <a:effectLst/>
                <a:uLnTx/>
                <a:uFillTx/>
                <a:latin typeface="Monaco"/>
                <a:ea typeface="DejaVu Sans"/>
                <a:cs typeface="+mn-cs"/>
              </a:rPr>
              <a:t>@0.13.4</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^libtool</a:t>
            </a:r>
            <a:r>
              <a:rPr kumimoji="0" lang="en-US" sz="900" b="0" i="0" u="none" strike="noStrike" kern="1200" cap="none" spc="-1" normalizeH="0" baseline="0" noProof="0">
                <a:ln>
                  <a:noFill/>
                </a:ln>
                <a:solidFill>
                  <a:srgbClr val="2D98A4"/>
                </a:solidFill>
                <a:effectLst/>
                <a:uLnTx/>
                <a:uFillTx/>
                <a:latin typeface="Monaco"/>
                <a:ea typeface="DejaVu Sans"/>
                <a:cs typeface="+mn-cs"/>
              </a:rPr>
              <a:t>@2.4.6</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^m4</a:t>
            </a:r>
            <a:r>
              <a:rPr kumimoji="0" lang="en-US" sz="900" b="0" i="0" u="none" strike="noStrike" kern="1200" cap="none" spc="-1" normalizeH="0" baseline="0" noProof="0">
                <a:ln>
                  <a:noFill/>
                </a:ln>
                <a:solidFill>
                  <a:srgbClr val="2D98A4"/>
                </a:solidFill>
                <a:effectLst/>
                <a:uLnTx/>
                <a:uFillTx/>
                <a:latin typeface="Monaco"/>
                <a:ea typeface="DejaVu Sans"/>
                <a:cs typeface="+mn-cs"/>
              </a:rPr>
              <a:t>@1.4.17</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54A7FF"/>
                </a:solidFill>
                <a:effectLst/>
                <a:uLnTx/>
                <a:uFillTx/>
                <a:latin typeface="Monaco"/>
                <a:ea typeface="DejaVu Sans"/>
                <a:cs typeface="+mn-cs"/>
              </a:rPr>
              <a:t>+sigsegv</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^libsigsegv</a:t>
            </a:r>
            <a:r>
              <a:rPr kumimoji="0" lang="en-US" sz="900" b="0" i="0" u="none" strike="noStrike" kern="1200" cap="none" spc="-1" normalizeH="0" baseline="0" noProof="0">
                <a:ln>
                  <a:noFill/>
                </a:ln>
                <a:solidFill>
                  <a:srgbClr val="2D98A4"/>
                </a:solidFill>
                <a:effectLst/>
                <a:uLnTx/>
                <a:uFillTx/>
                <a:latin typeface="Monaco"/>
                <a:ea typeface="DejaVu Sans"/>
                <a:cs typeface="+mn-cs"/>
              </a:rPr>
              <a:t>@2.10</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^callpath</a:t>
            </a:r>
            <a:r>
              <a:rPr kumimoji="0" lang="en-US" sz="900" b="0" i="0" u="none" strike="noStrike" kern="1200" cap="none" spc="-1" normalizeH="0" baseline="0" noProof="0">
                <a:ln>
                  <a:noFill/>
                </a:ln>
                <a:solidFill>
                  <a:srgbClr val="2D98A4"/>
                </a:solidFill>
                <a:effectLst/>
                <a:uLnTx/>
                <a:uFillTx/>
                <a:latin typeface="Monaco"/>
                <a:ea typeface="DejaVu Sans"/>
                <a:cs typeface="+mn-cs"/>
              </a:rPr>
              <a:t>@1.0.2</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^dyninst</a:t>
            </a:r>
            <a:r>
              <a:rPr kumimoji="0" lang="en-US" sz="900" b="0" i="0" u="none" strike="noStrike" kern="1200" cap="none" spc="-1" normalizeH="0" baseline="0" noProof="0">
                <a:ln>
                  <a:noFill/>
                </a:ln>
                <a:solidFill>
                  <a:srgbClr val="2D98A4"/>
                </a:solidFill>
                <a:effectLst/>
                <a:uLnTx/>
                <a:uFillTx/>
                <a:latin typeface="Monaco"/>
                <a:ea typeface="DejaVu Sans"/>
                <a:cs typeface="+mn-cs"/>
              </a:rPr>
              <a:t>@9.2.0</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54A7FF"/>
                </a:solidFill>
                <a:effectLst/>
                <a:uLnTx/>
                <a:uFillTx/>
                <a:latin typeface="Monaco"/>
                <a:ea typeface="DejaVu Sans"/>
                <a:cs typeface="+mn-cs"/>
              </a:rPr>
              <a:t>~stat_dysect</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^libdwarf</a:t>
            </a:r>
            <a:r>
              <a:rPr kumimoji="0" lang="en-US" sz="900" b="0" i="0" u="none" strike="noStrike" kern="1200" cap="none" spc="-1" normalizeH="0" baseline="0" noProof="0">
                <a:ln>
                  <a:noFill/>
                </a:ln>
                <a:solidFill>
                  <a:srgbClr val="2D98A4"/>
                </a:solidFill>
                <a:effectLst/>
                <a:uLnTx/>
                <a:uFillTx/>
                <a:latin typeface="Monaco"/>
                <a:ea typeface="DejaVu Sans"/>
                <a:cs typeface="+mn-cs"/>
              </a:rPr>
              <a:t>@20160507</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 normalizeH="0" baseline="0" noProof="0">
                <a:ln>
                  <a:noFill/>
                </a:ln>
                <a:solidFill>
                  <a:srgbClr val="000000"/>
                </a:solidFill>
                <a:effectLst/>
                <a:uLnTx/>
                <a:uFillTx/>
                <a:latin typeface="Monaco"/>
                <a:ea typeface="DejaVu Sans"/>
                <a:cs typeface="+mn-cs"/>
              </a:rPr>
              <a:t>                  ^libelf</a:t>
            </a:r>
            <a:r>
              <a:rPr kumimoji="0" lang="en-US" sz="900" b="0" i="0" u="none" strike="noStrike" kern="1200" cap="none" spc="-1" normalizeH="0" baseline="0" noProof="0">
                <a:ln>
                  <a:noFill/>
                </a:ln>
                <a:solidFill>
                  <a:srgbClr val="2D98A4"/>
                </a:solidFill>
                <a:effectLst/>
                <a:uLnTx/>
                <a:uFillTx/>
                <a:latin typeface="Monaco"/>
                <a:ea typeface="DejaVu Sans"/>
                <a:cs typeface="+mn-cs"/>
              </a:rPr>
              <a:t>@0.8.13</a:t>
            </a:r>
            <a:r>
              <a:rPr kumimoji="0" lang="en-US" sz="900" b="0" i="0" u="none" strike="noStrike" kern="1200" cap="none" spc="-1" normalizeH="0" baseline="0" noProof="0">
                <a:ln>
                  <a:noFill/>
                </a:ln>
                <a:solidFill>
                  <a:srgbClr val="2D971E"/>
                </a:solidFill>
                <a:effectLst/>
                <a:uLnTx/>
                <a:uFillTx/>
                <a:latin typeface="Monaco"/>
                <a:ea typeface="DejaVu Sans"/>
                <a:cs typeface="+mn-cs"/>
              </a:rPr>
              <a:t>%gcc@5.3.0</a:t>
            </a:r>
            <a:r>
              <a:rPr kumimoji="0" lang="en-US" sz="900" b="0" i="0" u="none" strike="noStrike" kern="1200" cap="none" spc="-1" normalizeH="0" baseline="0" noProof="0">
                <a:ln>
                  <a:noFill/>
                </a:ln>
                <a:solidFill>
                  <a:srgbClr val="B52CB7"/>
                </a:solidFill>
                <a:effectLst/>
                <a:uLnTx/>
                <a:uFillTx/>
                <a:latin typeface="Monaco"/>
                <a:ea typeface="DejaVu Sans"/>
                <a:cs typeface="+mn-cs"/>
              </a:rPr>
              <a:t> arch=darwin-elcapitan-x86_64</a:t>
            </a:r>
            <a:endParaRPr kumimoji="0" lang="en-US" sz="900" b="0" i="0" u="none" strike="noStrike" kern="1200" cap="none" spc="-1"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35340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9A779B-4E04-2241-9F52-351CD3B51A5D}"/>
              </a:ext>
            </a:extLst>
          </p:cNvPr>
          <p:cNvSpPr>
            <a:spLocks noGrp="1"/>
          </p:cNvSpPr>
          <p:nvPr>
            <p:ph idx="1"/>
          </p:nvPr>
        </p:nvSpPr>
        <p:spPr>
          <a:xfrm>
            <a:off x="175261" y="2667409"/>
            <a:ext cx="5712644" cy="2099635"/>
          </a:xfrm>
        </p:spPr>
        <p:txBody>
          <a:bodyPr>
            <a:normAutofit/>
          </a:bodyPr>
          <a:lstStyle/>
          <a:p>
            <a:r>
              <a:rPr lang="en-US" dirty="0" err="1"/>
              <a:t>spack.yaml</a:t>
            </a:r>
            <a:r>
              <a:rPr lang="en-US" dirty="0"/>
              <a:t> describes project requirements</a:t>
            </a:r>
          </a:p>
          <a:p>
            <a:r>
              <a:rPr lang="en-US" dirty="0" err="1"/>
              <a:t>spack.lock</a:t>
            </a:r>
            <a:r>
              <a:rPr lang="en-US" dirty="0"/>
              <a:t> describes exactly what versions/configurations were installed, allows them to be reproduced.</a:t>
            </a:r>
          </a:p>
          <a:p>
            <a:r>
              <a:rPr lang="en-US" dirty="0"/>
              <a:t>Can be used to maintain configuration of a software stack.</a:t>
            </a:r>
          </a:p>
          <a:p>
            <a:pPr lvl="1"/>
            <a:r>
              <a:rPr lang="en-US" dirty="0"/>
              <a:t>Can easily version an environment in a repository</a:t>
            </a:r>
          </a:p>
        </p:txBody>
      </p:sp>
      <p:sp>
        <p:nvSpPr>
          <p:cNvPr id="3" name="Title 2">
            <a:extLst>
              <a:ext uri="{FF2B5EF4-FFF2-40B4-BE49-F238E27FC236}">
                <a16:creationId xmlns:a16="http://schemas.microsoft.com/office/drawing/2014/main" id="{07DC3A8F-B594-2F44-8C0B-561560B56C25}"/>
              </a:ext>
            </a:extLst>
          </p:cNvPr>
          <p:cNvSpPr>
            <a:spLocks noGrp="1"/>
          </p:cNvSpPr>
          <p:nvPr>
            <p:ph type="title"/>
          </p:nvPr>
        </p:nvSpPr>
        <p:spPr>
          <a:xfrm>
            <a:off x="258299" y="70000"/>
            <a:ext cx="8229600" cy="756578"/>
          </a:xfrm>
        </p:spPr>
        <p:txBody>
          <a:bodyPr/>
          <a:lstStyle/>
          <a:p>
            <a:r>
              <a:rPr lang="en-US" dirty="0" err="1"/>
              <a:t>Spack</a:t>
            </a:r>
            <a:r>
              <a:rPr lang="en-US" dirty="0"/>
              <a:t> environments enable users to build customized stacks from an abstract description</a:t>
            </a:r>
          </a:p>
        </p:txBody>
      </p:sp>
      <p:sp>
        <p:nvSpPr>
          <p:cNvPr id="10" name="TextBox 9">
            <a:extLst>
              <a:ext uri="{FF2B5EF4-FFF2-40B4-BE49-F238E27FC236}">
                <a16:creationId xmlns:a16="http://schemas.microsoft.com/office/drawing/2014/main" id="{44757731-DA50-B843-B9C7-A5B5A50EDB65}"/>
              </a:ext>
            </a:extLst>
          </p:cNvPr>
          <p:cNvSpPr txBox="1"/>
          <p:nvPr/>
        </p:nvSpPr>
        <p:spPr>
          <a:xfrm>
            <a:off x="6108589" y="688674"/>
            <a:ext cx="1702710" cy="276999"/>
          </a:xfrm>
          <a:prstGeom prst="rect">
            <a:avLst/>
          </a:prstGeom>
          <a:noFill/>
        </p:spPr>
        <p:txBody>
          <a:bodyPr wrap="none" rtlCol="0">
            <a:spAutoFit/>
          </a:bodyPr>
          <a:lstStyle/>
          <a:p>
            <a:r>
              <a:rPr lang="en-US" sz="1200" dirty="0"/>
              <a:t>Simple </a:t>
            </a:r>
            <a:r>
              <a:rPr lang="en-US" sz="1200" dirty="0" err="1"/>
              <a:t>spack.yaml</a:t>
            </a:r>
            <a:r>
              <a:rPr lang="en-US" sz="1200" dirty="0"/>
              <a:t> file</a:t>
            </a:r>
          </a:p>
        </p:txBody>
      </p:sp>
      <p:sp>
        <p:nvSpPr>
          <p:cNvPr id="12" name="Folded Corner 11">
            <a:extLst>
              <a:ext uri="{FF2B5EF4-FFF2-40B4-BE49-F238E27FC236}">
                <a16:creationId xmlns:a16="http://schemas.microsoft.com/office/drawing/2014/main" id="{640BEF10-E680-FC48-8727-9E12E92D8874}"/>
              </a:ext>
            </a:extLst>
          </p:cNvPr>
          <p:cNvSpPr/>
          <p:nvPr/>
        </p:nvSpPr>
        <p:spPr bwMode="auto">
          <a:xfrm rot="10800000" flipH="1">
            <a:off x="897427" y="1355157"/>
            <a:ext cx="340583" cy="449293"/>
          </a:xfrm>
          <a:prstGeom prst="foldedCorner">
            <a:avLst/>
          </a:prstGeom>
          <a:solidFill>
            <a:schemeClr val="accent2">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2" name="TextBox 31">
            <a:extLst>
              <a:ext uri="{FF2B5EF4-FFF2-40B4-BE49-F238E27FC236}">
                <a16:creationId xmlns:a16="http://schemas.microsoft.com/office/drawing/2014/main" id="{7BC3827C-B049-C745-803D-9CADCBB95950}"/>
              </a:ext>
            </a:extLst>
          </p:cNvPr>
          <p:cNvSpPr txBox="1"/>
          <p:nvPr/>
        </p:nvSpPr>
        <p:spPr>
          <a:xfrm>
            <a:off x="258299" y="1804450"/>
            <a:ext cx="1618839" cy="600164"/>
          </a:xfrm>
          <a:prstGeom prst="rect">
            <a:avLst/>
          </a:prstGeom>
          <a:noFill/>
        </p:spPr>
        <p:txBody>
          <a:bodyPr wrap="square" rtlCol="0">
            <a:spAutoFit/>
          </a:bodyPr>
          <a:lstStyle/>
          <a:p>
            <a:pPr algn="ctr"/>
            <a:r>
              <a:rPr lang="en-US" sz="1100" b="1" dirty="0" err="1"/>
              <a:t>spack.yaml</a:t>
            </a:r>
            <a:r>
              <a:rPr lang="en-US" sz="1100" dirty="0"/>
              <a:t> file</a:t>
            </a:r>
            <a:br>
              <a:rPr lang="en-US" sz="1100" dirty="0"/>
            </a:br>
            <a:r>
              <a:rPr lang="en-US" sz="1100" dirty="0"/>
              <a:t>describes requirements</a:t>
            </a:r>
          </a:p>
        </p:txBody>
      </p:sp>
      <p:grpSp>
        <p:nvGrpSpPr>
          <p:cNvPr id="51" name="Group 50">
            <a:extLst>
              <a:ext uri="{FF2B5EF4-FFF2-40B4-BE49-F238E27FC236}">
                <a16:creationId xmlns:a16="http://schemas.microsoft.com/office/drawing/2014/main" id="{8E2420C9-7EC8-C646-83CC-D983B2664DFE}"/>
              </a:ext>
            </a:extLst>
          </p:cNvPr>
          <p:cNvGrpSpPr/>
          <p:nvPr/>
        </p:nvGrpSpPr>
        <p:grpSpPr>
          <a:xfrm>
            <a:off x="1912152" y="1376992"/>
            <a:ext cx="1821159" cy="916918"/>
            <a:chOff x="444544" y="4166133"/>
            <a:chExt cx="1821159" cy="916918"/>
          </a:xfrm>
        </p:grpSpPr>
        <p:sp>
          <p:nvSpPr>
            <p:cNvPr id="28" name="Folded Corner 27">
              <a:extLst>
                <a:ext uri="{FF2B5EF4-FFF2-40B4-BE49-F238E27FC236}">
                  <a16:creationId xmlns:a16="http://schemas.microsoft.com/office/drawing/2014/main" id="{9D2D5301-66B3-0941-B236-C02A917773FA}"/>
                </a:ext>
              </a:extLst>
            </p:cNvPr>
            <p:cNvSpPr/>
            <p:nvPr/>
          </p:nvSpPr>
          <p:spPr bwMode="auto">
            <a:xfrm rot="10800000" flipH="1">
              <a:off x="1165442" y="4166133"/>
              <a:ext cx="340583" cy="449293"/>
            </a:xfrm>
            <a:prstGeom prst="foldedCorner">
              <a:avLst/>
            </a:prstGeom>
            <a:solidFill>
              <a:schemeClr val="accent4">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44" name="TextBox 43">
              <a:extLst>
                <a:ext uri="{FF2B5EF4-FFF2-40B4-BE49-F238E27FC236}">
                  <a16:creationId xmlns:a16="http://schemas.microsoft.com/office/drawing/2014/main" id="{B23B72A5-E360-764C-B5FD-3D8B8961A227}"/>
                </a:ext>
              </a:extLst>
            </p:cNvPr>
            <p:cNvSpPr txBox="1"/>
            <p:nvPr/>
          </p:nvSpPr>
          <p:spPr>
            <a:xfrm>
              <a:off x="444544" y="4652164"/>
              <a:ext cx="1821159" cy="430887"/>
            </a:xfrm>
            <a:prstGeom prst="rect">
              <a:avLst/>
            </a:prstGeom>
            <a:noFill/>
          </p:spPr>
          <p:txBody>
            <a:bodyPr wrap="square" rtlCol="0">
              <a:spAutoFit/>
            </a:bodyPr>
            <a:lstStyle/>
            <a:p>
              <a:pPr algn="ctr"/>
              <a:r>
                <a:rPr lang="en-US" sz="1100" b="1" dirty="0" err="1"/>
                <a:t>spack.lock</a:t>
              </a:r>
              <a:r>
                <a:rPr lang="en-US" sz="1100" dirty="0"/>
                <a:t> describes </a:t>
              </a:r>
              <a:br>
                <a:rPr lang="en-US" sz="1100" dirty="0"/>
              </a:br>
              <a:r>
                <a:rPr lang="en-US" sz="1100" dirty="0"/>
                <a:t>exact versions installed</a:t>
              </a:r>
            </a:p>
          </p:txBody>
        </p:sp>
      </p:grpSp>
      <p:grpSp>
        <p:nvGrpSpPr>
          <p:cNvPr id="50" name="Group 49">
            <a:extLst>
              <a:ext uri="{FF2B5EF4-FFF2-40B4-BE49-F238E27FC236}">
                <a16:creationId xmlns:a16="http://schemas.microsoft.com/office/drawing/2014/main" id="{E4B92438-143D-7D40-B8C7-6CF825864310}"/>
              </a:ext>
            </a:extLst>
          </p:cNvPr>
          <p:cNvGrpSpPr/>
          <p:nvPr/>
        </p:nvGrpSpPr>
        <p:grpSpPr>
          <a:xfrm>
            <a:off x="4081144" y="1379646"/>
            <a:ext cx="1704543" cy="809047"/>
            <a:chOff x="2358078" y="3334935"/>
            <a:chExt cx="1704543" cy="809047"/>
          </a:xfrm>
        </p:grpSpPr>
        <p:grpSp>
          <p:nvGrpSpPr>
            <p:cNvPr id="31" name="Group 30">
              <a:extLst>
                <a:ext uri="{FF2B5EF4-FFF2-40B4-BE49-F238E27FC236}">
                  <a16:creationId xmlns:a16="http://schemas.microsoft.com/office/drawing/2014/main" id="{AFCF96F9-C5FB-314C-94A6-8E2163918CEF}"/>
                </a:ext>
              </a:extLst>
            </p:cNvPr>
            <p:cNvGrpSpPr/>
            <p:nvPr/>
          </p:nvGrpSpPr>
          <p:grpSpPr>
            <a:xfrm>
              <a:off x="2737383" y="3334935"/>
              <a:ext cx="851688" cy="497080"/>
              <a:chOff x="2917407" y="2895424"/>
              <a:chExt cx="851688" cy="497080"/>
            </a:xfrm>
          </p:grpSpPr>
          <p:sp>
            <p:nvSpPr>
              <p:cNvPr id="24" name="Cube 23">
                <a:extLst>
                  <a:ext uri="{FF2B5EF4-FFF2-40B4-BE49-F238E27FC236}">
                    <a16:creationId xmlns:a16="http://schemas.microsoft.com/office/drawing/2014/main" id="{B95EAD95-B3A8-754E-9DE1-DBBAB6001ECE}"/>
                  </a:ext>
                </a:extLst>
              </p:cNvPr>
              <p:cNvSpPr/>
              <p:nvPr/>
            </p:nvSpPr>
            <p:spPr bwMode="auto">
              <a:xfrm>
                <a:off x="329199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6" name="Cube 25">
                <a:extLst>
                  <a:ext uri="{FF2B5EF4-FFF2-40B4-BE49-F238E27FC236}">
                    <a16:creationId xmlns:a16="http://schemas.microsoft.com/office/drawing/2014/main" id="{B3F329E8-4681-1247-B55C-AA428785BE54}"/>
                  </a:ext>
                </a:extLst>
              </p:cNvPr>
              <p:cNvSpPr/>
              <p:nvPr/>
            </p:nvSpPr>
            <p:spPr bwMode="auto">
              <a:xfrm>
                <a:off x="2917407" y="2895424"/>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9" name="Cube 18">
                <a:extLst>
                  <a:ext uri="{FF2B5EF4-FFF2-40B4-BE49-F238E27FC236}">
                    <a16:creationId xmlns:a16="http://schemas.microsoft.com/office/drawing/2014/main" id="{D1B49D0F-861A-1546-9987-48DD1089E94C}"/>
                  </a:ext>
                </a:extLst>
              </p:cNvPr>
              <p:cNvSpPr/>
              <p:nvPr/>
            </p:nvSpPr>
            <p:spPr bwMode="auto">
              <a:xfrm>
                <a:off x="343580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7" name="Cube 16">
                <a:extLst>
                  <a:ext uri="{FF2B5EF4-FFF2-40B4-BE49-F238E27FC236}">
                    <a16:creationId xmlns:a16="http://schemas.microsoft.com/office/drawing/2014/main" id="{E49FBB85-67C3-0C4E-9D20-9BD5F15CF06D}"/>
                  </a:ext>
                </a:extLst>
              </p:cNvPr>
              <p:cNvSpPr/>
              <p:nvPr/>
            </p:nvSpPr>
            <p:spPr bwMode="auto">
              <a:xfrm>
                <a:off x="3061219" y="3059218"/>
                <a:ext cx="333286" cy="333286"/>
              </a:xfrm>
              <a:prstGeom prst="cube">
                <a:avLst/>
              </a:prstGeom>
              <a:solidFill>
                <a:schemeClr val="bg2">
                  <a:lumMod val="9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pSp>
        <p:sp>
          <p:nvSpPr>
            <p:cNvPr id="47" name="TextBox 46">
              <a:extLst>
                <a:ext uri="{FF2B5EF4-FFF2-40B4-BE49-F238E27FC236}">
                  <a16:creationId xmlns:a16="http://schemas.microsoft.com/office/drawing/2014/main" id="{4DE65358-D8DE-2446-BD8A-41AB77F2F6B4}"/>
                </a:ext>
              </a:extLst>
            </p:cNvPr>
            <p:cNvSpPr txBox="1"/>
            <p:nvPr/>
          </p:nvSpPr>
          <p:spPr>
            <a:xfrm>
              <a:off x="2358078" y="3882372"/>
              <a:ext cx="1704543" cy="261610"/>
            </a:xfrm>
            <a:prstGeom prst="rect">
              <a:avLst/>
            </a:prstGeom>
            <a:noFill/>
          </p:spPr>
          <p:txBody>
            <a:bodyPr wrap="square" rtlCol="0">
              <a:spAutoFit/>
            </a:bodyPr>
            <a:lstStyle/>
            <a:p>
              <a:r>
                <a:rPr lang="en-US" sz="1100" dirty="0" err="1"/>
                <a:t>Pacakge</a:t>
              </a:r>
              <a:r>
                <a:rPr lang="en-US" sz="1100" dirty="0"/>
                <a:t> installations</a:t>
              </a:r>
            </a:p>
          </p:txBody>
        </p:sp>
      </p:grpSp>
      <p:sp>
        <p:nvSpPr>
          <p:cNvPr id="49" name="Right Arrow 48">
            <a:extLst>
              <a:ext uri="{FF2B5EF4-FFF2-40B4-BE49-F238E27FC236}">
                <a16:creationId xmlns:a16="http://schemas.microsoft.com/office/drawing/2014/main" id="{B99708CE-B19F-634D-A4B7-5E8E89DD8489}"/>
              </a:ext>
            </a:extLst>
          </p:cNvPr>
          <p:cNvSpPr/>
          <p:nvPr/>
        </p:nvSpPr>
        <p:spPr bwMode="auto">
          <a:xfrm>
            <a:off x="3415195" y="1425522"/>
            <a:ext cx="631049" cy="433830"/>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7" name="Picture 6">
            <a:extLst>
              <a:ext uri="{FF2B5EF4-FFF2-40B4-BE49-F238E27FC236}">
                <a16:creationId xmlns:a16="http://schemas.microsoft.com/office/drawing/2014/main" id="{073C95E9-88E5-4A4B-ADA8-B511FC5F9501}"/>
              </a:ext>
            </a:extLst>
          </p:cNvPr>
          <p:cNvPicPr>
            <a:picLocks noChangeAspect="1"/>
          </p:cNvPicPr>
          <p:nvPr/>
        </p:nvPicPr>
        <p:blipFill>
          <a:blip r:embed="rId2"/>
          <a:stretch>
            <a:fillRect/>
          </a:stretch>
        </p:blipFill>
        <p:spPr>
          <a:xfrm>
            <a:off x="6108590" y="977186"/>
            <a:ext cx="2896540" cy="1640859"/>
          </a:xfrm>
          <a:prstGeom prst="rect">
            <a:avLst/>
          </a:prstGeom>
          <a:ln>
            <a:noFill/>
          </a:ln>
          <a:effectLst>
            <a:outerShdw blurRad="292100" dist="139700" dir="2700000" algn="tl" rotWithShape="0">
              <a:srgbClr val="333333">
                <a:alpha val="65000"/>
              </a:srgbClr>
            </a:outerShdw>
          </a:effectLst>
        </p:spPr>
      </p:pic>
      <p:sp>
        <p:nvSpPr>
          <p:cNvPr id="27" name="Right Arrow 26">
            <a:extLst>
              <a:ext uri="{FF2B5EF4-FFF2-40B4-BE49-F238E27FC236}">
                <a16:creationId xmlns:a16="http://schemas.microsoft.com/office/drawing/2014/main" id="{2C303293-4AF1-5348-8857-760DE5AB7CAA}"/>
              </a:ext>
            </a:extLst>
          </p:cNvPr>
          <p:cNvSpPr/>
          <p:nvPr/>
        </p:nvSpPr>
        <p:spPr bwMode="auto">
          <a:xfrm rot="5400000">
            <a:off x="10616786" y="2995379"/>
            <a:ext cx="290818" cy="317733"/>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3" name="TextBox 32">
            <a:extLst>
              <a:ext uri="{FF2B5EF4-FFF2-40B4-BE49-F238E27FC236}">
                <a16:creationId xmlns:a16="http://schemas.microsoft.com/office/drawing/2014/main" id="{6B6674D7-6C7B-1A4E-AB42-1EE2C092EA5D}"/>
              </a:ext>
            </a:extLst>
          </p:cNvPr>
          <p:cNvSpPr txBox="1"/>
          <p:nvPr/>
        </p:nvSpPr>
        <p:spPr>
          <a:xfrm>
            <a:off x="6070212" y="2719609"/>
            <a:ext cx="2640466" cy="276999"/>
          </a:xfrm>
          <a:prstGeom prst="rect">
            <a:avLst/>
          </a:prstGeom>
          <a:noFill/>
        </p:spPr>
        <p:txBody>
          <a:bodyPr wrap="none" rtlCol="0">
            <a:spAutoFit/>
          </a:bodyPr>
          <a:lstStyle/>
          <a:p>
            <a:r>
              <a:rPr lang="en-US" sz="1200" dirty="0"/>
              <a:t>Concrete </a:t>
            </a:r>
            <a:r>
              <a:rPr lang="en-US" sz="1200" dirty="0" err="1"/>
              <a:t>spack.lock</a:t>
            </a:r>
            <a:r>
              <a:rPr lang="en-US" sz="1200" dirty="0"/>
              <a:t> file (generated)</a:t>
            </a:r>
          </a:p>
        </p:txBody>
      </p:sp>
      <p:sp>
        <p:nvSpPr>
          <p:cNvPr id="11" name="Document 10">
            <a:extLst>
              <a:ext uri="{FF2B5EF4-FFF2-40B4-BE49-F238E27FC236}">
                <a16:creationId xmlns:a16="http://schemas.microsoft.com/office/drawing/2014/main" id="{07AA6720-15CF-0149-A069-744D12EE8D04}"/>
              </a:ext>
            </a:extLst>
          </p:cNvPr>
          <p:cNvSpPr/>
          <p:nvPr/>
        </p:nvSpPr>
        <p:spPr>
          <a:xfrm>
            <a:off x="6108589" y="2973524"/>
            <a:ext cx="2896541" cy="2092824"/>
          </a:xfrm>
          <a:prstGeom prst="flowChartDocument">
            <a:avLst/>
          </a:prstGeom>
          <a:blipFill dpi="0" rotWithShape="1">
            <a:blip r:embed="rId3" cstate="print">
              <a:extLst>
                <a:ext uri="{28A0092B-C50C-407E-A947-70E740481C1C}">
                  <a14:useLocalDpi xmlns:a14="http://schemas.microsoft.com/office/drawing/2010/main"/>
                </a:ext>
              </a:extLst>
            </a:blip>
            <a:srcRect/>
            <a:tile tx="0" ty="0" sx="60000" sy="60000" flip="none" algn="tl"/>
          </a:blipFill>
          <a:ln w="19050">
            <a:prstDash val="solid"/>
          </a:ln>
          <a:effectLst>
            <a:outerShdw blurRad="304800" dist="165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effectLst>
                <a:outerShdw blurRad="50800" dist="38100" dir="2700000" algn="tl" rotWithShape="0">
                  <a:prstClr val="black">
                    <a:alpha val="40000"/>
                  </a:prstClr>
                </a:outerShdw>
              </a:effectLst>
            </a:endParaRPr>
          </a:p>
        </p:txBody>
      </p:sp>
      <p:sp>
        <p:nvSpPr>
          <p:cNvPr id="34" name="Right Arrow 33">
            <a:extLst>
              <a:ext uri="{FF2B5EF4-FFF2-40B4-BE49-F238E27FC236}">
                <a16:creationId xmlns:a16="http://schemas.microsoft.com/office/drawing/2014/main" id="{FD448499-FC9E-894B-8719-0E71547D1F1E}"/>
              </a:ext>
            </a:extLst>
          </p:cNvPr>
          <p:cNvSpPr/>
          <p:nvPr/>
        </p:nvSpPr>
        <p:spPr bwMode="auto">
          <a:xfrm>
            <a:off x="1592696" y="1387317"/>
            <a:ext cx="685668" cy="433830"/>
          </a:xfrm>
          <a:prstGeom prst="rightArrow">
            <a:avLst/>
          </a:prstGeom>
          <a:solidFill>
            <a:schemeClr val="accent3">
              <a:lumMod val="40000"/>
              <a:lumOff val="60000"/>
            </a:schemeClr>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15" name="TextBox 14">
            <a:extLst>
              <a:ext uri="{FF2B5EF4-FFF2-40B4-BE49-F238E27FC236}">
                <a16:creationId xmlns:a16="http://schemas.microsoft.com/office/drawing/2014/main" id="{91911D41-4F9B-6546-ADC7-C32217F2DB5A}"/>
              </a:ext>
            </a:extLst>
          </p:cNvPr>
          <p:cNvSpPr txBox="1"/>
          <p:nvPr/>
        </p:nvSpPr>
        <p:spPr>
          <a:xfrm>
            <a:off x="1476910" y="1140402"/>
            <a:ext cx="917239" cy="276999"/>
          </a:xfrm>
          <a:prstGeom prst="rect">
            <a:avLst/>
          </a:prstGeom>
          <a:noFill/>
        </p:spPr>
        <p:txBody>
          <a:bodyPr wrap="none" rtlCol="0">
            <a:spAutoFit/>
          </a:bodyPr>
          <a:lstStyle/>
          <a:p>
            <a:r>
              <a:rPr lang="en-US" sz="1200" dirty="0"/>
              <a:t>Concretize</a:t>
            </a:r>
          </a:p>
        </p:txBody>
      </p:sp>
      <p:sp>
        <p:nvSpPr>
          <p:cNvPr id="37" name="TextBox 36">
            <a:extLst>
              <a:ext uri="{FF2B5EF4-FFF2-40B4-BE49-F238E27FC236}">
                <a16:creationId xmlns:a16="http://schemas.microsoft.com/office/drawing/2014/main" id="{E24D736F-CD11-5A45-A2EF-F85C862B55C3}"/>
              </a:ext>
            </a:extLst>
          </p:cNvPr>
          <p:cNvSpPr txBox="1"/>
          <p:nvPr/>
        </p:nvSpPr>
        <p:spPr>
          <a:xfrm>
            <a:off x="3430378" y="1136731"/>
            <a:ext cx="585417" cy="276999"/>
          </a:xfrm>
          <a:prstGeom prst="rect">
            <a:avLst/>
          </a:prstGeom>
          <a:noFill/>
        </p:spPr>
        <p:txBody>
          <a:bodyPr wrap="none" rtlCol="0">
            <a:spAutoFit/>
          </a:bodyPr>
          <a:lstStyle/>
          <a:p>
            <a:r>
              <a:rPr lang="en-US" sz="1200" dirty="0"/>
              <a:t>Install</a:t>
            </a:r>
          </a:p>
        </p:txBody>
      </p:sp>
    </p:spTree>
    <p:extLst>
      <p:ext uri="{BB962C8B-B14F-4D97-AF65-F5344CB8AC3E}">
        <p14:creationId xmlns:p14="http://schemas.microsoft.com/office/powerpoint/2010/main" val="2972766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9F25E-20BF-E74F-B031-229C5377FE5A}"/>
              </a:ext>
            </a:extLst>
          </p:cNvPr>
          <p:cNvSpPr>
            <a:spLocks noGrp="1"/>
          </p:cNvSpPr>
          <p:nvPr>
            <p:ph type="title"/>
          </p:nvPr>
        </p:nvSpPr>
        <p:spPr/>
        <p:txBody>
          <a:bodyPr/>
          <a:lstStyle/>
          <a:p>
            <a:r>
              <a:rPr lang="en-US" dirty="0"/>
              <a:t>Environments have enabled us to add build many features to support developer workflows</a:t>
            </a:r>
          </a:p>
        </p:txBody>
      </p:sp>
      <p:grpSp>
        <p:nvGrpSpPr>
          <p:cNvPr id="16" name="Group 15">
            <a:extLst>
              <a:ext uri="{FF2B5EF4-FFF2-40B4-BE49-F238E27FC236}">
                <a16:creationId xmlns:a16="http://schemas.microsoft.com/office/drawing/2014/main" id="{099F7146-BF21-9A4D-975D-EA290692A4FA}"/>
              </a:ext>
            </a:extLst>
          </p:cNvPr>
          <p:cNvGrpSpPr/>
          <p:nvPr/>
        </p:nvGrpSpPr>
        <p:grpSpPr>
          <a:xfrm>
            <a:off x="116587" y="1200945"/>
            <a:ext cx="5746643" cy="1325710"/>
            <a:chOff x="9144" y="2213908"/>
            <a:chExt cx="7662191" cy="1767613"/>
          </a:xfrm>
        </p:grpSpPr>
        <p:grpSp>
          <p:nvGrpSpPr>
            <p:cNvPr id="12" name="Group 11">
              <a:extLst>
                <a:ext uri="{FF2B5EF4-FFF2-40B4-BE49-F238E27FC236}">
                  <a16:creationId xmlns:a16="http://schemas.microsoft.com/office/drawing/2014/main" id="{CEE401F2-B42C-C44C-A955-8C483E95EEF0}"/>
                </a:ext>
              </a:extLst>
            </p:cNvPr>
            <p:cNvGrpSpPr/>
            <p:nvPr/>
          </p:nvGrpSpPr>
          <p:grpSpPr>
            <a:xfrm>
              <a:off x="9144" y="2213908"/>
              <a:ext cx="7662191" cy="1767613"/>
              <a:chOff x="-1072344" y="1485468"/>
              <a:chExt cx="16615439" cy="3833064"/>
            </a:xfrm>
          </p:grpSpPr>
          <p:pic>
            <p:nvPicPr>
              <p:cNvPr id="11" name="Picture 10">
                <a:extLst>
                  <a:ext uri="{FF2B5EF4-FFF2-40B4-BE49-F238E27FC236}">
                    <a16:creationId xmlns:a16="http://schemas.microsoft.com/office/drawing/2014/main" id="{0F70EF37-A6B4-ED43-A2AC-27DF8EE2E5E6}"/>
                  </a:ext>
                </a:extLst>
              </p:cNvPr>
              <p:cNvPicPr>
                <a:picLocks noChangeAspect="1"/>
              </p:cNvPicPr>
              <p:nvPr/>
            </p:nvPicPr>
            <p:blipFill>
              <a:blip r:embed="rId2"/>
              <a:stretch>
                <a:fillRect/>
              </a:stretch>
            </p:blipFill>
            <p:spPr>
              <a:xfrm>
                <a:off x="5036746" y="3266986"/>
                <a:ext cx="2641599" cy="1219201"/>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111233A9-7620-9A49-89C8-83B1D78AAACD}"/>
                  </a:ext>
                </a:extLst>
              </p:cNvPr>
              <p:cNvGrpSpPr/>
              <p:nvPr/>
            </p:nvGrpSpPr>
            <p:grpSpPr>
              <a:xfrm>
                <a:off x="-1072344" y="1485468"/>
                <a:ext cx="16615439" cy="3833064"/>
                <a:chOff x="731730" y="987636"/>
                <a:chExt cx="13035972" cy="3007307"/>
              </a:xfrm>
            </p:grpSpPr>
            <p:pic>
              <p:nvPicPr>
                <p:cNvPr id="7" name="Picture 6">
                  <a:extLst>
                    <a:ext uri="{FF2B5EF4-FFF2-40B4-BE49-F238E27FC236}">
                      <a16:creationId xmlns:a16="http://schemas.microsoft.com/office/drawing/2014/main" id="{67EA29AF-1D62-7842-B667-AD9048AE4AC7}"/>
                    </a:ext>
                  </a:extLst>
                </p:cNvPr>
                <p:cNvPicPr>
                  <a:picLocks noChangeAspect="1"/>
                </p:cNvPicPr>
                <p:nvPr/>
              </p:nvPicPr>
              <p:blipFill>
                <a:blip r:embed="rId3"/>
                <a:stretch>
                  <a:fillRect/>
                </a:stretch>
              </p:blipFill>
              <p:spPr>
                <a:xfrm>
                  <a:off x="1057456" y="987636"/>
                  <a:ext cx="4209288" cy="239181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7F762FF-E545-7045-B7C8-D7BF47A63BF0}"/>
                    </a:ext>
                  </a:extLst>
                </p:cNvPr>
                <p:cNvSpPr txBox="1"/>
                <p:nvPr/>
              </p:nvSpPr>
              <p:spPr>
                <a:xfrm>
                  <a:off x="6643401" y="1593909"/>
                  <a:ext cx="7124301" cy="484507"/>
                </a:xfrm>
                <a:prstGeom prst="rect">
                  <a:avLst/>
                </a:prstGeom>
                <a:noFill/>
              </p:spPr>
              <p:txBody>
                <a:bodyPr wrap="none" rtlCol="0">
                  <a:spAutoFit/>
                </a:bodyPr>
                <a:lstStyle/>
                <a:p>
                  <a:pPr defTabSz="914378">
                    <a:defRPr/>
                  </a:pPr>
                  <a:r>
                    <a:rPr lang="en-US" sz="788" dirty="0">
                      <a:solidFill>
                        <a:prstClr val="black"/>
                      </a:solidFill>
                      <a:latin typeface="Arial"/>
                    </a:rPr>
                    <a:t>Automatically find and configure external packages on the system</a:t>
                  </a:r>
                  <a:endParaRPr lang="en-US" sz="788" dirty="0">
                    <a:solidFill>
                      <a:prstClr val="black"/>
                    </a:solidFill>
                    <a:latin typeface="Monaco" pitchFamily="2" charset="77"/>
                  </a:endParaRPr>
                </a:p>
              </p:txBody>
            </p:sp>
            <p:sp>
              <p:nvSpPr>
                <p:cNvPr id="9" name="TextBox 8">
                  <a:extLst>
                    <a:ext uri="{FF2B5EF4-FFF2-40B4-BE49-F238E27FC236}">
                      <a16:creationId xmlns:a16="http://schemas.microsoft.com/office/drawing/2014/main" id="{DDAEB39F-85A7-6141-9496-CC8669C7A029}"/>
                    </a:ext>
                  </a:extLst>
                </p:cNvPr>
                <p:cNvSpPr txBox="1"/>
                <p:nvPr/>
              </p:nvSpPr>
              <p:spPr>
                <a:xfrm>
                  <a:off x="5026432" y="3418947"/>
                  <a:ext cx="3640697" cy="575996"/>
                </a:xfrm>
                <a:prstGeom prst="rect">
                  <a:avLst/>
                </a:prstGeom>
                <a:noFill/>
              </p:spPr>
              <p:txBody>
                <a:bodyPr wrap="none" rtlCol="0">
                  <a:spAutoFit/>
                </a:bodyPr>
                <a:lstStyle/>
                <a:p>
                  <a:pPr defTabSz="914378">
                    <a:defRPr/>
                  </a:pPr>
                  <a:r>
                    <a:rPr lang="en-US" sz="788" dirty="0">
                      <a:solidFill>
                        <a:prstClr val="black"/>
                      </a:solidFill>
                      <a:latin typeface="Monaco" pitchFamily="2" charset="77"/>
                    </a:rPr>
                    <a:t>spack.yaml</a:t>
                  </a:r>
                  <a:r>
                    <a:rPr lang="en-US" sz="1050" dirty="0">
                      <a:solidFill>
                        <a:prstClr val="black"/>
                      </a:solidFill>
                      <a:latin typeface="Arial"/>
                    </a:rPr>
                    <a:t> configuration</a:t>
                  </a:r>
                </a:p>
              </p:txBody>
            </p:sp>
            <p:sp>
              <p:nvSpPr>
                <p:cNvPr id="15" name="TextBox 14">
                  <a:extLst>
                    <a:ext uri="{FF2B5EF4-FFF2-40B4-BE49-F238E27FC236}">
                      <a16:creationId xmlns:a16="http://schemas.microsoft.com/office/drawing/2014/main" id="{23987F1E-00C6-8E42-B914-597C17055C8E}"/>
                    </a:ext>
                  </a:extLst>
                </p:cNvPr>
                <p:cNvSpPr txBox="1"/>
                <p:nvPr/>
              </p:nvSpPr>
              <p:spPr>
                <a:xfrm>
                  <a:off x="731730" y="3490515"/>
                  <a:ext cx="1800711" cy="484507"/>
                </a:xfrm>
                <a:prstGeom prst="rect">
                  <a:avLst/>
                </a:prstGeom>
                <a:noFill/>
              </p:spPr>
              <p:txBody>
                <a:bodyPr wrap="none" rtlCol="0">
                  <a:spAutoFit/>
                </a:bodyPr>
                <a:lstStyle/>
                <a:p>
                  <a:pPr defTabSz="914378">
                    <a:defRPr/>
                  </a:pPr>
                  <a:r>
                    <a:rPr lang="en-US" sz="788" dirty="0">
                      <a:solidFill>
                        <a:prstClr val="black"/>
                      </a:solidFill>
                      <a:latin typeface="Monaco" pitchFamily="2" charset="77"/>
                    </a:rPr>
                    <a:t>package.py</a:t>
                  </a:r>
                  <a:endParaRPr lang="en-US" sz="788" dirty="0">
                    <a:solidFill>
                      <a:prstClr val="black"/>
                    </a:solidFill>
                    <a:latin typeface="Arial"/>
                  </a:endParaRPr>
                </a:p>
              </p:txBody>
            </p:sp>
            <p:sp>
              <p:nvSpPr>
                <p:cNvPr id="10" name="Bent-Up Arrow 9">
                  <a:extLst>
                    <a:ext uri="{FF2B5EF4-FFF2-40B4-BE49-F238E27FC236}">
                      <a16:creationId xmlns:a16="http://schemas.microsoft.com/office/drawing/2014/main" id="{C8CE57AC-325A-2A43-BAF1-5661DB06D40D}"/>
                    </a:ext>
                  </a:extLst>
                </p:cNvPr>
                <p:cNvSpPr/>
                <p:nvPr/>
              </p:nvSpPr>
              <p:spPr>
                <a:xfrm flipV="1">
                  <a:off x="5008663" y="1453326"/>
                  <a:ext cx="1155424" cy="984394"/>
                </a:xfrm>
                <a:prstGeom prst="bentUp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78">
                    <a:defRPr/>
                  </a:pPr>
                  <a:endParaRPr lang="en-US" sz="788" dirty="0">
                    <a:solidFill>
                      <a:prstClr val="white"/>
                    </a:solidFill>
                    <a:latin typeface="Arial"/>
                  </a:endParaRPr>
                </a:p>
              </p:txBody>
            </p:sp>
          </p:grpSp>
        </p:grpSp>
        <p:sp>
          <p:nvSpPr>
            <p:cNvPr id="13" name="TextBox 12">
              <a:extLst>
                <a:ext uri="{FF2B5EF4-FFF2-40B4-BE49-F238E27FC236}">
                  <a16:creationId xmlns:a16="http://schemas.microsoft.com/office/drawing/2014/main" id="{716E12FC-DC89-D848-9A10-96578079BBE8}"/>
                </a:ext>
              </a:extLst>
            </p:cNvPr>
            <p:cNvSpPr txBox="1"/>
            <p:nvPr/>
          </p:nvSpPr>
          <p:spPr>
            <a:xfrm>
              <a:off x="3493008" y="2258568"/>
              <a:ext cx="2885833" cy="400109"/>
            </a:xfrm>
            <a:prstGeom prst="rect">
              <a:avLst/>
            </a:prstGeom>
            <a:noFill/>
          </p:spPr>
          <p:txBody>
            <a:bodyPr wrap="none" rtlCol="0">
              <a:spAutoFit/>
            </a:bodyPr>
            <a:lstStyle/>
            <a:p>
              <a:r>
                <a:rPr lang="en-US" sz="1350" b="1" dirty="0">
                  <a:latin typeface="Monaco" pitchFamily="2" charset="77"/>
                </a:rPr>
                <a:t>spack external find</a:t>
              </a:r>
            </a:p>
          </p:txBody>
        </p:sp>
      </p:grpSp>
      <p:grpSp>
        <p:nvGrpSpPr>
          <p:cNvPr id="27" name="Group 26">
            <a:extLst>
              <a:ext uri="{FF2B5EF4-FFF2-40B4-BE49-F238E27FC236}">
                <a16:creationId xmlns:a16="http://schemas.microsoft.com/office/drawing/2014/main" id="{37ADA119-1B3C-9B41-A28B-5C3C6FA5BBD6}"/>
              </a:ext>
            </a:extLst>
          </p:cNvPr>
          <p:cNvGrpSpPr/>
          <p:nvPr/>
        </p:nvGrpSpPr>
        <p:grpSpPr>
          <a:xfrm>
            <a:off x="3922302" y="3320211"/>
            <a:ext cx="5145875" cy="1378145"/>
            <a:chOff x="1047304" y="2020824"/>
            <a:chExt cx="7237159" cy="1938757"/>
          </a:xfrm>
        </p:grpSpPr>
        <p:grpSp>
          <p:nvGrpSpPr>
            <p:cNvPr id="25" name="Group 24">
              <a:extLst>
                <a:ext uri="{FF2B5EF4-FFF2-40B4-BE49-F238E27FC236}">
                  <a16:creationId xmlns:a16="http://schemas.microsoft.com/office/drawing/2014/main" id="{43BD0850-92F9-4B42-B362-525625FB427C}"/>
                </a:ext>
              </a:extLst>
            </p:cNvPr>
            <p:cNvGrpSpPr/>
            <p:nvPr/>
          </p:nvGrpSpPr>
          <p:grpSpPr>
            <a:xfrm>
              <a:off x="1360826" y="2020824"/>
              <a:ext cx="6923637" cy="1938757"/>
              <a:chOff x="-4219037" y="1667453"/>
              <a:chExt cx="15485788" cy="4336329"/>
            </a:xfrm>
          </p:grpSpPr>
          <p:pic>
            <p:nvPicPr>
              <p:cNvPr id="17" name="Picture 16">
                <a:extLst>
                  <a:ext uri="{FF2B5EF4-FFF2-40B4-BE49-F238E27FC236}">
                    <a16:creationId xmlns:a16="http://schemas.microsoft.com/office/drawing/2014/main" id="{8A24AA76-6C7D-734A-B54C-ED45211E2517}"/>
                  </a:ext>
                </a:extLst>
              </p:cNvPr>
              <p:cNvPicPr>
                <a:picLocks noChangeAspect="1"/>
              </p:cNvPicPr>
              <p:nvPr/>
            </p:nvPicPr>
            <p:blipFill rotWithShape="1">
              <a:blip r:embed="rId4"/>
              <a:srcRect r="40740"/>
              <a:stretch/>
            </p:blipFill>
            <p:spPr>
              <a:xfrm>
                <a:off x="2253991" y="1667453"/>
                <a:ext cx="3350201" cy="4250187"/>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76981AD8-30F9-1C43-970A-A1468868A325}"/>
                  </a:ext>
                </a:extLst>
              </p:cNvPr>
              <p:cNvSpPr txBox="1"/>
              <p:nvPr/>
            </p:nvSpPr>
            <p:spPr>
              <a:xfrm>
                <a:off x="-4219037" y="3823574"/>
                <a:ext cx="6480565" cy="944207"/>
              </a:xfrm>
              <a:prstGeom prst="rect">
                <a:avLst/>
              </a:prstGeom>
              <a:noFill/>
            </p:spPr>
            <p:txBody>
              <a:bodyPr wrap="none" rtlCol="0">
                <a:spAutoFit/>
              </a:bodyPr>
              <a:lstStyle/>
              <a:p>
                <a:r>
                  <a:rPr lang="en-US" sz="1350" b="1" dirty="0">
                    <a:latin typeface="Monaco" pitchFamily="2" charset="77"/>
                  </a:rPr>
                  <a:t>spack containerize</a:t>
                </a:r>
              </a:p>
            </p:txBody>
          </p:sp>
          <p:pic>
            <p:nvPicPr>
              <p:cNvPr id="19" name="Picture 18">
                <a:extLst>
                  <a:ext uri="{FF2B5EF4-FFF2-40B4-BE49-F238E27FC236}">
                    <a16:creationId xmlns:a16="http://schemas.microsoft.com/office/drawing/2014/main" id="{555755B1-B8CE-6C4E-A193-E4EDF250E336}"/>
                  </a:ext>
                </a:extLst>
              </p:cNvPr>
              <p:cNvPicPr>
                <a:picLocks noChangeAspect="1"/>
              </p:cNvPicPr>
              <p:nvPr/>
            </p:nvPicPr>
            <p:blipFill>
              <a:blip r:embed="rId5"/>
              <a:stretch>
                <a:fillRect/>
              </a:stretch>
            </p:blipFill>
            <p:spPr>
              <a:xfrm>
                <a:off x="6544009" y="1814798"/>
                <a:ext cx="4089385" cy="4188984"/>
              </a:xfrm>
              <a:prstGeom prst="rect">
                <a:avLst/>
              </a:prstGeom>
              <a:ln>
                <a:noFill/>
              </a:ln>
              <a:effectLst>
                <a:outerShdw blurRad="292100" dist="139700" dir="2700000" algn="tl" rotWithShape="0">
                  <a:srgbClr val="333333">
                    <a:alpha val="65000"/>
                  </a:srgbClr>
                </a:outerShdw>
              </a:effectLst>
            </p:spPr>
          </p:pic>
          <p:sp>
            <p:nvSpPr>
              <p:cNvPr id="20" name="Right Arrow 19">
                <a:extLst>
                  <a:ext uri="{FF2B5EF4-FFF2-40B4-BE49-F238E27FC236}">
                    <a16:creationId xmlns:a16="http://schemas.microsoft.com/office/drawing/2014/main" id="{036907A4-0DEE-5641-9CD8-EE49F12A8E23}"/>
                  </a:ext>
                </a:extLst>
              </p:cNvPr>
              <p:cNvSpPr/>
              <p:nvPr/>
            </p:nvSpPr>
            <p:spPr>
              <a:xfrm>
                <a:off x="5378787" y="3483401"/>
                <a:ext cx="1517960" cy="6463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nvGrpSpPr>
              <p:cNvPr id="21" name="Group 20">
                <a:extLst>
                  <a:ext uri="{FF2B5EF4-FFF2-40B4-BE49-F238E27FC236}">
                    <a16:creationId xmlns:a16="http://schemas.microsoft.com/office/drawing/2014/main" id="{A0E083A5-86F1-7C4D-8589-B47B623AC0DF}"/>
                  </a:ext>
                </a:extLst>
              </p:cNvPr>
              <p:cNvGrpSpPr/>
              <p:nvPr/>
            </p:nvGrpSpPr>
            <p:grpSpPr>
              <a:xfrm>
                <a:off x="9837559" y="1880779"/>
                <a:ext cx="1429192" cy="3665393"/>
                <a:chOff x="28650970" y="28571861"/>
                <a:chExt cx="1091941" cy="2800458"/>
              </a:xfrm>
            </p:grpSpPr>
            <p:pic>
              <p:nvPicPr>
                <p:cNvPr id="22" name="Shape 224">
                  <a:extLst>
                    <a:ext uri="{FF2B5EF4-FFF2-40B4-BE49-F238E27FC236}">
                      <a16:creationId xmlns:a16="http://schemas.microsoft.com/office/drawing/2014/main" id="{EAE76D16-88E7-B146-82A6-299712FBC73D}"/>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8825796" y="29495592"/>
                  <a:ext cx="733006" cy="755759"/>
                </a:xfrm>
                <a:prstGeom prst="rect">
                  <a:avLst/>
                </a:prstGeom>
                <a:noFill/>
                <a:ln>
                  <a:noFill/>
                </a:ln>
              </p:spPr>
            </p:pic>
            <p:pic>
              <p:nvPicPr>
                <p:cNvPr id="23" name="Picture 22">
                  <a:extLst>
                    <a:ext uri="{FF2B5EF4-FFF2-40B4-BE49-F238E27FC236}">
                      <a16:creationId xmlns:a16="http://schemas.microsoft.com/office/drawing/2014/main" id="{22949D51-CF63-5644-80CD-06C1557F7C15}"/>
                    </a:ext>
                  </a:extLst>
                </p:cNvPr>
                <p:cNvPicPr>
                  <a:picLocks noChangeAspect="1"/>
                </p:cNvPicPr>
                <p:nvPr/>
              </p:nvPicPr>
              <p:blipFill>
                <a:blip r:embed="rId7"/>
                <a:stretch>
                  <a:fillRect/>
                </a:stretch>
              </p:blipFill>
              <p:spPr>
                <a:xfrm>
                  <a:off x="28650970" y="28571861"/>
                  <a:ext cx="1061036" cy="903144"/>
                </a:xfrm>
                <a:prstGeom prst="rect">
                  <a:avLst/>
                </a:prstGeom>
              </p:spPr>
            </p:pic>
            <p:pic>
              <p:nvPicPr>
                <p:cNvPr id="24" name="Picture 23">
                  <a:extLst>
                    <a:ext uri="{FF2B5EF4-FFF2-40B4-BE49-F238E27FC236}">
                      <a16:creationId xmlns:a16="http://schemas.microsoft.com/office/drawing/2014/main" id="{9757CB02-1170-2C42-AA03-6668C90F5E82}"/>
                    </a:ext>
                  </a:extLst>
                </p:cNvPr>
                <p:cNvPicPr>
                  <a:picLocks noChangeAspect="1"/>
                </p:cNvPicPr>
                <p:nvPr/>
              </p:nvPicPr>
              <p:blipFill>
                <a:blip r:embed="rId8"/>
                <a:stretch>
                  <a:fillRect/>
                </a:stretch>
              </p:blipFill>
              <p:spPr>
                <a:xfrm>
                  <a:off x="28681875" y="30311283"/>
                  <a:ext cx="1061036" cy="1061036"/>
                </a:xfrm>
                <a:prstGeom prst="rect">
                  <a:avLst/>
                </a:prstGeom>
              </p:spPr>
            </p:pic>
          </p:grpSp>
        </p:grpSp>
        <p:sp>
          <p:nvSpPr>
            <p:cNvPr id="26" name="TextBox 25">
              <a:extLst>
                <a:ext uri="{FF2B5EF4-FFF2-40B4-BE49-F238E27FC236}">
                  <a16:creationId xmlns:a16="http://schemas.microsoft.com/office/drawing/2014/main" id="{C4E032C3-A8EF-F049-B7DC-078FCB247872}"/>
                </a:ext>
              </a:extLst>
            </p:cNvPr>
            <p:cNvSpPr txBox="1"/>
            <p:nvPr/>
          </p:nvSpPr>
          <p:spPr>
            <a:xfrm>
              <a:off x="1047304" y="3317219"/>
              <a:ext cx="3188263" cy="300469"/>
            </a:xfrm>
            <a:prstGeom prst="rect">
              <a:avLst/>
            </a:prstGeom>
            <a:noFill/>
          </p:spPr>
          <p:txBody>
            <a:bodyPr wrap="none" rtlCol="0">
              <a:spAutoFit/>
            </a:bodyPr>
            <a:lstStyle/>
            <a:p>
              <a:pPr defTabSz="914378">
                <a:defRPr/>
              </a:pPr>
              <a:r>
                <a:rPr lang="en-US" sz="788" dirty="0">
                  <a:solidFill>
                    <a:prstClr val="black"/>
                  </a:solidFill>
                  <a:latin typeface="Arial"/>
                </a:rPr>
                <a:t>Turn environments into container build recipes</a:t>
              </a:r>
              <a:endParaRPr lang="en-US" sz="788" dirty="0">
                <a:solidFill>
                  <a:prstClr val="black"/>
                </a:solidFill>
                <a:latin typeface="Monaco" pitchFamily="2" charset="77"/>
              </a:endParaRPr>
            </a:p>
          </p:txBody>
        </p:sp>
      </p:grpSp>
      <p:grpSp>
        <p:nvGrpSpPr>
          <p:cNvPr id="43" name="Group 42">
            <a:extLst>
              <a:ext uri="{FF2B5EF4-FFF2-40B4-BE49-F238E27FC236}">
                <a16:creationId xmlns:a16="http://schemas.microsoft.com/office/drawing/2014/main" id="{A91220FB-8C33-DD4F-B3E7-0871D8F741A0}"/>
              </a:ext>
            </a:extLst>
          </p:cNvPr>
          <p:cNvGrpSpPr/>
          <p:nvPr/>
        </p:nvGrpSpPr>
        <p:grpSpPr>
          <a:xfrm>
            <a:off x="162731" y="2897557"/>
            <a:ext cx="5134971" cy="1649552"/>
            <a:chOff x="198686" y="1458536"/>
            <a:chExt cx="6846627" cy="2199403"/>
          </a:xfrm>
        </p:grpSpPr>
        <p:grpSp>
          <p:nvGrpSpPr>
            <p:cNvPr id="40" name="Group 39">
              <a:extLst>
                <a:ext uri="{FF2B5EF4-FFF2-40B4-BE49-F238E27FC236}">
                  <a16:creationId xmlns:a16="http://schemas.microsoft.com/office/drawing/2014/main" id="{A7406C39-953A-614D-82A3-3570016A05D7}"/>
                </a:ext>
              </a:extLst>
            </p:cNvPr>
            <p:cNvGrpSpPr/>
            <p:nvPr/>
          </p:nvGrpSpPr>
          <p:grpSpPr>
            <a:xfrm>
              <a:off x="198686" y="1458536"/>
              <a:ext cx="3850486" cy="2199403"/>
              <a:chOff x="308413" y="1476824"/>
              <a:chExt cx="3937745" cy="2249246"/>
            </a:xfrm>
          </p:grpSpPr>
          <p:grpSp>
            <p:nvGrpSpPr>
              <p:cNvPr id="36" name="Group 35">
                <a:extLst>
                  <a:ext uri="{FF2B5EF4-FFF2-40B4-BE49-F238E27FC236}">
                    <a16:creationId xmlns:a16="http://schemas.microsoft.com/office/drawing/2014/main" id="{9FCE8274-4E4D-E04E-A1D9-E94E38C8854D}"/>
                  </a:ext>
                </a:extLst>
              </p:cNvPr>
              <p:cNvGrpSpPr/>
              <p:nvPr/>
            </p:nvGrpSpPr>
            <p:grpSpPr>
              <a:xfrm>
                <a:off x="424824" y="1476824"/>
                <a:ext cx="3629310" cy="1924892"/>
                <a:chOff x="-305494" y="809364"/>
                <a:chExt cx="6986963" cy="3705703"/>
              </a:xfrm>
            </p:grpSpPr>
            <p:pic>
              <p:nvPicPr>
                <p:cNvPr id="32" name="Picture 31">
                  <a:extLst>
                    <a:ext uri="{FF2B5EF4-FFF2-40B4-BE49-F238E27FC236}">
                      <a16:creationId xmlns:a16="http://schemas.microsoft.com/office/drawing/2014/main" id="{F2B095DE-88C7-F244-ACC5-6118EF1DE263}"/>
                    </a:ext>
                  </a:extLst>
                </p:cNvPr>
                <p:cNvPicPr>
                  <a:picLocks noChangeAspect="1"/>
                </p:cNvPicPr>
                <p:nvPr/>
              </p:nvPicPr>
              <p:blipFill>
                <a:blip r:embed="rId9"/>
                <a:stretch>
                  <a:fillRect/>
                </a:stretch>
              </p:blipFill>
              <p:spPr>
                <a:xfrm>
                  <a:off x="-305494" y="809364"/>
                  <a:ext cx="2297981" cy="3705703"/>
                </a:xfrm>
                <a:prstGeom prst="rect">
                  <a:avLst/>
                </a:prstGeom>
                <a:ln>
                  <a:noFill/>
                </a:ln>
                <a:effectLst>
                  <a:outerShdw blurRad="292100" dist="139700" dir="2700000" algn="tl" rotWithShape="0">
                    <a:srgbClr val="333333">
                      <a:alpha val="65000"/>
                    </a:srgbClr>
                  </a:outerShdw>
                </a:effectLst>
              </p:spPr>
            </p:pic>
            <p:grpSp>
              <p:nvGrpSpPr>
                <p:cNvPr id="33" name="Group 32">
                  <a:extLst>
                    <a:ext uri="{FF2B5EF4-FFF2-40B4-BE49-F238E27FC236}">
                      <a16:creationId xmlns:a16="http://schemas.microsoft.com/office/drawing/2014/main" id="{D53B6666-97F6-8B4D-BF35-B8317B94AA9A}"/>
                    </a:ext>
                  </a:extLst>
                </p:cNvPr>
                <p:cNvGrpSpPr/>
                <p:nvPr/>
              </p:nvGrpSpPr>
              <p:grpSpPr>
                <a:xfrm>
                  <a:off x="1846698" y="1549666"/>
                  <a:ext cx="4834771" cy="1961453"/>
                  <a:chOff x="1846698" y="1549666"/>
                  <a:chExt cx="4834771" cy="1961453"/>
                </a:xfrm>
              </p:grpSpPr>
              <p:pic>
                <p:nvPicPr>
                  <p:cNvPr id="34" name="Picture 33">
                    <a:extLst>
                      <a:ext uri="{FF2B5EF4-FFF2-40B4-BE49-F238E27FC236}">
                        <a16:creationId xmlns:a16="http://schemas.microsoft.com/office/drawing/2014/main" id="{120FA47A-A95D-964D-B96C-D0402E4774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50963" y="1549666"/>
                    <a:ext cx="3930506" cy="1961453"/>
                  </a:xfrm>
                  <a:prstGeom prst="rect">
                    <a:avLst/>
                  </a:prstGeom>
                  <a:ln>
                    <a:noFill/>
                  </a:ln>
                  <a:effectLst>
                    <a:outerShdw blurRad="292100" dist="139700" dir="2700000" algn="tl" rotWithShape="0">
                      <a:srgbClr val="333333">
                        <a:alpha val="65000"/>
                      </a:srgbClr>
                    </a:outerShdw>
                  </a:effectLst>
                </p:spPr>
              </p:pic>
              <p:sp>
                <p:nvSpPr>
                  <p:cNvPr id="35" name="Right Arrow 34">
                    <a:extLst>
                      <a:ext uri="{FF2B5EF4-FFF2-40B4-BE49-F238E27FC236}">
                        <a16:creationId xmlns:a16="http://schemas.microsoft.com/office/drawing/2014/main" id="{2A5B45BF-198E-8641-8FC7-41CF43BD6EB0}"/>
                      </a:ext>
                    </a:extLst>
                  </p:cNvPr>
                  <p:cNvSpPr/>
                  <p:nvPr/>
                </p:nvSpPr>
                <p:spPr>
                  <a:xfrm>
                    <a:off x="1846698" y="1916725"/>
                    <a:ext cx="869037" cy="1127233"/>
                  </a:xfrm>
                  <a:prstGeom prst="right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grpSp>
          </p:grpSp>
          <p:sp>
            <p:nvSpPr>
              <p:cNvPr id="37" name="TextBox 36">
                <a:extLst>
                  <a:ext uri="{FF2B5EF4-FFF2-40B4-BE49-F238E27FC236}">
                    <a16:creationId xmlns:a16="http://schemas.microsoft.com/office/drawing/2014/main" id="{F9FACBB7-12E3-9F44-91F1-DE56AA5B7A49}"/>
                  </a:ext>
                </a:extLst>
              </p:cNvPr>
              <p:cNvSpPr txBox="1"/>
              <p:nvPr/>
            </p:nvSpPr>
            <p:spPr>
              <a:xfrm>
                <a:off x="308413" y="3411319"/>
                <a:ext cx="1191683" cy="314751"/>
              </a:xfrm>
              <a:prstGeom prst="rect">
                <a:avLst/>
              </a:prstGeom>
              <a:noFill/>
            </p:spPr>
            <p:txBody>
              <a:bodyPr wrap="none" rtlCol="0">
                <a:spAutoFit/>
              </a:bodyPr>
              <a:lstStyle/>
              <a:p>
                <a:pPr defTabSz="914378">
                  <a:defRPr/>
                </a:pPr>
                <a:r>
                  <a:rPr lang="en-US" sz="900" dirty="0">
                    <a:solidFill>
                      <a:prstClr val="black"/>
                    </a:solidFill>
                    <a:latin typeface="Monaco" pitchFamily="2" charset="77"/>
                  </a:rPr>
                  <a:t>spack.yaml</a:t>
                </a:r>
                <a:endParaRPr lang="en-US" sz="900" dirty="0">
                  <a:solidFill>
                    <a:prstClr val="black"/>
                  </a:solidFill>
                  <a:latin typeface="Arial"/>
                </a:endParaRPr>
              </a:p>
            </p:txBody>
          </p:sp>
          <p:pic>
            <p:nvPicPr>
              <p:cNvPr id="38" name="Picture 37">
                <a:extLst>
                  <a:ext uri="{FF2B5EF4-FFF2-40B4-BE49-F238E27FC236}">
                    <a16:creationId xmlns:a16="http://schemas.microsoft.com/office/drawing/2014/main" id="{A84E55B6-1A43-A349-9876-A8C3BC19BEBF}"/>
                  </a:ext>
                </a:extLst>
              </p:cNvPr>
              <p:cNvPicPr>
                <a:picLocks noChangeAspect="1"/>
              </p:cNvPicPr>
              <p:nvPr/>
            </p:nvPicPr>
            <p:blipFill>
              <a:blip r:embed="rId11"/>
              <a:stretch>
                <a:fillRect/>
              </a:stretch>
            </p:blipFill>
            <p:spPr>
              <a:xfrm>
                <a:off x="3458439" y="1844483"/>
                <a:ext cx="660272" cy="611269"/>
              </a:xfrm>
              <a:prstGeom prst="rect">
                <a:avLst/>
              </a:prstGeom>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73BFABCB-A0FB-5540-BC0B-8E2A5E2640B6}"/>
                  </a:ext>
                </a:extLst>
              </p:cNvPr>
              <p:cNvSpPr txBox="1"/>
              <p:nvPr/>
            </p:nvSpPr>
            <p:spPr>
              <a:xfrm>
                <a:off x="1804710" y="2923652"/>
                <a:ext cx="2441448" cy="629503"/>
              </a:xfrm>
              <a:prstGeom prst="rect">
                <a:avLst/>
              </a:prstGeom>
              <a:noFill/>
            </p:spPr>
            <p:txBody>
              <a:bodyPr wrap="square" rtlCol="0">
                <a:spAutoFit/>
              </a:bodyPr>
              <a:lstStyle/>
              <a:p>
                <a:pPr defTabSz="914378">
                  <a:defRPr/>
                </a:pPr>
                <a:r>
                  <a:rPr lang="en-US" sz="900" dirty="0">
                    <a:solidFill>
                      <a:prstClr val="black"/>
                    </a:solidFill>
                    <a:latin typeface="Monaco" pitchFamily="2" charset="77"/>
                  </a:rPr>
                  <a:t>.gitlab-ci.yml</a:t>
                </a:r>
                <a:r>
                  <a:rPr lang="en-US" sz="1200" dirty="0">
                    <a:solidFill>
                      <a:prstClr val="black"/>
                    </a:solidFill>
                    <a:latin typeface="Calibri" panose="020F0502020204030204" pitchFamily="34" charset="0"/>
                    <a:cs typeface="Calibri" panose="020F0502020204030204" pitchFamily="34" charset="0"/>
                  </a:rPr>
                  <a:t> CI pipeline</a:t>
                </a:r>
              </a:p>
            </p:txBody>
          </p:sp>
        </p:grpSp>
        <p:sp>
          <p:nvSpPr>
            <p:cNvPr id="41" name="TextBox 40">
              <a:extLst>
                <a:ext uri="{FF2B5EF4-FFF2-40B4-BE49-F238E27FC236}">
                  <a16:creationId xmlns:a16="http://schemas.microsoft.com/office/drawing/2014/main" id="{B5CE7B44-50DC-F44F-8B6D-D091BD703E15}"/>
                </a:ext>
              </a:extLst>
            </p:cNvPr>
            <p:cNvSpPr txBox="1"/>
            <p:nvPr/>
          </p:nvSpPr>
          <p:spPr>
            <a:xfrm>
              <a:off x="4056888" y="2082579"/>
              <a:ext cx="2988425" cy="446447"/>
            </a:xfrm>
            <a:prstGeom prst="rect">
              <a:avLst/>
            </a:prstGeom>
            <a:noFill/>
          </p:spPr>
          <p:txBody>
            <a:bodyPr wrap="none" rtlCol="0">
              <a:spAutoFit/>
            </a:bodyPr>
            <a:lstStyle/>
            <a:p>
              <a:pPr defTabSz="914378">
                <a:defRPr/>
              </a:pPr>
              <a:r>
                <a:rPr lang="en-US" sz="788" dirty="0">
                  <a:solidFill>
                    <a:prstClr val="black"/>
                  </a:solidFill>
                  <a:latin typeface="Arial"/>
                </a:rPr>
                <a:t>Automatically generate parallel build pipelines</a:t>
              </a:r>
            </a:p>
            <a:p>
              <a:pPr defTabSz="914378">
                <a:defRPr/>
              </a:pPr>
              <a:r>
                <a:rPr lang="en-US" sz="788" dirty="0">
                  <a:solidFill>
                    <a:prstClr val="black"/>
                  </a:solidFill>
                  <a:latin typeface="Arial"/>
                </a:rPr>
                <a:t>(more on this later)</a:t>
              </a:r>
              <a:endParaRPr lang="en-US" sz="788" dirty="0">
                <a:solidFill>
                  <a:prstClr val="black"/>
                </a:solidFill>
                <a:latin typeface="Monaco" pitchFamily="2" charset="77"/>
              </a:endParaRPr>
            </a:p>
          </p:txBody>
        </p:sp>
        <p:sp>
          <p:nvSpPr>
            <p:cNvPr id="42" name="TextBox 41">
              <a:extLst>
                <a:ext uri="{FF2B5EF4-FFF2-40B4-BE49-F238E27FC236}">
                  <a16:creationId xmlns:a16="http://schemas.microsoft.com/office/drawing/2014/main" id="{A79864E9-2479-DD4E-81B0-61632A8E1113}"/>
                </a:ext>
              </a:extLst>
            </p:cNvPr>
            <p:cNvSpPr txBox="1"/>
            <p:nvPr/>
          </p:nvSpPr>
          <p:spPr>
            <a:xfrm>
              <a:off x="4066032" y="1770888"/>
              <a:ext cx="1357636" cy="400109"/>
            </a:xfrm>
            <a:prstGeom prst="rect">
              <a:avLst/>
            </a:prstGeom>
            <a:noFill/>
          </p:spPr>
          <p:txBody>
            <a:bodyPr wrap="none" rtlCol="0">
              <a:spAutoFit/>
            </a:bodyPr>
            <a:lstStyle/>
            <a:p>
              <a:r>
                <a:rPr lang="en-US" sz="1350" b="1" dirty="0">
                  <a:latin typeface="Monaco" pitchFamily="2" charset="77"/>
                </a:rPr>
                <a:t>spack ci</a:t>
              </a:r>
            </a:p>
          </p:txBody>
        </p:sp>
      </p:grpSp>
      <p:grpSp>
        <p:nvGrpSpPr>
          <p:cNvPr id="46" name="Group 45">
            <a:extLst>
              <a:ext uri="{FF2B5EF4-FFF2-40B4-BE49-F238E27FC236}">
                <a16:creationId xmlns:a16="http://schemas.microsoft.com/office/drawing/2014/main" id="{44602DF3-F1E2-1E46-BF4D-186F69BAD726}"/>
              </a:ext>
            </a:extLst>
          </p:cNvPr>
          <p:cNvGrpSpPr/>
          <p:nvPr/>
        </p:nvGrpSpPr>
        <p:grpSpPr>
          <a:xfrm>
            <a:off x="4345687" y="1390832"/>
            <a:ext cx="4506270" cy="1565953"/>
            <a:chOff x="5794248" y="1854443"/>
            <a:chExt cx="6008361" cy="2087937"/>
          </a:xfrm>
        </p:grpSpPr>
        <p:grpSp>
          <p:nvGrpSpPr>
            <p:cNvPr id="31" name="Group 30">
              <a:extLst>
                <a:ext uri="{FF2B5EF4-FFF2-40B4-BE49-F238E27FC236}">
                  <a16:creationId xmlns:a16="http://schemas.microsoft.com/office/drawing/2014/main" id="{B1D0DEFD-A510-264F-8015-A0756EAE4E55}"/>
                </a:ext>
              </a:extLst>
            </p:cNvPr>
            <p:cNvGrpSpPr/>
            <p:nvPr/>
          </p:nvGrpSpPr>
          <p:grpSpPr>
            <a:xfrm>
              <a:off x="5794248" y="1854443"/>
              <a:ext cx="5992367" cy="1723549"/>
              <a:chOff x="-2627376" y="4113011"/>
              <a:chExt cx="5992367" cy="1723549"/>
            </a:xfrm>
          </p:grpSpPr>
          <p:sp>
            <p:nvSpPr>
              <p:cNvPr id="28" name="Rectangle 27">
                <a:extLst>
                  <a:ext uri="{FF2B5EF4-FFF2-40B4-BE49-F238E27FC236}">
                    <a16:creationId xmlns:a16="http://schemas.microsoft.com/office/drawing/2014/main" id="{23F50D6C-9BDB-F746-BAF5-107F790B42DD}"/>
                  </a:ext>
                </a:extLst>
              </p:cNvPr>
              <p:cNvSpPr/>
              <p:nvPr/>
            </p:nvSpPr>
            <p:spPr>
              <a:xfrm>
                <a:off x="479168" y="4113011"/>
                <a:ext cx="2885823" cy="1723549"/>
              </a:xfrm>
              <a:prstGeom prst="rect">
                <a:avLst/>
              </a:prstGeom>
              <a:solidFill>
                <a:srgbClr val="F4F4F9"/>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300" b="1" dirty="0">
                    <a:solidFill>
                      <a:srgbClr val="C00000"/>
                    </a:solidFill>
                    <a:latin typeface="Monaco" pitchFamily="2" charset="77"/>
                    <a:cs typeface="Calibri" panose="020F0502020204030204" pitchFamily="34" charset="0"/>
                  </a:rPr>
                  <a:t>class</a:t>
                </a:r>
                <a:r>
                  <a:rPr lang="en-US" sz="300" dirty="0">
                    <a:solidFill>
                      <a:srgbClr val="000000"/>
                    </a:solidFill>
                    <a:latin typeface="Monaco" pitchFamily="2" charset="77"/>
                    <a:cs typeface="Calibri" panose="020F0502020204030204" pitchFamily="34" charset="0"/>
                  </a:rPr>
                  <a:t> </a:t>
                </a:r>
                <a:r>
                  <a:rPr lang="en-US" sz="300" b="1" dirty="0">
                    <a:solidFill>
                      <a:srgbClr val="000000"/>
                    </a:solidFill>
                    <a:latin typeface="Monaco" pitchFamily="2" charset="77"/>
                    <a:cs typeface="Calibri" panose="020F0502020204030204" pitchFamily="34" charset="0"/>
                  </a:rPr>
                  <a:t>Libsigsegv</a:t>
                </a:r>
                <a:r>
                  <a:rPr lang="en-US" sz="300" dirty="0">
                    <a:solidFill>
                      <a:srgbClr val="000000"/>
                    </a:solidFill>
                    <a:latin typeface="Monaco" pitchFamily="2" charset="77"/>
                    <a:cs typeface="Calibri" panose="020F0502020204030204" pitchFamily="34" charset="0"/>
                  </a:rPr>
                  <a:t>(</a:t>
                </a:r>
                <a:r>
                  <a:rPr lang="en-US" sz="300" b="1" dirty="0">
                    <a:solidFill>
                      <a:srgbClr val="000000"/>
                    </a:solidFill>
                    <a:latin typeface="Monaco" pitchFamily="2" charset="77"/>
                    <a:cs typeface="Calibri" panose="020F0502020204030204" pitchFamily="34" charset="0"/>
                  </a:rPr>
                  <a:t>AutotoolsPackage, GNUMirrorPackage</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"""GNU libsigsegv is a library for handling page faults in user mode."""</a:t>
                </a:r>
                <a:endParaRPr lang="en-US" sz="300" dirty="0">
                  <a:solidFill>
                    <a:srgbClr val="000000"/>
                  </a:solidFill>
                  <a:latin typeface="Monaco" pitchFamily="2" charset="77"/>
                  <a:cs typeface="Calibri" panose="020F0502020204030204" pitchFamily="34" charset="0"/>
                </a:endParaRP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 ... spack package contents ...</a:t>
                </a:r>
              </a:p>
              <a:p>
                <a:endParaRPr lang="en-US" sz="300" dirty="0">
                  <a:solidFill>
                    <a:srgbClr val="000000"/>
                  </a:solidFill>
                  <a:latin typeface="Monaco" pitchFamily="2" charset="77"/>
                  <a:cs typeface="Calibri" panose="020F0502020204030204" pitchFamily="34" charset="0"/>
                </a:endParaRPr>
              </a:p>
              <a:p>
                <a:r>
                  <a:rPr lang="en-US" sz="300" b="1" dirty="0">
                    <a:solidFill>
                      <a:srgbClr val="000000"/>
                    </a:solidFill>
                    <a:latin typeface="Monaco" pitchFamily="2" charset="77"/>
                    <a:cs typeface="Calibri" panose="020F0502020204030204" pitchFamily="34" charset="0"/>
                  </a:rPr>
                  <a:t>    extra_install_tests </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‘tests/.libs’</a:t>
                </a:r>
              </a:p>
              <a:p>
                <a:endParaRPr lang="en-US" sz="300" dirty="0">
                  <a:solidFill>
                    <a:schemeClr val="tx2"/>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a:t>
                </a:r>
                <a:r>
                  <a:rPr lang="en-US" sz="300" b="1" dirty="0">
                    <a:solidFill>
                      <a:srgbClr val="C00000"/>
                    </a:solidFill>
                    <a:latin typeface="Monaco" pitchFamily="2" charset="77"/>
                    <a:cs typeface="Calibri" panose="020F0502020204030204" pitchFamily="34" charset="0"/>
                  </a:rPr>
                  <a:t>def</a:t>
                </a:r>
                <a:r>
                  <a:rPr lang="en-US" sz="300" dirty="0">
                    <a:solidFill>
                      <a:srgbClr val="000000"/>
                    </a:solidFill>
                    <a:latin typeface="Monaco" pitchFamily="2" charset="77"/>
                    <a:cs typeface="Calibri" panose="020F0502020204030204" pitchFamily="34" charset="0"/>
                  </a:rPr>
                  <a:t> </a:t>
                </a:r>
                <a:r>
                  <a:rPr lang="en-US" sz="300" b="1" dirty="0">
                    <a:solidFill>
                      <a:srgbClr val="7030A0"/>
                    </a:solidFill>
                    <a:latin typeface="Monaco" pitchFamily="2" charset="77"/>
                    <a:cs typeface="Calibri" panose="020F0502020204030204" pitchFamily="34" charset="0"/>
                  </a:rPr>
                  <a:t>test</a:t>
                </a:r>
                <a:r>
                  <a:rPr lang="en-US" sz="300" dirty="0">
                    <a:solidFill>
                      <a:srgbClr val="000000"/>
                    </a:solidFill>
                    <a:latin typeface="Monaco" pitchFamily="2" charset="77"/>
                    <a:cs typeface="Calibri" panose="020F0502020204030204" pitchFamily="34" charset="0"/>
                  </a:rPr>
                  <a:t>(self):</a:t>
                </a:r>
              </a:p>
              <a:p>
                <a:r>
                  <a:rPr lang="en-US" sz="300" dirty="0">
                    <a:solidFill>
                      <a:srgbClr val="000000"/>
                    </a:solidFill>
                    <a:latin typeface="Monaco" pitchFamily="2" charset="77"/>
                    <a:cs typeface="Calibri" panose="020F0502020204030204" pitchFamily="34" charset="0"/>
                  </a:rPr>
                  <a:t>        data_dir = self.</a:t>
                </a:r>
                <a:r>
                  <a:rPr lang="en-US" sz="300" b="1" dirty="0">
                    <a:solidFill>
                      <a:srgbClr val="000000"/>
                    </a:solidFill>
                    <a:latin typeface="Monaco" pitchFamily="2" charset="77"/>
                    <a:cs typeface="Calibri" panose="020F0502020204030204" pitchFamily="34" charset="0"/>
                  </a:rPr>
                  <a:t>test_suite.current_test_data_dir</a:t>
                </a:r>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smoke_test_c = data_dir</a:t>
                </a:r>
                <a:r>
                  <a:rPr lang="en-US" sz="300" b="1" dirty="0">
                    <a:solidFill>
                      <a:srgbClr val="000000"/>
                    </a:solidFill>
                    <a:latin typeface="Monaco" pitchFamily="2" charset="77"/>
                    <a:cs typeface="Calibri" panose="020F0502020204030204" pitchFamily="34" charset="0"/>
                  </a:rPr>
                  <a:t>.join(</a:t>
                </a:r>
                <a:r>
                  <a:rPr lang="en-US" sz="300" dirty="0">
                    <a:solidFill>
                      <a:schemeClr val="tx2"/>
                    </a:solidFill>
                    <a:latin typeface="Monaco" pitchFamily="2" charset="77"/>
                    <a:cs typeface="Calibri" panose="020F0502020204030204" pitchFamily="34" charset="0"/>
                  </a:rPr>
                  <a:t>‘smoke_test.c’)</a:t>
                </a:r>
              </a:p>
              <a:p>
                <a:endParaRPr lang="en-US" sz="300" dirty="0">
                  <a:solidFill>
                    <a:schemeClr val="tx2"/>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'cc’, </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'-I%s' % </a:t>
                </a:r>
                <a:r>
                  <a:rPr lang="en-US" sz="300" dirty="0">
                    <a:solidFill>
                      <a:srgbClr val="000000"/>
                    </a:solidFill>
                    <a:latin typeface="Monaco" pitchFamily="2" charset="77"/>
                    <a:cs typeface="Calibri" panose="020F0502020204030204" pitchFamily="34" charset="0"/>
                  </a:rPr>
                  <a:t>self.</a:t>
                </a:r>
                <a:r>
                  <a:rPr lang="en-US" sz="300" b="1" dirty="0">
                    <a:solidFill>
                      <a:srgbClr val="000000"/>
                    </a:solidFill>
                    <a:latin typeface="Monaco" pitchFamily="2" charset="77"/>
                    <a:cs typeface="Calibri" panose="020F0502020204030204" pitchFamily="34" charset="0"/>
                  </a:rPr>
                  <a:t>prefix.include</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'-L%s' % </a:t>
                </a:r>
                <a:r>
                  <a:rPr lang="en-US" sz="300" dirty="0">
                    <a:solidFill>
                      <a:srgbClr val="000000"/>
                    </a:solidFill>
                    <a:latin typeface="Monaco" pitchFamily="2" charset="77"/>
                    <a:cs typeface="Calibri" panose="020F0502020204030204" pitchFamily="34" charset="0"/>
                  </a:rPr>
                  <a:t>self.</a:t>
                </a:r>
                <a:r>
                  <a:rPr lang="en-US" sz="300" b="1" dirty="0">
                    <a:solidFill>
                      <a:srgbClr val="000000"/>
                    </a:solidFill>
                    <a:latin typeface="Monaco" pitchFamily="2" charset="77"/>
                    <a:cs typeface="Calibri" panose="020F0502020204030204" pitchFamily="34" charset="0"/>
                  </a:rPr>
                  <a:t>prefix.lib</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'-lsigsegv’,</a:t>
                </a:r>
              </a:p>
              <a:p>
                <a:r>
                  <a:rPr lang="en-US" sz="300" dirty="0">
                    <a:solidFill>
                      <a:schemeClr val="tx2"/>
                    </a:solidFill>
                    <a:latin typeface="Monaco" pitchFamily="2" charset="77"/>
                    <a:cs typeface="Calibri" panose="020F0502020204030204" pitchFamily="34" charset="0"/>
                  </a:rPr>
                  <a:t>                smoke_test_c,</a:t>
                </a:r>
              </a:p>
              <a:p>
                <a:r>
                  <a:rPr lang="en-US" sz="300" dirty="0">
                    <a:solidFill>
                      <a:schemeClr val="tx2"/>
                    </a:solidFill>
                    <a:latin typeface="Monaco" pitchFamily="2" charset="77"/>
                    <a:cs typeface="Calibri" panose="020F0502020204030204" pitchFamily="34" charset="0"/>
                  </a:rPr>
                  <a:t>                '-o'</a:t>
                </a:r>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'smoke_test'</a:t>
                </a:r>
              </a:p>
              <a:p>
                <a:r>
                  <a:rPr lang="en-US" sz="300" dirty="0">
                    <a:solidFill>
                      <a:schemeClr val="tx2"/>
                    </a:solidFill>
                    <a:latin typeface="Monaco" pitchFamily="2" charset="77"/>
                    <a:cs typeface="Calibri" panose="020F0502020204030204" pitchFamily="34" charset="0"/>
                  </a:rPr>
                  <a:t>            ]</a:t>
                </a:r>
              </a:p>
              <a:p>
                <a:r>
                  <a:rPr lang="en-US" sz="300" dirty="0">
                    <a:solidFill>
                      <a:schemeClr val="tx2"/>
                    </a:solidFill>
                    <a:latin typeface="Monaco" pitchFamily="2" charset="77"/>
                    <a:cs typeface="Calibri" panose="020F0502020204030204" pitchFamily="34" charset="0"/>
                  </a:rPr>
                  <a:t>            </a:t>
                </a:r>
                <a:r>
                  <a:rPr lang="en-US" sz="300" dirty="0">
                    <a:solidFill>
                      <a:srgbClr val="000000"/>
                    </a:solidFill>
                    <a:latin typeface="Monaco" pitchFamily="2" charset="77"/>
                    <a:cs typeface="Calibri" panose="020F0502020204030204" pitchFamily="34" charset="0"/>
                  </a:rPr>
                  <a:t>purpose=</a:t>
                </a:r>
                <a:r>
                  <a:rPr lang="en-US" sz="300" dirty="0">
                    <a:solidFill>
                      <a:schemeClr val="tx2"/>
                    </a:solidFill>
                    <a:latin typeface="Monaco" pitchFamily="2" charset="77"/>
                    <a:cs typeface="Calibri" panose="020F0502020204030204" pitchFamily="34" charset="0"/>
                  </a:rPr>
                  <a:t>'check linking’)</a:t>
                </a: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‘smoke_test’, [], </a:t>
                </a:r>
                <a:r>
                  <a:rPr lang="en-US" sz="300" b="1" dirty="0">
                    <a:solidFill>
                      <a:srgbClr val="000000"/>
                    </a:solidFill>
                    <a:latin typeface="Monaco" pitchFamily="2" charset="77"/>
                    <a:cs typeface="Calibri" panose="020F0502020204030204" pitchFamily="34" charset="0"/>
                  </a:rPr>
                  <a:t>data_dir</a:t>
                </a:r>
                <a:r>
                  <a:rPr lang="en-US" sz="300" dirty="0">
                    <a:solidFill>
                      <a:srgbClr val="000000"/>
                    </a:solidFill>
                    <a:latin typeface="Monaco" pitchFamily="2" charset="77"/>
                    <a:cs typeface="Calibri" panose="020F0502020204030204" pitchFamily="34" charset="0"/>
                  </a:rPr>
                  <a:t>.</a:t>
                </a:r>
                <a:r>
                  <a:rPr lang="en-US" sz="300" b="1" dirty="0">
                    <a:solidFill>
                      <a:srgbClr val="7030A0"/>
                    </a:solidFill>
                    <a:latin typeface="Monaco" pitchFamily="2" charset="77"/>
                    <a:cs typeface="Calibri" panose="020F0502020204030204" pitchFamily="34" charset="0"/>
                  </a:rPr>
                  <a:t>join</a:t>
                </a:r>
                <a:r>
                  <a:rPr lang="en-US" sz="300" dirty="0">
                    <a:solidFill>
                      <a:srgbClr val="000000"/>
                    </a:solidFill>
                    <a:latin typeface="Monaco" pitchFamily="2" charset="77"/>
                    <a:cs typeface="Calibri" panose="020F0502020204030204" pitchFamily="34" charset="0"/>
                  </a:rPr>
                  <a:t>('smoke_test.out’), </a:t>
                </a:r>
              </a:p>
              <a:p>
                <a:r>
                  <a:rPr lang="en-US" sz="300" dirty="0">
                    <a:solidFill>
                      <a:srgbClr val="000000"/>
                    </a:solidFill>
                    <a:latin typeface="Monaco" pitchFamily="2" charset="77"/>
                    <a:cs typeface="Calibri" panose="020F0502020204030204" pitchFamily="34" charset="0"/>
                  </a:rPr>
                  <a:t>            </a:t>
                </a:r>
                <a:r>
                  <a:rPr lang="en-US" sz="300" dirty="0">
                    <a:solidFill>
                      <a:schemeClr val="tx2"/>
                    </a:solidFill>
                    <a:latin typeface="Monaco" pitchFamily="2" charset="77"/>
                    <a:cs typeface="Calibri" panose="020F0502020204030204" pitchFamily="34" charset="0"/>
                  </a:rPr>
                  <a:t>purpose=‘run built smoke test’)</a:t>
                </a:r>
              </a:p>
              <a:p>
                <a:endParaRPr lang="en-US" sz="300" dirty="0">
                  <a:solidFill>
                    <a:srgbClr val="000000"/>
                  </a:solidFill>
                  <a:latin typeface="Monaco" pitchFamily="2" charset="77"/>
                  <a:cs typeface="Calibri" panose="020F0502020204030204" pitchFamily="34" charset="0"/>
                </a:endParaRP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'sigsegv1': </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'Test passed’</a:t>
                </a:r>
                <a:r>
                  <a:rPr lang="en-US" sz="300" dirty="0">
                    <a:solidFill>
                      <a:srgbClr val="000000"/>
                    </a:solidFill>
                    <a:latin typeface="Monaco" pitchFamily="2" charset="77"/>
                    <a:cs typeface="Calibri" panose="020F0502020204030204" pitchFamily="34" charset="0"/>
                  </a:rPr>
                  <a:t>], purpose=</a:t>
                </a:r>
                <a:r>
                  <a:rPr lang="en-US" sz="300" dirty="0">
                    <a:solidFill>
                      <a:schemeClr val="tx2"/>
                    </a:solidFill>
                    <a:latin typeface="Monaco" pitchFamily="2" charset="77"/>
                    <a:cs typeface="Calibri" panose="020F0502020204030204" pitchFamily="34" charset="0"/>
                  </a:rPr>
                  <a:t>'check sigsegv1 output’</a:t>
                </a:r>
                <a:r>
                  <a:rPr lang="en-US" sz="300" dirty="0">
                    <a:solidFill>
                      <a:srgbClr val="000000"/>
                    </a:solidFill>
                    <a:latin typeface="Monaco" pitchFamily="2" charset="77"/>
                    <a:cs typeface="Calibri" panose="020F0502020204030204" pitchFamily="34" charset="0"/>
                  </a:rPr>
                  <a:t>)</a:t>
                </a:r>
              </a:p>
              <a:p>
                <a:r>
                  <a:rPr lang="en-US" sz="300" dirty="0">
                    <a:solidFill>
                      <a:srgbClr val="000000"/>
                    </a:solidFill>
                    <a:latin typeface="Monaco" pitchFamily="2" charset="77"/>
                    <a:cs typeface="Calibri" panose="020F0502020204030204" pitchFamily="34" charset="0"/>
                  </a:rPr>
                  <a:t>        self.</a:t>
                </a:r>
                <a:r>
                  <a:rPr lang="en-US" sz="300" b="1" dirty="0">
                    <a:solidFill>
                      <a:srgbClr val="7030A0"/>
                    </a:solidFill>
                    <a:latin typeface="Monaco" pitchFamily="2" charset="77"/>
                    <a:cs typeface="Calibri" panose="020F0502020204030204" pitchFamily="34" charset="0"/>
                  </a:rPr>
                  <a:t>run_test</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'sigsegv2': </a:t>
                </a:r>
                <a:r>
                  <a:rPr lang="en-US" sz="300" dirty="0">
                    <a:solidFill>
                      <a:srgbClr val="000000"/>
                    </a:solidFill>
                    <a:latin typeface="Monaco" pitchFamily="2" charset="77"/>
                    <a:cs typeface="Calibri" panose="020F0502020204030204" pitchFamily="34" charset="0"/>
                  </a:rPr>
                  <a:t>[</a:t>
                </a:r>
                <a:r>
                  <a:rPr lang="en-US" sz="300" dirty="0">
                    <a:solidFill>
                      <a:schemeClr val="tx2"/>
                    </a:solidFill>
                    <a:latin typeface="Monaco" pitchFamily="2" charset="77"/>
                    <a:cs typeface="Calibri" panose="020F0502020204030204" pitchFamily="34" charset="0"/>
                  </a:rPr>
                  <a:t>'Test passed’</a:t>
                </a:r>
                <a:r>
                  <a:rPr lang="en-US" sz="300" dirty="0">
                    <a:solidFill>
                      <a:srgbClr val="000000"/>
                    </a:solidFill>
                    <a:latin typeface="Monaco" pitchFamily="2" charset="77"/>
                    <a:cs typeface="Calibri" panose="020F0502020204030204" pitchFamily="34" charset="0"/>
                  </a:rPr>
                  <a:t>], purpose=</a:t>
                </a:r>
                <a:r>
                  <a:rPr lang="en-US" sz="300" dirty="0">
                    <a:solidFill>
                      <a:schemeClr val="tx2"/>
                    </a:solidFill>
                    <a:latin typeface="Monaco" pitchFamily="2" charset="77"/>
                    <a:cs typeface="Calibri" panose="020F0502020204030204" pitchFamily="34" charset="0"/>
                  </a:rPr>
                  <a:t>'check sigsegv2 output’</a:t>
                </a:r>
                <a:r>
                  <a:rPr lang="en-US" sz="300" dirty="0">
                    <a:solidFill>
                      <a:srgbClr val="000000"/>
                    </a:solidFill>
                    <a:latin typeface="Monaco" pitchFamily="2" charset="77"/>
                    <a:cs typeface="Calibri" panose="020F0502020204030204" pitchFamily="34" charset="0"/>
                  </a:rPr>
                  <a:t>)</a:t>
                </a:r>
              </a:p>
            </p:txBody>
          </p:sp>
          <p:sp>
            <p:nvSpPr>
              <p:cNvPr id="29" name="TextBox 28">
                <a:extLst>
                  <a:ext uri="{FF2B5EF4-FFF2-40B4-BE49-F238E27FC236}">
                    <a16:creationId xmlns:a16="http://schemas.microsoft.com/office/drawing/2014/main" id="{1426D63D-BAFA-CB4B-B7E1-5ACAE7E1116D}"/>
                  </a:ext>
                </a:extLst>
              </p:cNvPr>
              <p:cNvSpPr txBox="1"/>
              <p:nvPr/>
            </p:nvSpPr>
            <p:spPr>
              <a:xfrm>
                <a:off x="-1146048" y="5017008"/>
                <a:ext cx="1635491" cy="400109"/>
              </a:xfrm>
              <a:prstGeom prst="rect">
                <a:avLst/>
              </a:prstGeom>
              <a:noFill/>
            </p:spPr>
            <p:txBody>
              <a:bodyPr wrap="none" rtlCol="0">
                <a:spAutoFit/>
              </a:bodyPr>
              <a:lstStyle/>
              <a:p>
                <a:r>
                  <a:rPr lang="en-US" sz="1350" b="1" dirty="0">
                    <a:latin typeface="Monaco" pitchFamily="2" charset="77"/>
                  </a:rPr>
                  <a:t>spack test</a:t>
                </a:r>
              </a:p>
            </p:txBody>
          </p:sp>
          <p:sp>
            <p:nvSpPr>
              <p:cNvPr id="30" name="TextBox 29">
                <a:extLst>
                  <a:ext uri="{FF2B5EF4-FFF2-40B4-BE49-F238E27FC236}">
                    <a16:creationId xmlns:a16="http://schemas.microsoft.com/office/drawing/2014/main" id="{EF6DFD3C-C5EB-B545-9FFB-B13935E00FDC}"/>
                  </a:ext>
                </a:extLst>
              </p:cNvPr>
              <p:cNvSpPr txBox="1"/>
              <p:nvPr/>
            </p:nvSpPr>
            <p:spPr>
              <a:xfrm>
                <a:off x="-2627376" y="5310411"/>
                <a:ext cx="3105979" cy="284780"/>
              </a:xfrm>
              <a:prstGeom prst="rect">
                <a:avLst/>
              </a:prstGeom>
              <a:noFill/>
            </p:spPr>
            <p:txBody>
              <a:bodyPr wrap="none" rtlCol="0">
                <a:spAutoFit/>
              </a:bodyPr>
              <a:lstStyle/>
              <a:p>
                <a:pPr defTabSz="914378">
                  <a:defRPr/>
                </a:pPr>
                <a:r>
                  <a:rPr lang="en-US" sz="788" dirty="0">
                    <a:solidFill>
                      <a:prstClr val="black"/>
                    </a:solidFill>
                    <a:latin typeface="Arial"/>
                  </a:rPr>
                  <a:t>Packages know how to run their own test suites</a:t>
                </a:r>
                <a:endParaRPr lang="en-US" sz="788" dirty="0">
                  <a:solidFill>
                    <a:prstClr val="black"/>
                  </a:solidFill>
                  <a:latin typeface="Monaco" pitchFamily="2" charset="77"/>
                </a:endParaRPr>
              </a:p>
            </p:txBody>
          </p:sp>
        </p:grpSp>
        <p:sp>
          <p:nvSpPr>
            <p:cNvPr id="45" name="TextBox 44">
              <a:extLst>
                <a:ext uri="{FF2B5EF4-FFF2-40B4-BE49-F238E27FC236}">
                  <a16:creationId xmlns:a16="http://schemas.microsoft.com/office/drawing/2014/main" id="{6021F95B-52DE-7745-B933-C9D3FF572238}"/>
                </a:ext>
              </a:extLst>
            </p:cNvPr>
            <p:cNvSpPr txBox="1"/>
            <p:nvPr/>
          </p:nvSpPr>
          <p:spPr>
            <a:xfrm>
              <a:off x="10744200" y="3657600"/>
              <a:ext cx="1058409" cy="284780"/>
            </a:xfrm>
            <a:prstGeom prst="rect">
              <a:avLst/>
            </a:prstGeom>
            <a:noFill/>
          </p:spPr>
          <p:txBody>
            <a:bodyPr wrap="none" rtlCol="0">
              <a:spAutoFit/>
            </a:bodyPr>
            <a:lstStyle/>
            <a:p>
              <a:pPr defTabSz="914378">
                <a:defRPr/>
              </a:pPr>
              <a:r>
                <a:rPr lang="en-US" sz="788" dirty="0">
                  <a:solidFill>
                    <a:prstClr val="black"/>
                  </a:solidFill>
                  <a:latin typeface="Monaco" pitchFamily="2" charset="77"/>
                </a:rPr>
                <a:t>package.py</a:t>
              </a:r>
              <a:endParaRPr lang="en-US" sz="788" dirty="0">
                <a:solidFill>
                  <a:prstClr val="black"/>
                </a:solidFill>
                <a:latin typeface="Arial"/>
              </a:endParaRPr>
            </a:p>
          </p:txBody>
        </p:sp>
      </p:grpSp>
    </p:spTree>
    <p:extLst>
      <p:ext uri="{BB962C8B-B14F-4D97-AF65-F5344CB8AC3E}">
        <p14:creationId xmlns:p14="http://schemas.microsoft.com/office/powerpoint/2010/main" val="114645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7FFA1-8E26-C643-B563-35D6E5AB1BED}"/>
              </a:ext>
            </a:extLst>
          </p:cNvPr>
          <p:cNvSpPr>
            <a:spLocks noGrp="1"/>
          </p:cNvSpPr>
          <p:nvPr>
            <p:ph idx="1"/>
          </p:nvPr>
        </p:nvSpPr>
        <p:spPr>
          <a:xfrm>
            <a:off x="244784" y="1681121"/>
            <a:ext cx="4379815" cy="3092327"/>
          </a:xfrm>
        </p:spPr>
        <p:txBody>
          <a:bodyPr>
            <a:normAutofit fontScale="92500" lnSpcReduction="10000"/>
          </a:bodyPr>
          <a:lstStyle/>
          <a:p>
            <a:r>
              <a:rPr lang="en-US" sz="1500" dirty="0">
                <a:latin typeface="Monaco" pitchFamily="2" charset="77"/>
              </a:rPr>
              <a:t>spack ci </a:t>
            </a:r>
            <a:r>
              <a:rPr lang="en-US" dirty="0"/>
              <a:t>enables any environment to be turned into a build pipeline</a:t>
            </a:r>
          </a:p>
          <a:p>
            <a:r>
              <a:rPr lang="en-US" dirty="0"/>
              <a:t>Pipeline generates a </a:t>
            </a:r>
            <a:r>
              <a:rPr lang="en-US" sz="1500" dirty="0">
                <a:latin typeface="Monaco" pitchFamily="2" charset="77"/>
              </a:rPr>
              <a:t>.gitlab-ci.yml</a:t>
            </a:r>
            <a:r>
              <a:rPr lang="en-US" dirty="0"/>
              <a:t> file from spack.lock</a:t>
            </a:r>
          </a:p>
          <a:p>
            <a:r>
              <a:rPr lang="en-US" dirty="0"/>
              <a:t>Pipelines can be used just to build, or to generate relocatable binary packages</a:t>
            </a:r>
          </a:p>
          <a:p>
            <a:pPr lvl="1"/>
            <a:r>
              <a:rPr lang="en-US" dirty="0"/>
              <a:t>Binary packages can be used to keep the same build from running twice</a:t>
            </a:r>
          </a:p>
          <a:p>
            <a:r>
              <a:rPr lang="en-US" dirty="0"/>
              <a:t>Same repository used for spack.yaml can generate pipelines for project</a:t>
            </a:r>
          </a:p>
        </p:txBody>
      </p:sp>
      <p:sp>
        <p:nvSpPr>
          <p:cNvPr id="3" name="Title 2">
            <a:extLst>
              <a:ext uri="{FF2B5EF4-FFF2-40B4-BE49-F238E27FC236}">
                <a16:creationId xmlns:a16="http://schemas.microsoft.com/office/drawing/2014/main" id="{D20497B6-F2BC-B048-84DC-7D2C935428CC}"/>
              </a:ext>
            </a:extLst>
          </p:cNvPr>
          <p:cNvSpPr>
            <a:spLocks noGrp="1"/>
          </p:cNvSpPr>
          <p:nvPr>
            <p:ph type="title"/>
          </p:nvPr>
        </p:nvSpPr>
        <p:spPr/>
        <p:txBody>
          <a:bodyPr/>
          <a:lstStyle/>
          <a:p>
            <a:r>
              <a:rPr lang="en-US" dirty="0"/>
              <a:t>Spack environments are the foundation of Spack CI </a:t>
            </a:r>
          </a:p>
        </p:txBody>
      </p:sp>
      <p:grpSp>
        <p:nvGrpSpPr>
          <p:cNvPr id="8" name="Group 7">
            <a:extLst>
              <a:ext uri="{FF2B5EF4-FFF2-40B4-BE49-F238E27FC236}">
                <a16:creationId xmlns:a16="http://schemas.microsoft.com/office/drawing/2014/main" id="{0A05D75F-A755-3849-A02F-25763F59261F}"/>
              </a:ext>
            </a:extLst>
          </p:cNvPr>
          <p:cNvGrpSpPr/>
          <p:nvPr/>
        </p:nvGrpSpPr>
        <p:grpSpPr>
          <a:xfrm>
            <a:off x="4931770" y="1342623"/>
            <a:ext cx="4010144" cy="2430930"/>
            <a:chOff x="8035415" y="229905"/>
            <a:chExt cx="10483701" cy="6355170"/>
          </a:xfrm>
        </p:grpSpPr>
        <p:pic>
          <p:nvPicPr>
            <p:cNvPr id="4" name="Picture 3">
              <a:extLst>
                <a:ext uri="{FF2B5EF4-FFF2-40B4-BE49-F238E27FC236}">
                  <a16:creationId xmlns:a16="http://schemas.microsoft.com/office/drawing/2014/main" id="{F1C7F90C-C9A4-3242-A8F8-FB19257E9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35415" y="229905"/>
              <a:ext cx="3940969" cy="6355170"/>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B2DA813E-57E6-B84B-90CE-9B15EBD37FBA}"/>
                </a:ext>
              </a:extLst>
            </p:cNvPr>
            <p:cNvGrpSpPr/>
            <p:nvPr/>
          </p:nvGrpSpPr>
          <p:grpSpPr>
            <a:xfrm>
              <a:off x="11519308" y="2982812"/>
              <a:ext cx="6999808" cy="2877759"/>
              <a:chOff x="11460314" y="3562915"/>
              <a:chExt cx="6999808" cy="2877759"/>
            </a:xfrm>
          </p:grpSpPr>
          <p:pic>
            <p:nvPicPr>
              <p:cNvPr id="6" name="Picture 5">
                <a:extLst>
                  <a:ext uri="{FF2B5EF4-FFF2-40B4-BE49-F238E27FC236}">
                    <a16:creationId xmlns:a16="http://schemas.microsoft.com/office/drawing/2014/main" id="{6907E2F7-5B99-FB4A-A7F5-76B7AC6A84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93451" y="3562915"/>
                <a:ext cx="5766671" cy="2877759"/>
              </a:xfrm>
              <a:prstGeom prst="rect">
                <a:avLst/>
              </a:prstGeom>
              <a:ln>
                <a:noFill/>
              </a:ln>
              <a:effectLst>
                <a:outerShdw blurRad="292100" dist="139700" dir="2700000" algn="tl" rotWithShape="0">
                  <a:srgbClr val="333333">
                    <a:alpha val="65000"/>
                  </a:srgbClr>
                </a:outerShdw>
              </a:effectLst>
            </p:spPr>
          </p:pic>
          <p:sp>
            <p:nvSpPr>
              <p:cNvPr id="7" name="Right Arrow 6">
                <a:extLst>
                  <a:ext uri="{FF2B5EF4-FFF2-40B4-BE49-F238E27FC236}">
                    <a16:creationId xmlns:a16="http://schemas.microsoft.com/office/drawing/2014/main" id="{4DFCC463-5293-D146-90AC-EB128E5E246D}"/>
                  </a:ext>
                </a:extLst>
              </p:cNvPr>
              <p:cNvSpPr/>
              <p:nvPr/>
            </p:nvSpPr>
            <p:spPr>
              <a:xfrm>
                <a:off x="11460314" y="4603431"/>
                <a:ext cx="1592316" cy="1127235"/>
              </a:xfrm>
              <a:prstGeom prs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l">
                  <a:lnSpc>
                    <a:spcPct val="90000"/>
                  </a:lnSpc>
                </a:pPr>
                <a:endParaRPr lang="en-US" sz="1350" dirty="0">
                  <a:solidFill>
                    <a:schemeClr val="tx1"/>
                  </a:solidFill>
                </a:endParaRPr>
              </a:p>
            </p:txBody>
          </p:sp>
        </p:grpSp>
      </p:grpSp>
      <p:pic>
        <p:nvPicPr>
          <p:cNvPr id="9" name="Picture 8">
            <a:extLst>
              <a:ext uri="{FF2B5EF4-FFF2-40B4-BE49-F238E27FC236}">
                <a16:creationId xmlns:a16="http://schemas.microsoft.com/office/drawing/2014/main" id="{86C47F8B-C8CB-D14F-968F-88987950D4C2}"/>
              </a:ext>
            </a:extLst>
          </p:cNvPr>
          <p:cNvPicPr>
            <a:picLocks noChangeAspect="1"/>
          </p:cNvPicPr>
          <p:nvPr/>
        </p:nvPicPr>
        <p:blipFill>
          <a:blip r:embed="rId4"/>
          <a:stretch>
            <a:fillRect/>
          </a:stretch>
        </p:blipFill>
        <p:spPr>
          <a:xfrm>
            <a:off x="8378061" y="3015465"/>
            <a:ext cx="484231" cy="448292"/>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048086E-2018-5144-800B-73F183BE3030}"/>
              </a:ext>
            </a:extLst>
          </p:cNvPr>
          <p:cNvSpPr txBox="1"/>
          <p:nvPr/>
        </p:nvSpPr>
        <p:spPr>
          <a:xfrm>
            <a:off x="5164742" y="3865969"/>
            <a:ext cx="1050288" cy="300082"/>
          </a:xfrm>
          <a:prstGeom prst="rect">
            <a:avLst/>
          </a:prstGeom>
          <a:noFill/>
        </p:spPr>
        <p:txBody>
          <a:bodyPr wrap="none" rtlCol="0">
            <a:spAutoFit/>
          </a:bodyPr>
          <a:lstStyle/>
          <a:p>
            <a:r>
              <a:rPr lang="en-US" sz="1350" dirty="0"/>
              <a:t>spack.yaml</a:t>
            </a:r>
          </a:p>
        </p:txBody>
      </p:sp>
      <p:sp>
        <p:nvSpPr>
          <p:cNvPr id="11" name="TextBox 10">
            <a:extLst>
              <a:ext uri="{FF2B5EF4-FFF2-40B4-BE49-F238E27FC236}">
                <a16:creationId xmlns:a16="http://schemas.microsoft.com/office/drawing/2014/main" id="{861F1E84-992B-284C-88DF-619B1C61DF95}"/>
              </a:ext>
            </a:extLst>
          </p:cNvPr>
          <p:cNvSpPr txBox="1"/>
          <p:nvPr/>
        </p:nvSpPr>
        <p:spPr>
          <a:xfrm>
            <a:off x="6787700" y="3581230"/>
            <a:ext cx="2377574" cy="300082"/>
          </a:xfrm>
          <a:prstGeom prst="rect">
            <a:avLst/>
          </a:prstGeom>
          <a:noFill/>
        </p:spPr>
        <p:txBody>
          <a:bodyPr wrap="none" rtlCol="0">
            <a:spAutoFit/>
          </a:bodyPr>
          <a:lstStyle/>
          <a:p>
            <a:r>
              <a:rPr lang="en-US" sz="1350" dirty="0"/>
              <a:t>Parallel GitLab build pipeline</a:t>
            </a:r>
          </a:p>
        </p:txBody>
      </p:sp>
    </p:spTree>
    <p:extLst>
      <p:ext uri="{BB962C8B-B14F-4D97-AF65-F5344CB8AC3E}">
        <p14:creationId xmlns:p14="http://schemas.microsoft.com/office/powerpoint/2010/main" val="489407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1F94-3767-D945-98F5-69DE06363234}"/>
              </a:ext>
            </a:extLst>
          </p:cNvPr>
          <p:cNvSpPr>
            <a:spLocks noGrp="1"/>
          </p:cNvSpPr>
          <p:nvPr>
            <p:ph type="title"/>
          </p:nvPr>
        </p:nvSpPr>
        <p:spPr/>
        <p:txBody>
          <a:bodyPr/>
          <a:lstStyle/>
          <a:p>
            <a:r>
              <a:rPr lang="en-US" dirty="0"/>
              <a:t>The Spack project enables communities to build their own software stacks</a:t>
            </a:r>
          </a:p>
        </p:txBody>
      </p:sp>
      <p:sp>
        <p:nvSpPr>
          <p:cNvPr id="29" name="Rounded Rectangle 28">
            <a:extLst>
              <a:ext uri="{FF2B5EF4-FFF2-40B4-BE49-F238E27FC236}">
                <a16:creationId xmlns:a16="http://schemas.microsoft.com/office/drawing/2014/main" id="{7CE4D133-89B5-DE4E-97A3-C80E34D9DDEA}"/>
              </a:ext>
            </a:extLst>
          </p:cNvPr>
          <p:cNvSpPr/>
          <p:nvPr/>
        </p:nvSpPr>
        <p:spPr bwMode="auto">
          <a:xfrm>
            <a:off x="1238004" y="1767699"/>
            <a:ext cx="7310964" cy="2782530"/>
          </a:xfrm>
          <a:prstGeom prst="roundRect">
            <a:avLst>
              <a:gd name="adj" fmla="val 7117"/>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b">
            <a:prstTxWarp prst="textNoShape">
              <a:avLst/>
            </a:prstTxWarp>
          </a:bodyPr>
          <a:lstStyle/>
          <a:p>
            <a:pPr>
              <a:spcBef>
                <a:spcPct val="0"/>
              </a:spcBef>
            </a:pPr>
            <a:r>
              <a:rPr lang="en-US" sz="1200" b="1" dirty="0" err="1">
                <a:solidFill>
                  <a:srgbClr val="000000"/>
                </a:solidFill>
              </a:rPr>
              <a:t>Spack</a:t>
            </a:r>
            <a:r>
              <a:rPr lang="en-US" sz="1200" b="1" dirty="0">
                <a:solidFill>
                  <a:srgbClr val="000000"/>
                </a:solidFill>
              </a:rPr>
              <a:t> Community</a:t>
            </a:r>
            <a:r>
              <a:rPr lang="en-US" sz="1000" b="1" dirty="0">
                <a:solidFill>
                  <a:srgbClr val="000000"/>
                </a:solidFill>
              </a:rPr>
              <a:t>          </a:t>
            </a:r>
            <a:r>
              <a:rPr lang="en-US" sz="1200" dirty="0"/>
              <a:t>💁‍♂️ 💁🏾 💁 💁🏻‍♀️ 💁🏻 💁🏾‍♂️ 💁🏻‍♂️ 💁‍♀️ 💁🏼‍♂️ 💁🏾‍♀️ 💁🏼 💁🏽‍♀️ 💁🏽‍♂️ 💁🏽 💁🏼‍♀️</a:t>
            </a:r>
            <a:r>
              <a:rPr lang="en-US" dirty="0"/>
              <a:t> 💁🏼‍♂️ </a:t>
            </a:r>
          </a:p>
        </p:txBody>
      </p:sp>
      <p:grpSp>
        <p:nvGrpSpPr>
          <p:cNvPr id="26" name="Group 25">
            <a:extLst>
              <a:ext uri="{FF2B5EF4-FFF2-40B4-BE49-F238E27FC236}">
                <a16:creationId xmlns:a16="http://schemas.microsoft.com/office/drawing/2014/main" id="{E57018C1-BB3F-D344-8A04-F5E856A8AD98}"/>
              </a:ext>
            </a:extLst>
          </p:cNvPr>
          <p:cNvGrpSpPr/>
          <p:nvPr/>
        </p:nvGrpSpPr>
        <p:grpSpPr>
          <a:xfrm>
            <a:off x="3657408" y="3073347"/>
            <a:ext cx="4698155" cy="970318"/>
            <a:chOff x="3899141" y="4779034"/>
            <a:chExt cx="5680448" cy="1173192"/>
          </a:xfrm>
        </p:grpSpPr>
        <p:sp>
          <p:nvSpPr>
            <p:cNvPr id="8" name="Rounded Rectangle 7">
              <a:extLst>
                <a:ext uri="{FF2B5EF4-FFF2-40B4-BE49-F238E27FC236}">
                  <a16:creationId xmlns:a16="http://schemas.microsoft.com/office/drawing/2014/main" id="{4D55E7E8-944D-1142-B143-89A914F9EB89}"/>
                </a:ext>
              </a:extLst>
            </p:cNvPr>
            <p:cNvSpPr/>
            <p:nvPr/>
          </p:nvSpPr>
          <p:spPr bwMode="auto">
            <a:xfrm>
              <a:off x="3899141" y="4779034"/>
              <a:ext cx="5680448" cy="117319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b="1" dirty="0">
                  <a:solidFill>
                    <a:schemeClr val="bg1"/>
                  </a:solidFill>
                </a:rPr>
                <a:t>Core tool (CLI + Solver)</a:t>
              </a:r>
            </a:p>
          </p:txBody>
        </p:sp>
        <p:pic>
          <p:nvPicPr>
            <p:cNvPr id="9" name="Picture 8" descr="spack-logo.pdf">
              <a:extLst>
                <a:ext uri="{FF2B5EF4-FFF2-40B4-BE49-F238E27FC236}">
                  <a16:creationId xmlns:a16="http://schemas.microsoft.com/office/drawing/2014/main" id="{509DFD63-1C1F-2D47-B860-F55DD26F9B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353" y="4942936"/>
              <a:ext cx="798753" cy="796687"/>
            </a:xfrm>
            <a:prstGeom prst="rect">
              <a:avLst/>
            </a:prstGeom>
          </p:spPr>
        </p:pic>
      </p:grpSp>
      <p:grpSp>
        <p:nvGrpSpPr>
          <p:cNvPr id="27" name="Group 26">
            <a:extLst>
              <a:ext uri="{FF2B5EF4-FFF2-40B4-BE49-F238E27FC236}">
                <a16:creationId xmlns:a16="http://schemas.microsoft.com/office/drawing/2014/main" id="{E1B86D35-5B8B-264A-A65A-53ACD504239D}"/>
              </a:ext>
            </a:extLst>
          </p:cNvPr>
          <p:cNvGrpSpPr/>
          <p:nvPr/>
        </p:nvGrpSpPr>
        <p:grpSpPr>
          <a:xfrm>
            <a:off x="3657406" y="2026928"/>
            <a:ext cx="4698156" cy="1005991"/>
            <a:chOff x="3933644" y="3505200"/>
            <a:chExt cx="5680450" cy="1216325"/>
          </a:xfrm>
        </p:grpSpPr>
        <p:sp>
          <p:nvSpPr>
            <p:cNvPr id="10" name="Rounded Rectangle 9">
              <a:extLst>
                <a:ext uri="{FF2B5EF4-FFF2-40B4-BE49-F238E27FC236}">
                  <a16:creationId xmlns:a16="http://schemas.microsoft.com/office/drawing/2014/main" id="{D85C54CF-7A52-6B43-98A3-AE40E050D253}"/>
                </a:ext>
              </a:extLst>
            </p:cNvPr>
            <p:cNvSpPr/>
            <p:nvPr/>
          </p:nvSpPr>
          <p:spPr bwMode="auto">
            <a:xfrm>
              <a:off x="3933644" y="3505200"/>
              <a:ext cx="5680450" cy="1216325"/>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r">
                <a:spcBef>
                  <a:spcPct val="0"/>
                </a:spcBef>
              </a:pPr>
              <a:r>
                <a:rPr lang="en-US" b="1" dirty="0">
                  <a:solidFill>
                    <a:schemeClr val="bg1"/>
                  </a:solidFill>
                </a:rPr>
                <a:t>Package Recipes</a:t>
              </a:r>
            </a:p>
          </p:txBody>
        </p:sp>
        <p:sp>
          <p:nvSpPr>
            <p:cNvPr id="15" name="Folded Corner 14">
              <a:extLst>
                <a:ext uri="{FF2B5EF4-FFF2-40B4-BE49-F238E27FC236}">
                  <a16:creationId xmlns:a16="http://schemas.microsoft.com/office/drawing/2014/main" id="{D153820D-7259-1F4B-B5BA-F311FE16B2A3}"/>
                </a:ext>
              </a:extLst>
            </p:cNvPr>
            <p:cNvSpPr/>
            <p:nvPr/>
          </p:nvSpPr>
          <p:spPr bwMode="auto">
            <a:xfrm rot="10800000">
              <a:off x="4380263" y="36403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6" name="Folded Corner 15">
              <a:extLst>
                <a:ext uri="{FF2B5EF4-FFF2-40B4-BE49-F238E27FC236}">
                  <a16:creationId xmlns:a16="http://schemas.microsoft.com/office/drawing/2014/main" id="{9A590DFD-798C-3844-9195-77E2207DC47A}"/>
                </a:ext>
              </a:extLst>
            </p:cNvPr>
            <p:cNvSpPr/>
            <p:nvPr/>
          </p:nvSpPr>
          <p:spPr bwMode="auto">
            <a:xfrm rot="10800000">
              <a:off x="4570156" y="37927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7" name="Folded Corner 16">
              <a:extLst>
                <a:ext uri="{FF2B5EF4-FFF2-40B4-BE49-F238E27FC236}">
                  <a16:creationId xmlns:a16="http://schemas.microsoft.com/office/drawing/2014/main" id="{F7A096FF-D52D-704B-B405-EC320DE583AC}"/>
                </a:ext>
              </a:extLst>
            </p:cNvPr>
            <p:cNvSpPr/>
            <p:nvPr/>
          </p:nvSpPr>
          <p:spPr bwMode="auto">
            <a:xfrm rot="10800000">
              <a:off x="4760050" y="39451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sp>
          <p:nvSpPr>
            <p:cNvPr id="18" name="Folded Corner 17">
              <a:extLst>
                <a:ext uri="{FF2B5EF4-FFF2-40B4-BE49-F238E27FC236}">
                  <a16:creationId xmlns:a16="http://schemas.microsoft.com/office/drawing/2014/main" id="{E2F37918-2068-6447-A624-5BB4208810B0}"/>
                </a:ext>
              </a:extLst>
            </p:cNvPr>
            <p:cNvSpPr/>
            <p:nvPr/>
          </p:nvSpPr>
          <p:spPr bwMode="auto">
            <a:xfrm rot="10800000">
              <a:off x="4949943" y="4097547"/>
              <a:ext cx="424313" cy="543464"/>
            </a:xfrm>
            <a:prstGeom prst="foldedCorner">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050" b="1" dirty="0">
                <a:solidFill>
                  <a:srgbClr val="000000"/>
                </a:solidFill>
              </a:endParaRPr>
            </a:p>
          </p:txBody>
        </p:sp>
      </p:grpSp>
      <p:sp>
        <p:nvSpPr>
          <p:cNvPr id="19" name="Rounded Rectangle 18">
            <a:extLst>
              <a:ext uri="{FF2B5EF4-FFF2-40B4-BE49-F238E27FC236}">
                <a16:creationId xmlns:a16="http://schemas.microsoft.com/office/drawing/2014/main" id="{8E069803-00FD-9548-943C-A43D91D0E5CC}"/>
              </a:ext>
            </a:extLst>
          </p:cNvPr>
          <p:cNvSpPr/>
          <p:nvPr/>
        </p:nvSpPr>
        <p:spPr bwMode="auto">
          <a:xfrm>
            <a:off x="4970964" y="1269474"/>
            <a:ext cx="877567" cy="720604"/>
          </a:xfrm>
          <a:prstGeom prst="round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err="1">
                <a:solidFill>
                  <a:srgbClr val="000000"/>
                </a:solidFill>
              </a:rPr>
              <a:t>xSDK</a:t>
            </a:r>
            <a:endParaRPr lang="en-US" sz="1200" dirty="0">
              <a:solidFill>
                <a:srgbClr val="000000"/>
              </a:solidFill>
            </a:endParaRPr>
          </a:p>
        </p:txBody>
      </p:sp>
      <p:sp>
        <p:nvSpPr>
          <p:cNvPr id="21" name="Rounded Rectangle 20">
            <a:extLst>
              <a:ext uri="{FF2B5EF4-FFF2-40B4-BE49-F238E27FC236}">
                <a16:creationId xmlns:a16="http://schemas.microsoft.com/office/drawing/2014/main" id="{32CB66B3-E915-FA46-8F4B-B53F6431B589}"/>
              </a:ext>
            </a:extLst>
          </p:cNvPr>
          <p:cNvSpPr/>
          <p:nvPr/>
        </p:nvSpPr>
        <p:spPr bwMode="auto">
          <a:xfrm>
            <a:off x="3993083" y="1299990"/>
            <a:ext cx="938512" cy="683742"/>
          </a:xfrm>
          <a:prstGeom prst="round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LLNL stack</a:t>
            </a:r>
          </a:p>
        </p:txBody>
      </p:sp>
      <p:sp>
        <p:nvSpPr>
          <p:cNvPr id="22" name="Rounded Rectangle 21">
            <a:extLst>
              <a:ext uri="{FF2B5EF4-FFF2-40B4-BE49-F238E27FC236}">
                <a16:creationId xmlns:a16="http://schemas.microsoft.com/office/drawing/2014/main" id="{ACDB77F3-60BF-4046-916E-5A9C2B1C06A1}"/>
              </a:ext>
            </a:extLst>
          </p:cNvPr>
          <p:cNvSpPr/>
          <p:nvPr/>
        </p:nvSpPr>
        <p:spPr bwMode="auto">
          <a:xfrm>
            <a:off x="1760964" y="1298016"/>
            <a:ext cx="1128722" cy="684929"/>
          </a:xfrm>
          <a:prstGeom prst="roundRect">
            <a:avLst/>
          </a:prstGeom>
          <a:solidFill>
            <a:schemeClr val="accent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chemeClr val="tx1"/>
                </a:solidFill>
              </a:rPr>
              <a:t>E4S</a:t>
            </a:r>
            <a:endParaRPr lang="en-US" sz="1200" dirty="0">
              <a:solidFill>
                <a:schemeClr val="tx1"/>
              </a:solidFill>
            </a:endParaRPr>
          </a:p>
        </p:txBody>
      </p:sp>
      <p:sp>
        <p:nvSpPr>
          <p:cNvPr id="23" name="Rounded Rectangle 22">
            <a:extLst>
              <a:ext uri="{FF2B5EF4-FFF2-40B4-BE49-F238E27FC236}">
                <a16:creationId xmlns:a16="http://schemas.microsoft.com/office/drawing/2014/main" id="{D187C8D8-2239-8041-AD42-EDCD6C105342}"/>
              </a:ext>
            </a:extLst>
          </p:cNvPr>
          <p:cNvSpPr/>
          <p:nvPr/>
        </p:nvSpPr>
        <p:spPr bwMode="auto">
          <a:xfrm>
            <a:off x="5884204" y="1262744"/>
            <a:ext cx="890648" cy="720604"/>
          </a:xfrm>
          <a:prstGeom prst="round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Vis SDK</a:t>
            </a:r>
          </a:p>
        </p:txBody>
      </p:sp>
      <p:sp>
        <p:nvSpPr>
          <p:cNvPr id="25" name="TextBox 24">
            <a:extLst>
              <a:ext uri="{FF2B5EF4-FFF2-40B4-BE49-F238E27FC236}">
                <a16:creationId xmlns:a16="http://schemas.microsoft.com/office/drawing/2014/main" id="{CE0584A4-90AB-BD49-9FC8-4CF10F2774F2}"/>
              </a:ext>
            </a:extLst>
          </p:cNvPr>
          <p:cNvSpPr txBox="1"/>
          <p:nvPr/>
        </p:nvSpPr>
        <p:spPr>
          <a:xfrm>
            <a:off x="7791831" y="1453774"/>
            <a:ext cx="505267" cy="369332"/>
          </a:xfrm>
          <a:prstGeom prst="rect">
            <a:avLst/>
          </a:prstGeom>
          <a:noFill/>
        </p:spPr>
        <p:txBody>
          <a:bodyPr wrap="none" rtlCol="0">
            <a:spAutoFit/>
          </a:bodyPr>
          <a:lstStyle/>
          <a:p>
            <a:r>
              <a:rPr lang="en-US" b="1" dirty="0"/>
              <a:t>. . .</a:t>
            </a:r>
          </a:p>
        </p:txBody>
      </p:sp>
      <p:sp>
        <p:nvSpPr>
          <p:cNvPr id="28" name="Rounded Rectangle 27">
            <a:extLst>
              <a:ext uri="{FF2B5EF4-FFF2-40B4-BE49-F238E27FC236}">
                <a16:creationId xmlns:a16="http://schemas.microsoft.com/office/drawing/2014/main" id="{9428DE61-800D-1048-BB21-DC44F6182396}"/>
              </a:ext>
            </a:extLst>
          </p:cNvPr>
          <p:cNvSpPr/>
          <p:nvPr/>
        </p:nvSpPr>
        <p:spPr bwMode="auto">
          <a:xfrm>
            <a:off x="1398915" y="2045955"/>
            <a:ext cx="2222820" cy="2011982"/>
          </a:xfrm>
          <a:prstGeom prst="roundRect">
            <a:avLst>
              <a:gd name="adj" fmla="val 716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b="1" dirty="0">
                <a:solidFill>
                  <a:schemeClr val="bg1"/>
                </a:solidFill>
              </a:rPr>
              <a:t>CI Infrastructure</a:t>
            </a:r>
            <a:endParaRPr lang="en-US" sz="1200" b="1" dirty="0">
              <a:solidFill>
                <a:schemeClr val="bg1"/>
              </a:solidFill>
            </a:endParaRPr>
          </a:p>
        </p:txBody>
      </p:sp>
      <p:sp>
        <p:nvSpPr>
          <p:cNvPr id="31" name="TextBox 30">
            <a:extLst>
              <a:ext uri="{FF2B5EF4-FFF2-40B4-BE49-F238E27FC236}">
                <a16:creationId xmlns:a16="http://schemas.microsoft.com/office/drawing/2014/main" id="{68864F0F-F61B-8141-BB82-6995880131D6}"/>
              </a:ext>
            </a:extLst>
          </p:cNvPr>
          <p:cNvSpPr txBox="1"/>
          <p:nvPr/>
        </p:nvSpPr>
        <p:spPr>
          <a:xfrm>
            <a:off x="207762" y="1227148"/>
            <a:ext cx="1616141" cy="923330"/>
          </a:xfrm>
          <a:prstGeom prst="rect">
            <a:avLst/>
          </a:prstGeom>
          <a:noFill/>
        </p:spPr>
        <p:txBody>
          <a:bodyPr wrap="square" rtlCol="0">
            <a:spAutoFit/>
          </a:bodyPr>
          <a:lstStyle/>
          <a:p>
            <a:r>
              <a:rPr lang="en-US" b="1" dirty="0"/>
              <a:t>Lots of </a:t>
            </a:r>
            <a:br>
              <a:rPr lang="en-US" b="1" dirty="0"/>
            </a:br>
            <a:r>
              <a:rPr lang="en-US" b="1" dirty="0"/>
              <a:t>Software Stacks!</a:t>
            </a:r>
          </a:p>
        </p:txBody>
      </p:sp>
      <p:sp>
        <p:nvSpPr>
          <p:cNvPr id="32" name="Rounded Rectangle 31">
            <a:extLst>
              <a:ext uri="{FF2B5EF4-FFF2-40B4-BE49-F238E27FC236}">
                <a16:creationId xmlns:a16="http://schemas.microsoft.com/office/drawing/2014/main" id="{1EE0E9DA-9F58-0A45-BBD4-4773BB6F9BDA}"/>
              </a:ext>
            </a:extLst>
          </p:cNvPr>
          <p:cNvSpPr/>
          <p:nvPr/>
        </p:nvSpPr>
        <p:spPr bwMode="auto">
          <a:xfrm>
            <a:off x="6827602" y="1263144"/>
            <a:ext cx="890648" cy="720604"/>
          </a:xfrm>
          <a:prstGeom prst="roundRect">
            <a:avLst/>
          </a:prstGeom>
          <a:solidFill>
            <a:schemeClr val="accent4">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rgbClr val="000000"/>
                </a:solidFill>
              </a:rPr>
              <a:t>App</a:t>
            </a:r>
            <a:endParaRPr lang="en-US" sz="1200" dirty="0">
              <a:solidFill>
                <a:srgbClr val="000000"/>
              </a:solidFill>
            </a:endParaRPr>
          </a:p>
        </p:txBody>
      </p:sp>
      <p:sp>
        <p:nvSpPr>
          <p:cNvPr id="24" name="Rounded Rectangle 23">
            <a:extLst>
              <a:ext uri="{FF2B5EF4-FFF2-40B4-BE49-F238E27FC236}">
                <a16:creationId xmlns:a16="http://schemas.microsoft.com/office/drawing/2014/main" id="{948E4BAF-946B-5740-9BE9-5DD8E039AC7E}"/>
              </a:ext>
            </a:extLst>
          </p:cNvPr>
          <p:cNvSpPr/>
          <p:nvPr/>
        </p:nvSpPr>
        <p:spPr bwMode="auto">
          <a:xfrm>
            <a:off x="2948320" y="1293071"/>
            <a:ext cx="986131" cy="684929"/>
          </a:xfrm>
          <a:prstGeom prst="roundRect">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prstTxWarp prst="textNoShape">
              <a:avLst/>
            </a:prstTxWarp>
          </a:bodyPr>
          <a:lstStyle/>
          <a:p>
            <a:pPr algn="ctr">
              <a:spcBef>
                <a:spcPct val="0"/>
              </a:spcBef>
            </a:pPr>
            <a:r>
              <a:rPr lang="en-US" sz="1600" dirty="0">
                <a:solidFill>
                  <a:schemeClr val="tx1"/>
                </a:solidFill>
              </a:rPr>
              <a:t>AWS</a:t>
            </a:r>
            <a:endParaRPr lang="en-US" sz="1200" dirty="0">
              <a:solidFill>
                <a:schemeClr val="tx1"/>
              </a:solidFill>
            </a:endParaRPr>
          </a:p>
        </p:txBody>
      </p:sp>
    </p:spTree>
    <p:extLst>
      <p:ext uri="{BB962C8B-B14F-4D97-AF65-F5344CB8AC3E}">
        <p14:creationId xmlns:p14="http://schemas.microsoft.com/office/powerpoint/2010/main" val="368266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animBg="1"/>
      <p:bldP spid="21" grpId="0" animBg="1"/>
      <p:bldP spid="22" grpId="0" animBg="1"/>
      <p:bldP spid="23" grpId="0" animBg="1"/>
      <p:bldP spid="25" grpId="0"/>
      <p:bldP spid="28" grpId="0" animBg="1"/>
      <p:bldP spid="31" grpId="0"/>
      <p:bldP spid="32"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51E904-634A-5741-9194-089A732504BE}"/>
              </a:ext>
            </a:extLst>
          </p:cNvPr>
          <p:cNvSpPr/>
          <p:nvPr/>
        </p:nvSpPr>
        <p:spPr>
          <a:xfrm>
            <a:off x="7412151" y="0"/>
            <a:ext cx="1731850" cy="5143500"/>
          </a:xfrm>
          <a:prstGeom prst="rect">
            <a:avLst/>
          </a:prstGeom>
          <a:solidFill>
            <a:schemeClr val="bg1">
              <a:lumMod val="75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9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3" name="Title 2">
            <a:extLst>
              <a:ext uri="{FF2B5EF4-FFF2-40B4-BE49-F238E27FC236}">
                <a16:creationId xmlns:a16="http://schemas.microsoft.com/office/drawing/2014/main" id="{F9FED0D2-9926-AF4F-8521-0EC0CF9D4796}"/>
              </a:ext>
            </a:extLst>
          </p:cNvPr>
          <p:cNvSpPr>
            <a:spLocks noGrp="1"/>
          </p:cNvSpPr>
          <p:nvPr>
            <p:ph type="title"/>
          </p:nvPr>
        </p:nvSpPr>
        <p:spPr>
          <a:xfrm>
            <a:off x="200203" y="-6675"/>
            <a:ext cx="6986116" cy="697910"/>
          </a:xfrm>
        </p:spPr>
        <p:txBody>
          <a:bodyPr/>
          <a:lstStyle/>
          <a:p>
            <a:r>
              <a:rPr lang="en-US" sz="2400" dirty="0"/>
              <a:t>Large-scale collaboration enables us to support </a:t>
            </a:r>
            <a:br>
              <a:rPr lang="en-US" sz="2400" dirty="0"/>
            </a:br>
            <a:r>
              <a:rPr lang="en-US" sz="2400" dirty="0"/>
              <a:t>many downstream consumers</a:t>
            </a:r>
          </a:p>
        </p:txBody>
      </p:sp>
      <p:pic>
        <p:nvPicPr>
          <p:cNvPr id="35" name="Google Shape;699;p91">
            <a:extLst>
              <a:ext uri="{FF2B5EF4-FFF2-40B4-BE49-F238E27FC236}">
                <a16:creationId xmlns:a16="http://schemas.microsoft.com/office/drawing/2014/main" id="{1F37D15B-60C3-004A-B0CE-925216A1DBA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877698" y="2954130"/>
            <a:ext cx="1160899" cy="619140"/>
          </a:xfrm>
          <a:prstGeom prst="rect">
            <a:avLst/>
          </a:prstGeom>
          <a:noFill/>
          <a:ln>
            <a:noFill/>
          </a:ln>
        </p:spPr>
      </p:pic>
      <p:pic>
        <p:nvPicPr>
          <p:cNvPr id="36" name="Google Shape;704;p91">
            <a:extLst>
              <a:ext uri="{FF2B5EF4-FFF2-40B4-BE49-F238E27FC236}">
                <a16:creationId xmlns:a16="http://schemas.microsoft.com/office/drawing/2014/main" id="{4D938866-F952-984D-BEEA-95D3C5C58E19}"/>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196863" y="1543752"/>
            <a:ext cx="843894" cy="438593"/>
          </a:xfrm>
          <a:prstGeom prst="rect">
            <a:avLst/>
          </a:prstGeom>
          <a:noFill/>
          <a:ln>
            <a:noFill/>
          </a:ln>
        </p:spPr>
      </p:pic>
      <p:pic>
        <p:nvPicPr>
          <p:cNvPr id="37" name="Google Shape;707;p91">
            <a:extLst>
              <a:ext uri="{FF2B5EF4-FFF2-40B4-BE49-F238E27FC236}">
                <a16:creationId xmlns:a16="http://schemas.microsoft.com/office/drawing/2014/main" id="{E2054327-0C43-DE46-9813-A4558A8B72D6}"/>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8001689" y="3765526"/>
            <a:ext cx="1047622" cy="419049"/>
          </a:xfrm>
          <a:prstGeom prst="rect">
            <a:avLst/>
          </a:prstGeom>
          <a:noFill/>
          <a:ln>
            <a:noFill/>
          </a:ln>
        </p:spPr>
      </p:pic>
      <p:pic>
        <p:nvPicPr>
          <p:cNvPr id="38" name="Google Shape;708;p91">
            <a:extLst>
              <a:ext uri="{FF2B5EF4-FFF2-40B4-BE49-F238E27FC236}">
                <a16:creationId xmlns:a16="http://schemas.microsoft.com/office/drawing/2014/main" id="{D9009437-7F2D-1747-9300-ABD3931F13D0}"/>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7765766" y="921214"/>
            <a:ext cx="1274991" cy="438593"/>
          </a:xfrm>
          <a:prstGeom prst="rect">
            <a:avLst/>
          </a:prstGeom>
          <a:noFill/>
          <a:ln>
            <a:noFill/>
          </a:ln>
        </p:spPr>
      </p:pic>
      <p:pic>
        <p:nvPicPr>
          <p:cNvPr id="39" name="Picture 38">
            <a:extLst>
              <a:ext uri="{FF2B5EF4-FFF2-40B4-BE49-F238E27FC236}">
                <a16:creationId xmlns:a16="http://schemas.microsoft.com/office/drawing/2014/main" id="{15BFF5FE-78BC-0C4F-A992-50E99B69CB1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45317" y="4492181"/>
            <a:ext cx="1637897" cy="343714"/>
          </a:xfrm>
          <a:prstGeom prst="rect">
            <a:avLst/>
          </a:prstGeom>
        </p:spPr>
      </p:pic>
      <p:pic>
        <p:nvPicPr>
          <p:cNvPr id="40" name="Picture 39">
            <a:extLst>
              <a:ext uri="{FF2B5EF4-FFF2-40B4-BE49-F238E27FC236}">
                <a16:creationId xmlns:a16="http://schemas.microsoft.com/office/drawing/2014/main" id="{D3DD28A3-7C4C-E54A-B782-507F4DA0C43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40718" y="2183228"/>
            <a:ext cx="756185" cy="578646"/>
          </a:xfrm>
          <a:prstGeom prst="rect">
            <a:avLst/>
          </a:prstGeom>
        </p:spPr>
      </p:pic>
      <p:sp>
        <p:nvSpPr>
          <p:cNvPr id="2" name="TextBox 1">
            <a:extLst>
              <a:ext uri="{FF2B5EF4-FFF2-40B4-BE49-F238E27FC236}">
                <a16:creationId xmlns:a16="http://schemas.microsoft.com/office/drawing/2014/main" id="{A4987C2E-5D7A-0843-BAF1-4B33C918207E}"/>
              </a:ext>
            </a:extLst>
          </p:cNvPr>
          <p:cNvSpPr txBox="1"/>
          <p:nvPr/>
        </p:nvSpPr>
        <p:spPr>
          <a:xfrm>
            <a:off x="7617934" y="418628"/>
            <a:ext cx="1145506" cy="383182"/>
          </a:xfrm>
          <a:prstGeom prst="rect">
            <a:avLst/>
          </a:prstGeom>
          <a:noFill/>
        </p:spPr>
        <p:txBody>
          <a:bodyPr wrap="none" rtlCol="0">
            <a:spAutoFit/>
          </a:bodyPr>
          <a:lstStyle/>
          <a:p>
            <a:pPr marL="0" marR="0" lvl="0" indent="0" algn="l" defTabSz="685800" rtl="0" eaLnBrk="1" fontAlgn="auto" latinLnBrk="0" hangingPunct="1">
              <a:lnSpc>
                <a:spcPct val="90000"/>
              </a:lnSpc>
              <a:spcBef>
                <a:spcPts val="0"/>
              </a:spcBef>
              <a:spcAft>
                <a:spcPts val="0"/>
              </a:spcAft>
              <a:buClrTx/>
              <a:buSzTx/>
              <a:buFont typeface="Arial"/>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Facilities</a:t>
            </a:r>
          </a:p>
        </p:txBody>
      </p:sp>
      <p:sp>
        <p:nvSpPr>
          <p:cNvPr id="13" name="TextBox 12">
            <a:extLst>
              <a:ext uri="{FF2B5EF4-FFF2-40B4-BE49-F238E27FC236}">
                <a16:creationId xmlns:a16="http://schemas.microsoft.com/office/drawing/2014/main" id="{2FFB39F8-B66A-7D45-A703-5896B1DF24AA}"/>
              </a:ext>
            </a:extLst>
          </p:cNvPr>
          <p:cNvSpPr txBox="1"/>
          <p:nvPr/>
        </p:nvSpPr>
        <p:spPr>
          <a:xfrm>
            <a:off x="2331342" y="670276"/>
            <a:ext cx="2485296" cy="553998"/>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Spack</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develop branch</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Bleeding edge: 400-600 changes/month</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Latest features and package versions</a:t>
            </a:r>
          </a:p>
        </p:txBody>
      </p:sp>
      <p:sp>
        <p:nvSpPr>
          <p:cNvPr id="11" name="Striped Right Arrow 10">
            <a:extLst>
              <a:ext uri="{FF2B5EF4-FFF2-40B4-BE49-F238E27FC236}">
                <a16:creationId xmlns:a16="http://schemas.microsoft.com/office/drawing/2014/main" id="{6460E0AC-8F97-CA4B-87A6-355B1F8ED3BA}"/>
              </a:ext>
            </a:extLst>
          </p:cNvPr>
          <p:cNvSpPr/>
          <p:nvPr/>
        </p:nvSpPr>
        <p:spPr>
          <a:xfrm rot="16200000">
            <a:off x="226147" y="2926730"/>
            <a:ext cx="3856220" cy="352467"/>
          </a:xfrm>
          <a:prstGeom prst="stripedRight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nvGrpSpPr>
          <p:cNvPr id="7" name="Group 6">
            <a:extLst>
              <a:ext uri="{FF2B5EF4-FFF2-40B4-BE49-F238E27FC236}">
                <a16:creationId xmlns:a16="http://schemas.microsoft.com/office/drawing/2014/main" id="{F95E0A91-BDCD-11DB-CFBC-7E6B86C24243}"/>
              </a:ext>
            </a:extLst>
          </p:cNvPr>
          <p:cNvGrpSpPr/>
          <p:nvPr/>
        </p:nvGrpSpPr>
        <p:grpSpPr>
          <a:xfrm>
            <a:off x="1968388" y="1366962"/>
            <a:ext cx="3046638" cy="3902070"/>
            <a:chOff x="1968388" y="1366962"/>
            <a:chExt cx="3046638" cy="3902070"/>
          </a:xfrm>
        </p:grpSpPr>
        <p:grpSp>
          <p:nvGrpSpPr>
            <p:cNvPr id="32" name="Group 31">
              <a:extLst>
                <a:ext uri="{FF2B5EF4-FFF2-40B4-BE49-F238E27FC236}">
                  <a16:creationId xmlns:a16="http://schemas.microsoft.com/office/drawing/2014/main" id="{D496803B-965A-6940-AC7B-64BD11B2613B}"/>
                </a:ext>
              </a:extLst>
            </p:cNvPr>
            <p:cNvGrpSpPr/>
            <p:nvPr/>
          </p:nvGrpSpPr>
          <p:grpSpPr>
            <a:xfrm>
              <a:off x="1968388" y="1500889"/>
              <a:ext cx="1407922" cy="3768143"/>
              <a:chOff x="5187836" y="899416"/>
              <a:chExt cx="1877229" cy="5024190"/>
            </a:xfrm>
          </p:grpSpPr>
          <p:sp>
            <p:nvSpPr>
              <p:cNvPr id="8" name="Circular Arrow 7">
                <a:extLst>
                  <a:ext uri="{FF2B5EF4-FFF2-40B4-BE49-F238E27FC236}">
                    <a16:creationId xmlns:a16="http://schemas.microsoft.com/office/drawing/2014/main" id="{03596E58-17D7-5944-BEEF-EECB993981BC}"/>
                  </a:ext>
                </a:extLst>
              </p:cNvPr>
              <p:cNvSpPr/>
              <p:nvPr/>
            </p:nvSpPr>
            <p:spPr>
              <a:xfrm rot="17438881">
                <a:off x="5275212" y="4133753"/>
                <a:ext cx="1845013" cy="1734693"/>
              </a:xfrm>
              <a:prstGeom prst="circularArrow">
                <a:avLst>
                  <a:gd name="adj1" fmla="val 12430"/>
                  <a:gd name="adj2" fmla="val 201137"/>
                  <a:gd name="adj3" fmla="val 20185829"/>
                  <a:gd name="adj4" fmla="val 14089296"/>
                  <a:gd name="adj5" fmla="val 6215"/>
                </a:avLst>
              </a:prstGeom>
              <a:gradFill flip="none" rotWithShape="1">
                <a:gsLst>
                  <a:gs pos="22000">
                    <a:srgbClr val="C00000"/>
                  </a:gs>
                  <a:gs pos="86000">
                    <a:schemeClr val="accent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87" name="Circular Arrow 86">
                <a:extLst>
                  <a:ext uri="{FF2B5EF4-FFF2-40B4-BE49-F238E27FC236}">
                    <a16:creationId xmlns:a16="http://schemas.microsoft.com/office/drawing/2014/main" id="{AB6B0866-DF1F-4644-946E-40D9F6C0F834}"/>
                  </a:ext>
                </a:extLst>
              </p:cNvPr>
              <p:cNvSpPr/>
              <p:nvPr/>
            </p:nvSpPr>
            <p:spPr>
              <a:xfrm rot="9370299" flipH="1">
                <a:off x="5187836" y="2575490"/>
                <a:ext cx="1705461" cy="1734692"/>
              </a:xfrm>
              <a:prstGeom prst="circularArrow">
                <a:avLst>
                  <a:gd name="adj1" fmla="val 12430"/>
                  <a:gd name="adj2" fmla="val 267377"/>
                  <a:gd name="adj3" fmla="val 20185829"/>
                  <a:gd name="adj4" fmla="val 15224222"/>
                  <a:gd name="adj5" fmla="val 6215"/>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22" name="Right Arrow 21">
                <a:extLst>
                  <a:ext uri="{FF2B5EF4-FFF2-40B4-BE49-F238E27FC236}">
                    <a16:creationId xmlns:a16="http://schemas.microsoft.com/office/drawing/2014/main" id="{8195DF1D-9248-734D-8332-2FEF77D196FF}"/>
                  </a:ext>
                </a:extLst>
              </p:cNvPr>
              <p:cNvSpPr/>
              <p:nvPr/>
            </p:nvSpPr>
            <p:spPr>
              <a:xfrm rot="16200000">
                <a:off x="5502238" y="1966113"/>
                <a:ext cx="2573091" cy="439698"/>
              </a:xfrm>
              <a:prstGeom prst="rightArrow">
                <a:avLst>
                  <a:gd name="adj1" fmla="val 47219"/>
                  <a:gd name="adj2"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sp>
          <p:nvSpPr>
            <p:cNvPr id="108" name="TextBox 107">
              <a:extLst>
                <a:ext uri="{FF2B5EF4-FFF2-40B4-BE49-F238E27FC236}">
                  <a16:creationId xmlns:a16="http://schemas.microsoft.com/office/drawing/2014/main" id="{1B64FD49-6CC2-1C45-8DDE-EBFE8C996F48}"/>
                </a:ext>
              </a:extLst>
            </p:cNvPr>
            <p:cNvSpPr txBox="1"/>
            <p:nvPr/>
          </p:nvSpPr>
          <p:spPr>
            <a:xfrm>
              <a:off x="3311996" y="1366962"/>
              <a:ext cx="1703030" cy="73866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1"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Spack</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 release branches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Stable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spack</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Stable package versions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Bugfixes backported</a:t>
              </a:r>
              <a:endPar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grpSp>
        <p:nvGrpSpPr>
          <p:cNvPr id="12" name="Group 11">
            <a:extLst>
              <a:ext uri="{FF2B5EF4-FFF2-40B4-BE49-F238E27FC236}">
                <a16:creationId xmlns:a16="http://schemas.microsoft.com/office/drawing/2014/main" id="{FD05C58C-75B1-F4DA-EE41-BF8497274E33}"/>
              </a:ext>
            </a:extLst>
          </p:cNvPr>
          <p:cNvGrpSpPr/>
          <p:nvPr/>
        </p:nvGrpSpPr>
        <p:grpSpPr>
          <a:xfrm>
            <a:off x="5396459" y="420738"/>
            <a:ext cx="2106686" cy="1011159"/>
            <a:chOff x="5396459" y="420738"/>
            <a:chExt cx="2106686" cy="1011159"/>
          </a:xfrm>
        </p:grpSpPr>
        <p:pic>
          <p:nvPicPr>
            <p:cNvPr id="127" name="Picture 126" descr="A picture containing indoor, decorated, colorful&#10;&#10;Description automatically generated">
              <a:extLst>
                <a:ext uri="{FF2B5EF4-FFF2-40B4-BE49-F238E27FC236}">
                  <a16:creationId xmlns:a16="http://schemas.microsoft.com/office/drawing/2014/main" id="{A93DBDF2-6E53-2E49-A243-D87FFD24D013}"/>
                </a:ext>
              </a:extLst>
            </p:cNvPr>
            <p:cNvPicPr>
              <a:picLocks noChangeAspect="1"/>
            </p:cNvPicPr>
            <p:nvPr/>
          </p:nvPicPr>
          <p:blipFill>
            <a:blip r:embed="rId9">
              <a:alphaModFix amt="18000"/>
            </a:blip>
            <a:stretch>
              <a:fillRect/>
            </a:stretch>
          </p:blipFill>
          <p:spPr>
            <a:xfrm>
              <a:off x="5396459" y="420738"/>
              <a:ext cx="2015500" cy="888080"/>
            </a:xfrm>
            <a:prstGeom prst="rect">
              <a:avLst/>
            </a:prstGeom>
          </p:spPr>
        </p:pic>
        <p:sp>
          <p:nvSpPr>
            <p:cNvPr id="115" name="TextBox 114">
              <a:extLst>
                <a:ext uri="{FF2B5EF4-FFF2-40B4-BE49-F238E27FC236}">
                  <a16:creationId xmlns:a16="http://schemas.microsoft.com/office/drawing/2014/main" id="{624B8419-F56E-7742-A0F5-B9E6AA1E3C8C}"/>
                </a:ext>
              </a:extLst>
            </p:cNvPr>
            <p:cNvSpPr txBox="1"/>
            <p:nvPr/>
          </p:nvSpPr>
          <p:spPr>
            <a:xfrm>
              <a:off x="5466690" y="693233"/>
              <a:ext cx="2036455" cy="73866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Applications</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Consume software from any of </a:t>
              </a:r>
              <a:b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b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these channels, via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Arial"/>
                  <a:sym typeface="Arial"/>
                </a:rPr>
                <a:t>Spack</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Use bleeding edge or stable</a:t>
              </a:r>
            </a:p>
          </p:txBody>
        </p:sp>
      </p:grpSp>
      <p:grpSp>
        <p:nvGrpSpPr>
          <p:cNvPr id="15" name="Group 14">
            <a:extLst>
              <a:ext uri="{FF2B5EF4-FFF2-40B4-BE49-F238E27FC236}">
                <a16:creationId xmlns:a16="http://schemas.microsoft.com/office/drawing/2014/main" id="{5EF596C8-B56F-16E8-2A6E-1C9E621F231E}"/>
              </a:ext>
            </a:extLst>
          </p:cNvPr>
          <p:cNvGrpSpPr/>
          <p:nvPr/>
        </p:nvGrpSpPr>
        <p:grpSpPr>
          <a:xfrm>
            <a:off x="3934775" y="2532477"/>
            <a:ext cx="3900252" cy="1525572"/>
            <a:chOff x="3934775" y="2532477"/>
            <a:chExt cx="3900252" cy="1525572"/>
          </a:xfrm>
        </p:grpSpPr>
        <p:sp>
          <p:nvSpPr>
            <p:cNvPr id="122" name="Circular Arrow 121">
              <a:extLst>
                <a:ext uri="{FF2B5EF4-FFF2-40B4-BE49-F238E27FC236}">
                  <a16:creationId xmlns:a16="http://schemas.microsoft.com/office/drawing/2014/main" id="{E4BFF3F8-A64A-B245-BC1F-7F50B239904B}"/>
                </a:ext>
              </a:extLst>
            </p:cNvPr>
            <p:cNvSpPr/>
            <p:nvPr/>
          </p:nvSpPr>
          <p:spPr>
            <a:xfrm rot="6868514" flipH="1" flipV="1">
              <a:off x="3944501" y="2614065"/>
              <a:ext cx="1279095" cy="1298547"/>
            </a:xfrm>
            <a:prstGeom prst="circularArrow">
              <a:avLst>
                <a:gd name="adj1" fmla="val 12430"/>
                <a:gd name="adj2" fmla="val 267377"/>
                <a:gd name="adj3" fmla="val 20185829"/>
                <a:gd name="adj4" fmla="val 17175930"/>
                <a:gd name="adj5" fmla="val 599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grpSp>
          <p:nvGrpSpPr>
            <p:cNvPr id="10" name="Group 9">
              <a:extLst>
                <a:ext uri="{FF2B5EF4-FFF2-40B4-BE49-F238E27FC236}">
                  <a16:creationId xmlns:a16="http://schemas.microsoft.com/office/drawing/2014/main" id="{00982A65-5322-548B-8854-1C9195E6848B}"/>
                </a:ext>
              </a:extLst>
            </p:cNvPr>
            <p:cNvGrpSpPr/>
            <p:nvPr/>
          </p:nvGrpSpPr>
          <p:grpSpPr>
            <a:xfrm>
              <a:off x="4581369" y="2532477"/>
              <a:ext cx="3253658" cy="1525572"/>
              <a:chOff x="4581369" y="2532477"/>
              <a:chExt cx="3253658" cy="1525572"/>
            </a:xfrm>
          </p:grpSpPr>
          <p:sp>
            <p:nvSpPr>
              <p:cNvPr id="120" name="TextBox 119">
                <a:extLst>
                  <a:ext uri="{FF2B5EF4-FFF2-40B4-BE49-F238E27FC236}">
                    <a16:creationId xmlns:a16="http://schemas.microsoft.com/office/drawing/2014/main" id="{B5C33F92-3BF1-FF44-939E-A9E6FB8F2D3B}"/>
                  </a:ext>
                </a:extLst>
              </p:cNvPr>
              <p:cNvSpPr txBox="1"/>
              <p:nvPr/>
            </p:nvSpPr>
            <p:spPr>
              <a:xfrm>
                <a:off x="4897171" y="2888498"/>
                <a:ext cx="2937856" cy="116955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Software Integration at HPC Facilities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Local builds and testing</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Local configuration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Local filesystem installation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Local module scheme</a:t>
                </a:r>
              </a:p>
            </p:txBody>
          </p:sp>
          <p:sp>
            <p:nvSpPr>
              <p:cNvPr id="124" name="Right Arrow 123">
                <a:extLst>
                  <a:ext uri="{FF2B5EF4-FFF2-40B4-BE49-F238E27FC236}">
                    <a16:creationId xmlns:a16="http://schemas.microsoft.com/office/drawing/2014/main" id="{8962C1C5-DD4C-DF48-9CFB-ABE083785D4D}"/>
                  </a:ext>
                </a:extLst>
              </p:cNvPr>
              <p:cNvSpPr/>
              <p:nvPr/>
            </p:nvSpPr>
            <p:spPr>
              <a:xfrm>
                <a:off x="4581369" y="2532477"/>
                <a:ext cx="3102964" cy="328612"/>
              </a:xfrm>
              <a:prstGeom prst="rightArrow">
                <a:avLst>
                  <a:gd name="adj1" fmla="val 47219"/>
                  <a:gd name="adj2" fmla="val 50000"/>
                </a:avLst>
              </a:prstGeom>
              <a:gradFill>
                <a:gsLst>
                  <a:gs pos="50000">
                    <a:srgbClr val="697A99"/>
                  </a:gs>
                  <a:gs pos="0">
                    <a:schemeClr val="tx1">
                      <a:lumMod val="50000"/>
                      <a:lumOff val="50000"/>
                    </a:schemeClr>
                  </a:gs>
                  <a:gs pos="100000">
                    <a:schemeClr val="accent1"/>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grpSp>
      <p:pic>
        <p:nvPicPr>
          <p:cNvPr id="132" name="Picture 131" descr="spack-logo.pdf">
            <a:extLst>
              <a:ext uri="{FF2B5EF4-FFF2-40B4-BE49-F238E27FC236}">
                <a16:creationId xmlns:a16="http://schemas.microsoft.com/office/drawing/2014/main" id="{FD2EAC53-9677-F847-BF0A-381A88EFC9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09240" y="667334"/>
            <a:ext cx="470741" cy="469523"/>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451378CD-C773-CEB9-B5D9-7AB91E6DA78C}"/>
              </a:ext>
            </a:extLst>
          </p:cNvPr>
          <p:cNvGrpSpPr/>
          <p:nvPr/>
        </p:nvGrpSpPr>
        <p:grpSpPr>
          <a:xfrm>
            <a:off x="3063990" y="1810760"/>
            <a:ext cx="4306281" cy="2529428"/>
            <a:chOff x="3063990" y="1810760"/>
            <a:chExt cx="4306281" cy="2529428"/>
          </a:xfrm>
        </p:grpSpPr>
        <p:grpSp>
          <p:nvGrpSpPr>
            <p:cNvPr id="41" name="Group 40">
              <a:extLst>
                <a:ext uri="{FF2B5EF4-FFF2-40B4-BE49-F238E27FC236}">
                  <a16:creationId xmlns:a16="http://schemas.microsoft.com/office/drawing/2014/main" id="{69610A40-2088-FE4D-90F3-71B6F3CE72F2}"/>
                </a:ext>
              </a:extLst>
            </p:cNvPr>
            <p:cNvGrpSpPr/>
            <p:nvPr/>
          </p:nvGrpSpPr>
          <p:grpSpPr>
            <a:xfrm>
              <a:off x="3063990" y="1810760"/>
              <a:ext cx="1436275" cy="2529428"/>
              <a:chOff x="6686113" y="885355"/>
              <a:chExt cx="1915033" cy="3372570"/>
            </a:xfrm>
          </p:grpSpPr>
          <p:sp>
            <p:nvSpPr>
              <p:cNvPr id="91" name="Circular Arrow 90">
                <a:extLst>
                  <a:ext uri="{FF2B5EF4-FFF2-40B4-BE49-F238E27FC236}">
                    <a16:creationId xmlns:a16="http://schemas.microsoft.com/office/drawing/2014/main" id="{F8D044B1-4C0C-E04D-A255-2ACD7EAB6EE1}"/>
                  </a:ext>
                </a:extLst>
              </p:cNvPr>
              <p:cNvSpPr/>
              <p:nvPr/>
            </p:nvSpPr>
            <p:spPr>
              <a:xfrm rot="17272946">
                <a:off x="6692140" y="2406885"/>
                <a:ext cx="1845013" cy="1857067"/>
              </a:xfrm>
              <a:prstGeom prst="circularArrow">
                <a:avLst>
                  <a:gd name="adj1" fmla="val 11232"/>
                  <a:gd name="adj2" fmla="val 201137"/>
                  <a:gd name="adj3" fmla="val 20547217"/>
                  <a:gd name="adj4" fmla="val 15362235"/>
                  <a:gd name="adj5" fmla="val 5616"/>
                </a:avLst>
              </a:prstGeom>
              <a:gradFill flip="none" rotWithShape="1">
                <a:gsLst>
                  <a:gs pos="15000">
                    <a:schemeClr val="accent2"/>
                  </a:gs>
                  <a:gs pos="74000">
                    <a:schemeClr val="accent1"/>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113" name="Circular Arrow 112">
                <a:extLst>
                  <a:ext uri="{FF2B5EF4-FFF2-40B4-BE49-F238E27FC236}">
                    <a16:creationId xmlns:a16="http://schemas.microsoft.com/office/drawing/2014/main" id="{2FDA8444-723C-6F47-A2B3-4FBCDE8A90A0}"/>
                  </a:ext>
                </a:extLst>
              </p:cNvPr>
              <p:cNvSpPr/>
              <p:nvPr/>
            </p:nvSpPr>
            <p:spPr>
              <a:xfrm rot="9401375" flipH="1">
                <a:off x="6774605" y="885355"/>
                <a:ext cx="1705460" cy="1734692"/>
              </a:xfrm>
              <a:prstGeom prst="circularArrow">
                <a:avLst>
                  <a:gd name="adj1" fmla="val 12430"/>
                  <a:gd name="adj2" fmla="val 267377"/>
                  <a:gd name="adj3" fmla="val 20185829"/>
                  <a:gd name="adj4" fmla="val 14733547"/>
                  <a:gd name="adj5" fmla="val 599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
            <p:nvSpPr>
              <p:cNvPr id="114" name="Right Arrow 113">
                <a:extLst>
                  <a:ext uri="{FF2B5EF4-FFF2-40B4-BE49-F238E27FC236}">
                    <a16:creationId xmlns:a16="http://schemas.microsoft.com/office/drawing/2014/main" id="{54F55544-E005-F743-84ED-EA39628F6526}"/>
                  </a:ext>
                </a:extLst>
              </p:cNvPr>
              <p:cNvSpPr/>
              <p:nvPr/>
            </p:nvSpPr>
            <p:spPr>
              <a:xfrm rot="16200000">
                <a:off x="8105432" y="1301754"/>
                <a:ext cx="553279" cy="438149"/>
              </a:xfrm>
              <a:prstGeom prst="rightArrow">
                <a:avLst>
                  <a:gd name="adj1" fmla="val 47219"/>
                  <a:gd name="adj2"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grpSp>
        <p:sp>
          <p:nvSpPr>
            <p:cNvPr id="134" name="TextBox 133">
              <a:extLst>
                <a:ext uri="{FF2B5EF4-FFF2-40B4-BE49-F238E27FC236}">
                  <a16:creationId xmlns:a16="http://schemas.microsoft.com/office/drawing/2014/main" id="{7121831C-216D-2C41-97FA-B2C81B7E82A4}"/>
                </a:ext>
              </a:extLst>
            </p:cNvPr>
            <p:cNvSpPr txBox="1"/>
            <p:nvPr/>
          </p:nvSpPr>
          <p:spPr>
            <a:xfrm>
              <a:off x="4497049" y="2035852"/>
              <a:ext cx="2873222" cy="57708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Arial"/>
                  <a:sym typeface="Arial"/>
                </a:rPr>
                <a:t>E4S release branches</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Facility testing</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Curated public build caches (manually created)</a:t>
              </a:r>
            </a:p>
          </p:txBody>
        </p:sp>
      </p:grpSp>
      <p:grpSp>
        <p:nvGrpSpPr>
          <p:cNvPr id="14" name="Group 13">
            <a:extLst>
              <a:ext uri="{FF2B5EF4-FFF2-40B4-BE49-F238E27FC236}">
                <a16:creationId xmlns:a16="http://schemas.microsoft.com/office/drawing/2014/main" id="{963B88BA-97B4-C9B6-A0C3-25DFB5D6BBCF}"/>
              </a:ext>
            </a:extLst>
          </p:cNvPr>
          <p:cNvGrpSpPr/>
          <p:nvPr/>
        </p:nvGrpSpPr>
        <p:grpSpPr>
          <a:xfrm>
            <a:off x="4709160" y="888166"/>
            <a:ext cx="2845883" cy="1354738"/>
            <a:chOff x="4709160" y="888166"/>
            <a:chExt cx="2845883" cy="1354738"/>
          </a:xfrm>
        </p:grpSpPr>
        <p:sp>
          <p:nvSpPr>
            <p:cNvPr id="131" name="Right Arrow 130">
              <a:extLst>
                <a:ext uri="{FF2B5EF4-FFF2-40B4-BE49-F238E27FC236}">
                  <a16:creationId xmlns:a16="http://schemas.microsoft.com/office/drawing/2014/main" id="{5E88C3A7-9048-0D44-B73F-16DC36E6018C}"/>
                </a:ext>
              </a:extLst>
            </p:cNvPr>
            <p:cNvSpPr/>
            <p:nvPr/>
          </p:nvSpPr>
          <p:spPr>
            <a:xfrm>
              <a:off x="4709160" y="888166"/>
              <a:ext cx="726648" cy="246465"/>
            </a:xfrm>
            <a:prstGeom prst="rightArrow">
              <a:avLst>
                <a:gd name="adj1" fmla="val 47219"/>
                <a:gd name="adj2" fmla="val 50000"/>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dirty="0">
                <a:ln>
                  <a:noFill/>
                </a:ln>
                <a:solidFill>
                  <a:prstClr val="white"/>
                </a:solidFill>
                <a:effectLst/>
                <a:uLnTx/>
                <a:uFillTx/>
                <a:latin typeface="Calibri" panose="020F0502020204030204"/>
                <a:ea typeface="+mn-ea"/>
                <a:cs typeface="+mn-cs"/>
                <a:sym typeface="Arial"/>
              </a:endParaRPr>
            </a:p>
          </p:txBody>
        </p:sp>
        <p:sp>
          <p:nvSpPr>
            <p:cNvPr id="1024" name="Bent Arrow 1023">
              <a:extLst>
                <a:ext uri="{FF2B5EF4-FFF2-40B4-BE49-F238E27FC236}">
                  <a16:creationId xmlns:a16="http://schemas.microsoft.com/office/drawing/2014/main" id="{C8AB4D0C-08FE-4C43-8672-B26F805E8EBE}"/>
                </a:ext>
              </a:extLst>
            </p:cNvPr>
            <p:cNvSpPr/>
            <p:nvPr/>
          </p:nvSpPr>
          <p:spPr>
            <a:xfrm rot="16200000" flipV="1">
              <a:off x="5438618" y="862871"/>
              <a:ext cx="286688" cy="1472783"/>
            </a:xfrm>
            <a:prstGeom prst="bentArrow">
              <a:avLst>
                <a:gd name="adj1" fmla="val 32407"/>
                <a:gd name="adj2" fmla="val 37582"/>
                <a:gd name="adj3" fmla="val 37200"/>
                <a:gd name="adj4" fmla="val 5747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137" name="Bent Arrow 136">
              <a:extLst>
                <a:ext uri="{FF2B5EF4-FFF2-40B4-BE49-F238E27FC236}">
                  <a16:creationId xmlns:a16="http://schemas.microsoft.com/office/drawing/2014/main" id="{D83B31FB-4B2C-4D4D-928B-EFE8E67863E0}"/>
                </a:ext>
              </a:extLst>
            </p:cNvPr>
            <p:cNvSpPr/>
            <p:nvPr/>
          </p:nvSpPr>
          <p:spPr>
            <a:xfrm rot="16200000" flipV="1">
              <a:off x="5882701" y="1514943"/>
              <a:ext cx="781364" cy="674558"/>
            </a:xfrm>
            <a:prstGeom prst="bentArrow">
              <a:avLst>
                <a:gd name="adj1" fmla="val 15732"/>
                <a:gd name="adj2" fmla="val 17780"/>
                <a:gd name="adj3" fmla="val 15334"/>
                <a:gd name="adj4" fmla="val 37867"/>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138" name="Bent Arrow 137">
              <a:extLst>
                <a:ext uri="{FF2B5EF4-FFF2-40B4-BE49-F238E27FC236}">
                  <a16:creationId xmlns:a16="http://schemas.microsoft.com/office/drawing/2014/main" id="{66FAB4E0-F2E5-3847-B296-BA954AC53128}"/>
                </a:ext>
              </a:extLst>
            </p:cNvPr>
            <p:cNvSpPr/>
            <p:nvPr/>
          </p:nvSpPr>
          <p:spPr>
            <a:xfrm rot="16200000">
              <a:off x="6901096" y="1255426"/>
              <a:ext cx="436589" cy="871304"/>
            </a:xfrm>
            <a:prstGeom prst="bentArrow">
              <a:avLst>
                <a:gd name="adj1" fmla="val 21565"/>
                <a:gd name="adj2" fmla="val 21947"/>
                <a:gd name="adj3" fmla="val 23667"/>
                <a:gd name="adj4" fmla="val 37867"/>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grpSp>
      <p:grpSp>
        <p:nvGrpSpPr>
          <p:cNvPr id="1025" name="Group 1024">
            <a:extLst>
              <a:ext uri="{FF2B5EF4-FFF2-40B4-BE49-F238E27FC236}">
                <a16:creationId xmlns:a16="http://schemas.microsoft.com/office/drawing/2014/main" id="{2A70441A-E122-D04B-93B5-5AB777F47BDE}"/>
              </a:ext>
            </a:extLst>
          </p:cNvPr>
          <p:cNvGrpSpPr/>
          <p:nvPr/>
        </p:nvGrpSpPr>
        <p:grpSpPr>
          <a:xfrm>
            <a:off x="0" y="1084266"/>
            <a:ext cx="2212954" cy="2176749"/>
            <a:chOff x="0" y="1003478"/>
            <a:chExt cx="2950605" cy="2902332"/>
          </a:xfrm>
        </p:grpSpPr>
        <p:pic>
          <p:nvPicPr>
            <p:cNvPr id="140" name="Picture 139">
              <a:extLst>
                <a:ext uri="{FF2B5EF4-FFF2-40B4-BE49-F238E27FC236}">
                  <a16:creationId xmlns:a16="http://schemas.microsoft.com/office/drawing/2014/main" id="{0DC6F6A1-B91A-CE47-8B9A-F87B7B8A0A85}"/>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0" y="1836295"/>
              <a:ext cx="2286000" cy="1236765"/>
            </a:xfrm>
            <a:prstGeom prst="rect">
              <a:avLst/>
            </a:prstGeom>
          </p:spPr>
        </p:pic>
        <p:sp>
          <p:nvSpPr>
            <p:cNvPr id="125" name="Circular Arrow 124">
              <a:extLst>
                <a:ext uri="{FF2B5EF4-FFF2-40B4-BE49-F238E27FC236}">
                  <a16:creationId xmlns:a16="http://schemas.microsoft.com/office/drawing/2014/main" id="{80794996-8497-2740-9DE7-6AC317999510}"/>
                </a:ext>
              </a:extLst>
            </p:cNvPr>
            <p:cNvSpPr/>
            <p:nvPr/>
          </p:nvSpPr>
          <p:spPr>
            <a:xfrm rot="644897" flipV="1">
              <a:off x="1015476" y="1003478"/>
              <a:ext cx="1935129" cy="1933690"/>
            </a:xfrm>
            <a:prstGeom prst="circularArrow">
              <a:avLst>
                <a:gd name="adj1" fmla="val 12430"/>
                <a:gd name="adj2" fmla="val 907637"/>
                <a:gd name="adj3" fmla="val 20185829"/>
                <a:gd name="adj4" fmla="val 16498617"/>
                <a:gd name="adj5" fmla="val 11139"/>
              </a:avLst>
            </a:prstGeom>
            <a:gradFill flip="none" rotWithShape="1">
              <a:gsLst>
                <a:gs pos="48000">
                  <a:srgbClr val="EAABAB"/>
                </a:gs>
                <a:gs pos="100000">
                  <a:srgbClr val="C00000"/>
                </a:gs>
                <a:gs pos="0">
                  <a:schemeClr val="bg1"/>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1"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grpSp>
          <p:nvGrpSpPr>
            <p:cNvPr id="141" name="Group 140">
              <a:extLst>
                <a:ext uri="{FF2B5EF4-FFF2-40B4-BE49-F238E27FC236}">
                  <a16:creationId xmlns:a16="http://schemas.microsoft.com/office/drawing/2014/main" id="{05A4AE8E-2DCD-604B-9A35-11ED34717F6E}"/>
                </a:ext>
              </a:extLst>
            </p:cNvPr>
            <p:cNvGrpSpPr/>
            <p:nvPr/>
          </p:nvGrpSpPr>
          <p:grpSpPr>
            <a:xfrm>
              <a:off x="200118" y="2920924"/>
              <a:ext cx="2488653" cy="984886"/>
              <a:chOff x="3062467" y="1946344"/>
              <a:chExt cx="2488653" cy="984886"/>
            </a:xfrm>
          </p:grpSpPr>
          <p:pic>
            <p:nvPicPr>
              <p:cNvPr id="142" name="Picture 141" descr="gh-logo.pdf">
                <a:extLst>
                  <a:ext uri="{FF2B5EF4-FFF2-40B4-BE49-F238E27FC236}">
                    <a16:creationId xmlns:a16="http://schemas.microsoft.com/office/drawing/2014/main" id="{C8F2CD82-5CB1-CC4A-89D0-A464E780D214}"/>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062467" y="2124249"/>
                <a:ext cx="592654" cy="587632"/>
              </a:xfrm>
              <a:prstGeom prst="rect">
                <a:avLst/>
              </a:prstGeom>
            </p:spPr>
          </p:pic>
          <p:sp>
            <p:nvSpPr>
              <p:cNvPr id="143" name="TextBox 142">
                <a:extLst>
                  <a:ext uri="{FF2B5EF4-FFF2-40B4-BE49-F238E27FC236}">
                    <a16:creationId xmlns:a16="http://schemas.microsoft.com/office/drawing/2014/main" id="{994DAC8B-5527-084D-8744-11C4B00F7140}"/>
                  </a:ext>
                </a:extLst>
              </p:cNvPr>
              <p:cNvSpPr txBox="1"/>
              <p:nvPr/>
            </p:nvSpPr>
            <p:spPr>
              <a:xfrm>
                <a:off x="3655121" y="1946344"/>
                <a:ext cx="1895999" cy="984886"/>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External Contributors</a:t>
                </a:r>
              </a:p>
              <a:p>
                <a:pPr marL="0" marR="0" lvl="0" indent="0" algn="l" defTabSz="457189"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Arial"/>
                    <a:sym typeface="Arial"/>
                  </a:rPr>
                  <a:t>on GitHub</a:t>
                </a:r>
              </a:p>
            </p:txBody>
          </p:sp>
        </p:grpSp>
      </p:grpSp>
      <p:sp>
        <p:nvSpPr>
          <p:cNvPr id="4" name="Oval 3">
            <a:extLst>
              <a:ext uri="{FF2B5EF4-FFF2-40B4-BE49-F238E27FC236}">
                <a16:creationId xmlns:a16="http://schemas.microsoft.com/office/drawing/2014/main" id="{A0247F6D-992E-E898-105A-F10FA0EDA948}"/>
              </a:ext>
            </a:extLst>
          </p:cNvPr>
          <p:cNvSpPr/>
          <p:nvPr/>
        </p:nvSpPr>
        <p:spPr>
          <a:xfrm>
            <a:off x="4733696" y="2697056"/>
            <a:ext cx="2827938" cy="15375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6" name="Arc 5">
            <a:extLst>
              <a:ext uri="{FF2B5EF4-FFF2-40B4-BE49-F238E27FC236}">
                <a16:creationId xmlns:a16="http://schemas.microsoft.com/office/drawing/2014/main" id="{7133DC5E-6DF5-C2B0-8708-C9EB7B66D372}"/>
              </a:ext>
            </a:extLst>
          </p:cNvPr>
          <p:cNvSpPr/>
          <p:nvPr/>
        </p:nvSpPr>
        <p:spPr>
          <a:xfrm rot="9104948">
            <a:off x="2097059" y="407541"/>
            <a:ext cx="3841672" cy="3575705"/>
          </a:xfrm>
          <a:prstGeom prst="arc">
            <a:avLst/>
          </a:prstGeom>
          <a:ln w="444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47" name="Content Placeholder 2">
            <a:extLst>
              <a:ext uri="{FF2B5EF4-FFF2-40B4-BE49-F238E27FC236}">
                <a16:creationId xmlns:a16="http://schemas.microsoft.com/office/drawing/2014/main" id="{2FB3181B-A706-DC24-3B76-28DD912801F0}"/>
              </a:ext>
            </a:extLst>
          </p:cNvPr>
          <p:cNvSpPr txBox="1">
            <a:spLocks/>
          </p:cNvSpPr>
          <p:nvPr/>
        </p:nvSpPr>
        <p:spPr bwMode="auto">
          <a:xfrm>
            <a:off x="3455774" y="4297854"/>
            <a:ext cx="3828816" cy="475849"/>
          </a:xfrm>
          <a:prstGeom prst="rect">
            <a:avLst/>
          </a:prstGeom>
          <a:noFill/>
          <a:ln w="9525">
            <a:noFill/>
            <a:miter lim="800000"/>
            <a:headEnd/>
            <a:tailEnd/>
          </a:ln>
        </p:spPr>
        <p:txBody>
          <a:bodyPr vert="horz" wrap="square" lIns="68580" tIns="34290" rIns="68580" bIns="34290" numCol="1" anchor="t" anchorCtr="0" compatLnSpc="1">
            <a:prstTxWarp prst="textNoShape">
              <a:avLst/>
            </a:prstTxWarp>
            <a:noAutofit/>
          </a:bodyPr>
          <a:lstStyle>
            <a:lvl1pPr marL="228600" indent="-228600"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defRPr sz="1800" kern="1200">
                <a:solidFill>
                  <a:schemeClr val="tx1"/>
                </a:solidFill>
                <a:latin typeface="+mn-lt"/>
                <a:ea typeface="+mn-ea"/>
                <a:cs typeface="Arial" panose="020B0604020202020204" pitchFamily="34" charset="0"/>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
              </a:spcBef>
              <a:spcAft>
                <a:spcPct val="0"/>
              </a:spcAft>
              <a:buClr>
                <a:prstClr val="black"/>
              </a:buClr>
              <a:buSzPct val="90000"/>
              <a:buFont typeface="Century Gothic" panose="020B0502020202020204" pitchFamily="34" charset="0"/>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sym typeface="Arial"/>
              </a:rPr>
              <a:t>We want to move last-mile effort upstream and eventually deploy from binaries</a:t>
            </a:r>
          </a:p>
        </p:txBody>
      </p:sp>
    </p:spTree>
    <p:extLst>
      <p:ext uri="{BB962C8B-B14F-4D97-AF65-F5344CB8AC3E}">
        <p14:creationId xmlns:p14="http://schemas.microsoft.com/office/powerpoint/2010/main" val="84998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512A42-AD47-BE4C-86DA-8DDEA04E7D6C}"/>
              </a:ext>
            </a:extLst>
          </p:cNvPr>
          <p:cNvSpPr>
            <a:spLocks noGrp="1"/>
          </p:cNvSpPr>
          <p:nvPr>
            <p:ph idx="1"/>
          </p:nvPr>
        </p:nvSpPr>
        <p:spPr>
          <a:xfrm>
            <a:off x="457200" y="1081143"/>
            <a:ext cx="8229600" cy="3247267"/>
          </a:xfrm>
        </p:spPr>
        <p:txBody>
          <a:bodyPr>
            <a:normAutofit/>
          </a:bodyPr>
          <a:lstStyle/>
          <a:p>
            <a:r>
              <a:rPr lang="en-US" sz="2100" b="1" dirty="0"/>
              <a:t>1:1 relationship between source code and binary (per platform)</a:t>
            </a:r>
          </a:p>
          <a:p>
            <a:pPr lvl="1"/>
            <a:r>
              <a:rPr lang="en-US" sz="1800" dirty="0"/>
              <a:t>Good for reproducibility (e.g., Debian)</a:t>
            </a:r>
          </a:p>
          <a:p>
            <a:pPr lvl="1"/>
            <a:r>
              <a:rPr lang="en-US" sz="1800" dirty="0"/>
              <a:t>Bad for performance optimization</a:t>
            </a:r>
          </a:p>
          <a:p>
            <a:r>
              <a:rPr lang="en-US" sz="2100" b="1" dirty="0"/>
              <a:t>Binaries should be as portable as possible</a:t>
            </a:r>
          </a:p>
          <a:p>
            <a:pPr lvl="1"/>
            <a:r>
              <a:rPr lang="en-US" sz="1800" dirty="0"/>
              <a:t>What most distributions do</a:t>
            </a:r>
          </a:p>
          <a:p>
            <a:pPr lvl="1"/>
            <a:r>
              <a:rPr lang="en-US" sz="1800" dirty="0"/>
              <a:t>Again, bad for performance</a:t>
            </a:r>
          </a:p>
          <a:p>
            <a:r>
              <a:rPr lang="en-US" sz="2100" b="1" dirty="0"/>
              <a:t>Toolchain is the same across the ecosystem</a:t>
            </a:r>
          </a:p>
          <a:p>
            <a:pPr lvl="1"/>
            <a:r>
              <a:rPr lang="en-US" sz="1800" dirty="0"/>
              <a:t>One compiler, one set of runtime libraries</a:t>
            </a:r>
          </a:p>
          <a:p>
            <a:pPr lvl="1"/>
            <a:r>
              <a:rPr lang="en-US" sz="1800" dirty="0"/>
              <a:t>Or, no compiler (for interpreted languages)</a:t>
            </a:r>
          </a:p>
        </p:txBody>
      </p:sp>
      <p:sp>
        <p:nvSpPr>
          <p:cNvPr id="3" name="Title 2">
            <a:extLst>
              <a:ext uri="{FF2B5EF4-FFF2-40B4-BE49-F238E27FC236}">
                <a16:creationId xmlns:a16="http://schemas.microsoft.com/office/drawing/2014/main" id="{A5B59718-90BF-1047-BA29-3F5B5E602C42}"/>
              </a:ext>
            </a:extLst>
          </p:cNvPr>
          <p:cNvSpPr>
            <a:spLocks noGrp="1"/>
          </p:cNvSpPr>
          <p:nvPr>
            <p:ph type="title"/>
          </p:nvPr>
        </p:nvSpPr>
        <p:spPr/>
        <p:txBody>
          <a:bodyPr/>
          <a:lstStyle/>
          <a:p>
            <a:r>
              <a:rPr lang="en-US" dirty="0"/>
              <a:t>Some fairly common (but questionable) assumptions</a:t>
            </a:r>
            <a:br>
              <a:rPr lang="en-US" dirty="0"/>
            </a:br>
            <a:r>
              <a:rPr lang="en-US" dirty="0"/>
              <a:t>made by package managers (</a:t>
            </a:r>
            <a:r>
              <a:rPr lang="en-US" dirty="0" err="1"/>
              <a:t>conda</a:t>
            </a:r>
            <a:r>
              <a:rPr lang="en-US" dirty="0"/>
              <a:t>, pip, apt, etc.)</a:t>
            </a:r>
          </a:p>
        </p:txBody>
      </p:sp>
      <p:sp>
        <p:nvSpPr>
          <p:cNvPr id="5" name="Rectangle 7">
            <a:extLst>
              <a:ext uri="{FF2B5EF4-FFF2-40B4-BE49-F238E27FC236}">
                <a16:creationId xmlns:a16="http://schemas.microsoft.com/office/drawing/2014/main" id="{A9194CA2-44F5-0546-B94D-449753588E6C}"/>
              </a:ext>
            </a:extLst>
          </p:cNvPr>
          <p:cNvSpPr>
            <a:spLocks noChangeArrowheads="1"/>
          </p:cNvSpPr>
          <p:nvPr/>
        </p:nvSpPr>
        <p:spPr bwMode="auto">
          <a:xfrm>
            <a:off x="0" y="4743390"/>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b="1" dirty="0">
                <a:solidFill>
                  <a:schemeClr val="bg1"/>
                </a:solidFill>
                <a:latin typeface="Calibri" panose="020F0502020204030204" pitchFamily="34" charset="0"/>
                <a:cs typeface="Calibri" panose="020F0502020204030204" pitchFamily="34" charset="0"/>
              </a:rPr>
              <a:t>Outside these boundaries, users are typically on their own</a:t>
            </a:r>
          </a:p>
        </p:txBody>
      </p:sp>
    </p:spTree>
    <p:extLst>
      <p:ext uri="{BB962C8B-B14F-4D97-AF65-F5344CB8AC3E}">
        <p14:creationId xmlns:p14="http://schemas.microsoft.com/office/powerpoint/2010/main" val="305521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5E8172C-34D3-5E44-BB50-548B58DE07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864" y="3240857"/>
            <a:ext cx="3418817" cy="43730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F51D8733-6236-E148-966F-F90694C6F9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82" y="1446162"/>
            <a:ext cx="3278655" cy="1773808"/>
          </a:xfrm>
          <a:prstGeom prst="rect">
            <a:avLst/>
          </a:prstGeom>
        </p:spPr>
      </p:pic>
      <p:sp>
        <p:nvSpPr>
          <p:cNvPr id="2" name="Title 1">
            <a:extLst>
              <a:ext uri="{FF2B5EF4-FFF2-40B4-BE49-F238E27FC236}">
                <a16:creationId xmlns:a16="http://schemas.microsoft.com/office/drawing/2014/main" id="{B2AE5A57-C0C4-F24D-84AB-D2858A2419BE}"/>
              </a:ext>
            </a:extLst>
          </p:cNvPr>
          <p:cNvSpPr>
            <a:spLocks noGrp="1"/>
          </p:cNvSpPr>
          <p:nvPr>
            <p:ph type="title"/>
          </p:nvPr>
        </p:nvSpPr>
        <p:spPr>
          <a:xfrm>
            <a:off x="144029" y="221048"/>
            <a:ext cx="8741673" cy="633078"/>
          </a:xfrm>
        </p:spPr>
        <p:txBody>
          <a:bodyPr/>
          <a:lstStyle/>
          <a:p>
            <a:r>
              <a:rPr lang="en-US" sz="2099" dirty="0"/>
              <a:t>Spack relies on cloud CI to ensure that builds continue working</a:t>
            </a:r>
          </a:p>
        </p:txBody>
      </p:sp>
      <p:grpSp>
        <p:nvGrpSpPr>
          <p:cNvPr id="20" name="Group 19">
            <a:extLst>
              <a:ext uri="{FF2B5EF4-FFF2-40B4-BE49-F238E27FC236}">
                <a16:creationId xmlns:a16="http://schemas.microsoft.com/office/drawing/2014/main" id="{08B5ECE7-5053-1149-85C7-B4B85CD9AFBB}"/>
              </a:ext>
            </a:extLst>
          </p:cNvPr>
          <p:cNvGrpSpPr/>
          <p:nvPr/>
        </p:nvGrpSpPr>
        <p:grpSpPr>
          <a:xfrm>
            <a:off x="4929938" y="2063856"/>
            <a:ext cx="1917509" cy="639474"/>
            <a:chOff x="6571786" y="2261585"/>
            <a:chExt cx="2557345" cy="852855"/>
          </a:xfrm>
        </p:grpSpPr>
        <p:sp>
          <p:nvSpPr>
            <p:cNvPr id="9" name="Down Arrow 8">
              <a:extLst>
                <a:ext uri="{FF2B5EF4-FFF2-40B4-BE49-F238E27FC236}">
                  <a16:creationId xmlns:a16="http://schemas.microsoft.com/office/drawing/2014/main" id="{9B958AE9-77A4-1540-85B9-252B783B267E}"/>
                </a:ext>
              </a:extLst>
            </p:cNvPr>
            <p:cNvSpPr/>
            <p:nvPr/>
          </p:nvSpPr>
          <p:spPr>
            <a:xfrm rot="16200000">
              <a:off x="7608143" y="1225228"/>
              <a:ext cx="484632" cy="2557345"/>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l" defTabSz="914081" rtl="0" eaLnBrk="1" fontAlgn="auto" latinLnBrk="0" hangingPunct="1">
                <a:lnSpc>
                  <a:spcPct val="9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prstClr val="black"/>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1432F1BB-D307-E34E-8CD5-0601CA4E746D}"/>
                </a:ext>
              </a:extLst>
            </p:cNvPr>
            <p:cNvSpPr txBox="1"/>
            <p:nvPr/>
          </p:nvSpPr>
          <p:spPr>
            <a:xfrm>
              <a:off x="6968275" y="2622040"/>
              <a:ext cx="1717157" cy="492400"/>
            </a:xfrm>
            <a:prstGeom prst="rect">
              <a:avLst/>
            </a:prstGeom>
            <a:noFill/>
          </p:spPr>
          <p:txBody>
            <a:bodyPr wrap="none" rtlCol="0">
              <a:spAutoFit/>
            </a:bodyPr>
            <a:lstStyle/>
            <a:p>
              <a:pPr marL="0" marR="0" lvl="0" indent="0" algn="l" defTabSz="914081" rtl="0" eaLnBrk="1" fontAlgn="auto" latinLnBrk="0" hangingPunct="1">
                <a:lnSpc>
                  <a:spcPct val="100000"/>
                </a:lnSpc>
                <a:spcBef>
                  <a:spcPts val="0"/>
                </a:spcBef>
                <a:spcAft>
                  <a:spcPts val="0"/>
                </a:spcAft>
                <a:buClr>
                  <a:srgbClr val="000000"/>
                </a:buClr>
                <a:buSzTx/>
                <a:buFont typeface="Arial"/>
                <a:buNone/>
                <a:tabLst/>
                <a:defRPr/>
              </a:pPr>
              <a:r>
                <a:rPr kumimoji="0" lang="en-US" sz="1799" b="1" i="0" u="none" strike="noStrike" kern="0" cap="none" spc="0" normalizeH="0" baseline="0" noProof="0" dirty="0">
                  <a:ln>
                    <a:noFill/>
                  </a:ln>
                  <a:solidFill>
                    <a:prstClr val="black"/>
                  </a:solidFill>
                  <a:effectLst/>
                  <a:uLnTx/>
                  <a:uFillTx/>
                  <a:latin typeface="Monaco" pitchFamily="2" charset="77"/>
                  <a:cs typeface="Arial"/>
                  <a:sym typeface="Arial"/>
                </a:rPr>
                <a:t>spack ci</a:t>
              </a:r>
            </a:p>
          </p:txBody>
        </p:sp>
      </p:grpSp>
      <p:grpSp>
        <p:nvGrpSpPr>
          <p:cNvPr id="12" name="Group 11">
            <a:extLst>
              <a:ext uri="{FF2B5EF4-FFF2-40B4-BE49-F238E27FC236}">
                <a16:creationId xmlns:a16="http://schemas.microsoft.com/office/drawing/2014/main" id="{D2454968-690E-0346-81B0-B2C2B986F652}"/>
              </a:ext>
            </a:extLst>
          </p:cNvPr>
          <p:cNvGrpSpPr/>
          <p:nvPr/>
        </p:nvGrpSpPr>
        <p:grpSpPr>
          <a:xfrm>
            <a:off x="382225" y="1354432"/>
            <a:ext cx="2435215" cy="807657"/>
            <a:chOff x="506591" y="1315435"/>
            <a:chExt cx="3247799" cy="1077155"/>
          </a:xfrm>
        </p:grpSpPr>
        <p:sp>
          <p:nvSpPr>
            <p:cNvPr id="19" name="TextBox 18">
              <a:extLst>
                <a:ext uri="{FF2B5EF4-FFF2-40B4-BE49-F238E27FC236}">
                  <a16:creationId xmlns:a16="http://schemas.microsoft.com/office/drawing/2014/main" id="{B6335D2C-7932-B546-A01A-3D770BA556E7}"/>
                </a:ext>
              </a:extLst>
            </p:cNvPr>
            <p:cNvSpPr txBox="1"/>
            <p:nvPr/>
          </p:nvSpPr>
          <p:spPr>
            <a:xfrm>
              <a:off x="1011045" y="1315435"/>
              <a:ext cx="2743345" cy="1077155"/>
            </a:xfrm>
            <a:prstGeom prst="rect">
              <a:avLst/>
            </a:prstGeom>
            <a:noFill/>
          </p:spPr>
          <p:txBody>
            <a:bodyPr wrap="none" rtlCol="0">
              <a:spAutoFit/>
            </a:bodyPr>
            <a:lstStyle/>
            <a:p>
              <a:pPr marL="0" marR="0" lvl="0" indent="0" algn="l" defTabSz="457040"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cs typeface="Arial"/>
                  <a:sym typeface="Arial"/>
                </a:rPr>
                <a:t>Spack Contributions</a:t>
              </a:r>
            </a:p>
            <a:p>
              <a:pPr marL="0" marR="0" lvl="0" indent="0" algn="l" defTabSz="457040"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prstClr val="black"/>
                  </a:solidFill>
                  <a:effectLst/>
                  <a:uLnTx/>
                  <a:uFillTx/>
                  <a:latin typeface="Calibri" panose="020F0502020204030204"/>
                  <a:cs typeface="Arial"/>
                  <a:sym typeface="Arial"/>
                </a:rPr>
                <a:t>on GitHub</a:t>
              </a:r>
              <a:br>
                <a:rPr kumimoji="0" lang="en-US" sz="1799" b="0" i="0" u="none" strike="noStrike" kern="0" cap="none" spc="0" normalizeH="0" baseline="0" noProof="0" dirty="0">
                  <a:ln>
                    <a:noFill/>
                  </a:ln>
                  <a:solidFill>
                    <a:prstClr val="black"/>
                  </a:solidFill>
                  <a:effectLst/>
                  <a:uLnTx/>
                  <a:uFillTx/>
                  <a:latin typeface="Calibri" panose="020F0502020204030204"/>
                  <a:cs typeface="Arial"/>
                  <a:sym typeface="Arial"/>
                </a:rPr>
              </a:br>
              <a:r>
                <a:rPr kumimoji="0" lang="en-US" sz="1050" b="0" i="0" u="none" strike="noStrike" kern="0" cap="none" spc="0" normalizeH="0" baseline="0" noProof="0" dirty="0">
                  <a:ln>
                    <a:noFill/>
                  </a:ln>
                  <a:solidFill>
                    <a:prstClr val="black"/>
                  </a:solidFill>
                  <a:effectLst/>
                  <a:uLnTx/>
                  <a:uFillTx/>
                  <a:latin typeface="Calibri" panose="020F0502020204030204"/>
                  <a:cs typeface="Arial"/>
                  <a:sym typeface="Arial"/>
                </a:rPr>
                <a:t>(over 1,000 contributors)</a:t>
              </a:r>
              <a:endParaRPr kumimoji="0" lang="en-US" sz="1799" b="0" i="0" u="none" strike="noStrike" kern="0" cap="none" spc="0" normalizeH="0" baseline="0" noProof="0" dirty="0">
                <a:ln>
                  <a:noFill/>
                </a:ln>
                <a:solidFill>
                  <a:prstClr val="black"/>
                </a:solidFill>
                <a:effectLst/>
                <a:uLnTx/>
                <a:uFillTx/>
                <a:latin typeface="Calibri" panose="020F0502020204030204"/>
                <a:cs typeface="Arial"/>
                <a:sym typeface="Arial"/>
              </a:endParaRPr>
            </a:p>
          </p:txBody>
        </p:sp>
        <p:pic>
          <p:nvPicPr>
            <p:cNvPr id="13" name="Picture 12" descr="gh-logo.pdf">
              <a:extLst>
                <a:ext uri="{FF2B5EF4-FFF2-40B4-BE49-F238E27FC236}">
                  <a16:creationId xmlns:a16="http://schemas.microsoft.com/office/drawing/2014/main" id="{6931C353-B7C7-B445-823C-E962BBC732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591" y="1683241"/>
              <a:ext cx="588564" cy="583576"/>
            </a:xfrm>
            <a:prstGeom prst="rect">
              <a:avLst/>
            </a:prstGeom>
          </p:spPr>
        </p:pic>
      </p:grpSp>
      <p:grpSp>
        <p:nvGrpSpPr>
          <p:cNvPr id="37" name="Group 36">
            <a:extLst>
              <a:ext uri="{FF2B5EF4-FFF2-40B4-BE49-F238E27FC236}">
                <a16:creationId xmlns:a16="http://schemas.microsoft.com/office/drawing/2014/main" id="{D6A34657-8FC6-364B-A103-50F0FFE37DA1}"/>
              </a:ext>
            </a:extLst>
          </p:cNvPr>
          <p:cNvGrpSpPr/>
          <p:nvPr/>
        </p:nvGrpSpPr>
        <p:grpSpPr>
          <a:xfrm>
            <a:off x="2782030" y="1346130"/>
            <a:ext cx="2968445" cy="2451240"/>
            <a:chOff x="3707163" y="1304366"/>
            <a:chExt cx="3958959" cy="3269170"/>
          </a:xfrm>
        </p:grpSpPr>
        <p:grpSp>
          <p:nvGrpSpPr>
            <p:cNvPr id="17" name="Group 16">
              <a:extLst>
                <a:ext uri="{FF2B5EF4-FFF2-40B4-BE49-F238E27FC236}">
                  <a16:creationId xmlns:a16="http://schemas.microsoft.com/office/drawing/2014/main" id="{829ABA4D-77A3-3445-958E-D5FB8EAF465A}"/>
                </a:ext>
              </a:extLst>
            </p:cNvPr>
            <p:cNvGrpSpPr/>
            <p:nvPr/>
          </p:nvGrpSpPr>
          <p:grpSpPr>
            <a:xfrm>
              <a:off x="5113936" y="1904997"/>
              <a:ext cx="1759915" cy="2668539"/>
              <a:chOff x="5113936" y="1904997"/>
              <a:chExt cx="1759915" cy="2668539"/>
            </a:xfrm>
          </p:grpSpPr>
          <p:pic>
            <p:nvPicPr>
              <p:cNvPr id="4" name="Picture 3" descr="A screenshot of text&#10;&#10;Description automatically generated">
                <a:extLst>
                  <a:ext uri="{FF2B5EF4-FFF2-40B4-BE49-F238E27FC236}">
                    <a16:creationId xmlns:a16="http://schemas.microsoft.com/office/drawing/2014/main" id="{B5B2725D-50D8-1C4C-9B10-777545D7118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18028" y="1904997"/>
                <a:ext cx="1581466" cy="168199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55510BA7-C1A6-6746-B7EA-AC95601E19D7}"/>
                  </a:ext>
                </a:extLst>
              </p:cNvPr>
              <p:cNvSpPr txBox="1"/>
              <p:nvPr/>
            </p:nvSpPr>
            <p:spPr>
              <a:xfrm>
                <a:off x="5113936" y="3674594"/>
                <a:ext cx="1759915" cy="898942"/>
              </a:xfrm>
              <a:prstGeom prst="rect">
                <a:avLst/>
              </a:prstGeom>
              <a:noFill/>
            </p:spPr>
            <p:txBody>
              <a:bodyPr wrap="none" rtlCol="0">
                <a:spAutoFit/>
              </a:bodyPr>
              <a:lstStyle/>
              <a:p>
                <a:pPr marL="0" marR="0" lvl="0" indent="0" algn="ctr" defTabSz="914081"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black"/>
                    </a:solidFill>
                    <a:effectLst/>
                    <a:uLnTx/>
                    <a:uFillTx/>
                    <a:latin typeface="Monaco" pitchFamily="2" charset="77"/>
                    <a:cs typeface="Arial"/>
                    <a:sym typeface="Arial"/>
                  </a:rPr>
                  <a:t>spack.yaml</a:t>
                </a:r>
                <a:br>
                  <a:rPr kumimoji="0" lang="en-US" sz="1050" b="0" i="0" u="none" strike="noStrike" kern="0" cap="none" spc="0" normalizeH="0" baseline="0" noProof="0" dirty="0">
                    <a:ln>
                      <a:noFill/>
                    </a:ln>
                    <a:solidFill>
                      <a:prstClr val="black"/>
                    </a:solidFill>
                    <a:effectLst/>
                    <a:uLnTx/>
                    <a:uFillTx/>
                    <a:latin typeface="Monaco" pitchFamily="2" charset="77"/>
                    <a:cs typeface="Arabic Typesetting" panose="020F0502020204030204" pitchFamily="34" charset="0"/>
                    <a:sym typeface="Arial"/>
                  </a:rPr>
                </a:br>
                <a:r>
                  <a:rPr kumimoji="0" lang="en-US" sz="1050" b="0" i="0" u="none" strike="noStrike" kern="0" cap="none" spc="0" normalizeH="0" baseline="0" noProof="0" dirty="0">
                    <a:ln>
                      <a:noFill/>
                    </a:ln>
                    <a:solidFill>
                      <a:prstClr val="black"/>
                    </a:solidFill>
                    <a:effectLst/>
                    <a:uLnTx/>
                    <a:uFillTx/>
                    <a:latin typeface="Arial"/>
                    <a:cs typeface="Arabic Typesetting" panose="020F0502020204030204" pitchFamily="34" charset="0"/>
                    <a:sym typeface="Arial"/>
                  </a:rPr>
                  <a:t>configurations</a:t>
                </a:r>
              </a:p>
              <a:p>
                <a:pPr marL="0" marR="0" lvl="0" indent="0" algn="ctr" defTabSz="914081"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black"/>
                    </a:solidFill>
                    <a:effectLst/>
                    <a:uLnTx/>
                    <a:uFillTx/>
                    <a:latin typeface="Arial"/>
                    <a:cs typeface="Arabic Typesetting" panose="020F0502020204030204" pitchFamily="34" charset="0"/>
                    <a:sym typeface="Arial"/>
                  </a:rPr>
                  <a:t>(E4S, SDKs, AWS,</a:t>
                </a:r>
                <a:br>
                  <a:rPr kumimoji="0" lang="en-US" sz="1050" b="0" i="0" u="none" strike="noStrike" kern="0" cap="none" spc="0" normalizeH="0" baseline="0" noProof="0" dirty="0">
                    <a:ln>
                      <a:noFill/>
                    </a:ln>
                    <a:solidFill>
                      <a:prstClr val="black"/>
                    </a:solidFill>
                    <a:effectLst/>
                    <a:uLnTx/>
                    <a:uFillTx/>
                    <a:latin typeface="Arial"/>
                    <a:cs typeface="Arabic Typesetting" panose="020F0502020204030204" pitchFamily="34" charset="0"/>
                    <a:sym typeface="Arial"/>
                  </a:rPr>
                </a:br>
                <a:r>
                  <a:rPr kumimoji="0" lang="en-US" sz="1050" b="0" i="0" u="none" strike="noStrike" kern="0" cap="none" spc="0" normalizeH="0" baseline="0" noProof="0" dirty="0">
                    <a:ln>
                      <a:noFill/>
                    </a:ln>
                    <a:solidFill>
                      <a:prstClr val="black"/>
                    </a:solidFill>
                    <a:effectLst/>
                    <a:uLnTx/>
                    <a:uFillTx/>
                    <a:latin typeface="Arial"/>
                    <a:cs typeface="Arabic Typesetting" panose="020F0502020204030204" pitchFamily="34" charset="0"/>
                    <a:sym typeface="Arial"/>
                  </a:rPr>
                  <a:t>others)</a:t>
                </a:r>
              </a:p>
            </p:txBody>
          </p:sp>
        </p:grpSp>
        <p:grpSp>
          <p:nvGrpSpPr>
            <p:cNvPr id="14" name="Group 13">
              <a:extLst>
                <a:ext uri="{FF2B5EF4-FFF2-40B4-BE49-F238E27FC236}">
                  <a16:creationId xmlns:a16="http://schemas.microsoft.com/office/drawing/2014/main" id="{F5550925-D964-C148-B7E3-9C7528F0813D}"/>
                </a:ext>
              </a:extLst>
            </p:cNvPr>
            <p:cNvGrpSpPr/>
            <p:nvPr/>
          </p:nvGrpSpPr>
          <p:grpSpPr>
            <a:xfrm>
              <a:off x="3707163" y="1304366"/>
              <a:ext cx="3958959" cy="611269"/>
              <a:chOff x="3707163" y="1304366"/>
              <a:chExt cx="3958959" cy="611269"/>
            </a:xfrm>
          </p:grpSpPr>
          <p:sp>
            <p:nvSpPr>
              <p:cNvPr id="7" name="Down Arrow 6">
                <a:extLst>
                  <a:ext uri="{FF2B5EF4-FFF2-40B4-BE49-F238E27FC236}">
                    <a16:creationId xmlns:a16="http://schemas.microsoft.com/office/drawing/2014/main" id="{FC5FBC14-116A-A64D-9320-EA3DC9EA21E5}"/>
                  </a:ext>
                </a:extLst>
              </p:cNvPr>
              <p:cNvSpPr/>
              <p:nvPr/>
            </p:nvSpPr>
            <p:spPr>
              <a:xfrm rot="16200000">
                <a:off x="4076523" y="992381"/>
                <a:ext cx="484632" cy="1223352"/>
              </a:xfrm>
              <a:prstGeom prst="downArrow">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l" defTabSz="914081" rtl="0" eaLnBrk="1" fontAlgn="auto" latinLnBrk="0" hangingPunct="1">
                  <a:lnSpc>
                    <a:spcPct val="90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prstClr val="black"/>
                  </a:solidFill>
                  <a:effectLst/>
                  <a:uLnTx/>
                  <a:uFillTx/>
                  <a:latin typeface="Arial"/>
                  <a:ea typeface="+mn-ea"/>
                  <a:cs typeface="+mn-cs"/>
                  <a:sym typeface="Arial"/>
                </a:endParaRPr>
              </a:p>
            </p:txBody>
          </p:sp>
          <p:grpSp>
            <p:nvGrpSpPr>
              <p:cNvPr id="8" name="Group 7">
                <a:extLst>
                  <a:ext uri="{FF2B5EF4-FFF2-40B4-BE49-F238E27FC236}">
                    <a16:creationId xmlns:a16="http://schemas.microsoft.com/office/drawing/2014/main" id="{E5A8DBFB-2DF6-154B-A036-AD9ACEF9EBB0}"/>
                  </a:ext>
                </a:extLst>
              </p:cNvPr>
              <p:cNvGrpSpPr/>
              <p:nvPr/>
            </p:nvGrpSpPr>
            <p:grpSpPr>
              <a:xfrm>
                <a:off x="5128449" y="1304366"/>
                <a:ext cx="2537673" cy="611269"/>
                <a:chOff x="3838903" y="1613696"/>
                <a:chExt cx="1903255" cy="458452"/>
              </a:xfrm>
            </p:grpSpPr>
            <p:pic>
              <p:nvPicPr>
                <p:cNvPr id="5" name="Picture 4">
                  <a:extLst>
                    <a:ext uri="{FF2B5EF4-FFF2-40B4-BE49-F238E27FC236}">
                      <a16:creationId xmlns:a16="http://schemas.microsoft.com/office/drawing/2014/main" id="{2BFFD128-E802-284E-918F-5E33F4989A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38903" y="1613696"/>
                  <a:ext cx="495204" cy="458452"/>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6F2B6F6F-F431-6F4E-A800-BEEDD07BF476}"/>
                    </a:ext>
                  </a:extLst>
                </p:cNvPr>
                <p:cNvSpPr txBox="1"/>
                <p:nvPr/>
              </p:nvSpPr>
              <p:spPr>
                <a:xfrm>
                  <a:off x="4335637" y="1712816"/>
                  <a:ext cx="1406521" cy="300032"/>
                </a:xfrm>
                <a:prstGeom prst="rect">
                  <a:avLst/>
                </a:prstGeom>
                <a:noFill/>
              </p:spPr>
              <p:txBody>
                <a:bodyPr wrap="none" rtlCol="0">
                  <a:spAutoFit/>
                </a:bodyPr>
                <a:lstStyle/>
                <a:p>
                  <a:pPr marL="0" marR="0" lvl="0" indent="0" algn="l" defTabSz="914081" rtl="0" eaLnBrk="1" fontAlgn="auto" latinLnBrk="0" hangingPunct="1">
                    <a:lnSpc>
                      <a:spcPct val="90000"/>
                    </a:lnSpc>
                    <a:spcBef>
                      <a:spcPts val="0"/>
                    </a:spcBef>
                    <a:spcAft>
                      <a:spcPts val="0"/>
                    </a:spcAft>
                    <a:buClr>
                      <a:srgbClr val="000000"/>
                    </a:buClr>
                    <a:buSzTx/>
                    <a:buFont typeface="Arial"/>
                    <a:buNone/>
                    <a:tabLst/>
                    <a:defRPr/>
                  </a:pPr>
                  <a:r>
                    <a:rPr kumimoji="0" lang="en-US" sz="1499" b="0" i="0" u="none" strike="noStrike" kern="0" cap="none" spc="0" normalizeH="0" baseline="0" noProof="0" dirty="0">
                      <a:ln>
                        <a:noFill/>
                      </a:ln>
                      <a:solidFill>
                        <a:prstClr val="black"/>
                      </a:solidFill>
                      <a:effectLst/>
                      <a:uLnTx/>
                      <a:uFillTx/>
                      <a:latin typeface="Arial"/>
                      <a:cs typeface="Arial"/>
                      <a:sym typeface="Arial"/>
                    </a:rPr>
                    <a:t>gitlab.spack.io</a:t>
                  </a:r>
                  <a:endParaRPr kumimoji="0" lang="en-US" sz="2099" b="0" i="0" u="none" strike="noStrike" kern="0" cap="none" spc="0" normalizeH="0" baseline="0" noProof="0" dirty="0">
                    <a:ln>
                      <a:noFill/>
                    </a:ln>
                    <a:solidFill>
                      <a:prstClr val="black"/>
                    </a:solidFill>
                    <a:effectLst/>
                    <a:uLnTx/>
                    <a:uFillTx/>
                    <a:latin typeface="Arial"/>
                    <a:cs typeface="Arial"/>
                    <a:sym typeface="Arial"/>
                  </a:endParaRPr>
                </a:p>
              </p:txBody>
            </p:sp>
          </p:grpSp>
        </p:grpSp>
      </p:grpSp>
      <p:grpSp>
        <p:nvGrpSpPr>
          <p:cNvPr id="21" name="Group 20">
            <a:extLst>
              <a:ext uri="{FF2B5EF4-FFF2-40B4-BE49-F238E27FC236}">
                <a16:creationId xmlns:a16="http://schemas.microsoft.com/office/drawing/2014/main" id="{25502F08-7C6E-B246-8307-73A987178499}"/>
              </a:ext>
            </a:extLst>
          </p:cNvPr>
          <p:cNvGrpSpPr/>
          <p:nvPr/>
        </p:nvGrpSpPr>
        <p:grpSpPr>
          <a:xfrm>
            <a:off x="487138" y="2849405"/>
            <a:ext cx="8240202" cy="1360710"/>
            <a:chOff x="646513" y="3309256"/>
            <a:chExt cx="10989798" cy="1814752"/>
          </a:xfrm>
        </p:grpSpPr>
        <p:sp>
          <p:nvSpPr>
            <p:cNvPr id="22" name="U-Turn Arrow 21">
              <a:extLst>
                <a:ext uri="{FF2B5EF4-FFF2-40B4-BE49-F238E27FC236}">
                  <a16:creationId xmlns:a16="http://schemas.microsoft.com/office/drawing/2014/main" id="{924E982C-0A59-D849-870A-4C3DA77778D8}"/>
                </a:ext>
              </a:extLst>
            </p:cNvPr>
            <p:cNvSpPr/>
            <p:nvPr/>
          </p:nvSpPr>
          <p:spPr>
            <a:xfrm flipH="1" flipV="1">
              <a:off x="646513" y="3309256"/>
              <a:ext cx="10989798" cy="1814752"/>
            </a:xfrm>
            <a:prstGeom prst="uturnArrow">
              <a:avLst>
                <a:gd name="adj1" fmla="val 12003"/>
                <a:gd name="adj2" fmla="val 11748"/>
                <a:gd name="adj3" fmla="val 13349"/>
                <a:gd name="adj4" fmla="val 50000"/>
                <a:gd name="adj5" fmla="val 33895"/>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33" tIns="182833" rIns="182833" bIns="182833" numCol="1" spcCol="0" rtlCol="0" fromWordArt="0" anchor="ctr" anchorCtr="0" forceAA="0" compatLnSpc="1">
              <a:prstTxWarp prst="textNoShape">
                <a:avLst/>
              </a:prstTxWarp>
              <a:noAutofit/>
            </a:bodyPr>
            <a:lstStyle/>
            <a:p>
              <a:pPr marL="0" marR="0" lvl="0" indent="0" algn="l" defTabSz="914081" rtl="0" eaLnBrk="1" fontAlgn="auto" latinLnBrk="0" hangingPunct="1">
                <a:lnSpc>
                  <a:spcPct val="9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prstClr val="black"/>
                </a:solidFill>
                <a:effectLst/>
                <a:uLnTx/>
                <a:uFillTx/>
                <a:latin typeface="Arial"/>
                <a:ea typeface="+mn-ea"/>
                <a:cs typeface="+mn-cs"/>
                <a:sym typeface="Arial"/>
              </a:endParaRPr>
            </a:p>
          </p:txBody>
        </p:sp>
        <p:sp>
          <p:nvSpPr>
            <p:cNvPr id="16" name="TextBox 15">
              <a:extLst>
                <a:ext uri="{FF2B5EF4-FFF2-40B4-BE49-F238E27FC236}">
                  <a16:creationId xmlns:a16="http://schemas.microsoft.com/office/drawing/2014/main" id="{B350F9BF-E7B5-D547-BE7F-D520AE48141B}"/>
                </a:ext>
              </a:extLst>
            </p:cNvPr>
            <p:cNvSpPr txBox="1"/>
            <p:nvPr/>
          </p:nvSpPr>
          <p:spPr>
            <a:xfrm>
              <a:off x="7302686" y="3743813"/>
              <a:ext cx="3209406" cy="704991"/>
            </a:xfrm>
            <a:prstGeom prst="rect">
              <a:avLst/>
            </a:prstGeom>
            <a:noFill/>
          </p:spPr>
          <p:txBody>
            <a:bodyPr wrap="none" rtlCol="0">
              <a:spAutoFit/>
            </a:bodyPr>
            <a:lstStyle/>
            <a:p>
              <a:pPr marL="0" marR="0" lvl="0" indent="0" algn="l" defTabSz="914081"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black"/>
                  </a:solidFill>
                  <a:effectLst/>
                  <a:uLnTx/>
                  <a:uFillTx/>
                  <a:latin typeface="Arial"/>
                  <a:cs typeface="Arial"/>
                  <a:sym typeface="Arial"/>
                </a:rPr>
                <a:t>GitLab CI builds (changed) packages</a:t>
              </a:r>
            </a:p>
            <a:p>
              <a:pPr marL="285650" marR="0" lvl="0" indent="-285650" algn="l" defTabSz="914081" rtl="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Arial"/>
                  <a:cs typeface="Arial"/>
                  <a:sym typeface="Arial"/>
                </a:rPr>
                <a:t>On every pull request</a:t>
              </a:r>
            </a:p>
            <a:p>
              <a:pPr marL="285650" marR="0" lvl="0" indent="-285650" algn="l" defTabSz="914081" rtl="0" eaLnBrk="1" fontAlgn="auto" latinLnBrk="0" hangingPunct="1">
                <a:lnSpc>
                  <a:spcPct val="90000"/>
                </a:lnSpc>
                <a:spcBef>
                  <a:spcPts val="0"/>
                </a:spcBef>
                <a:spcAft>
                  <a:spcPts val="0"/>
                </a:spcAft>
                <a:buClr>
                  <a:srgbClr val="000000"/>
                </a:buClr>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Arial"/>
                  <a:cs typeface="Arial"/>
                  <a:sym typeface="Arial"/>
                </a:rPr>
                <a:t>On every release branch</a:t>
              </a:r>
            </a:p>
          </p:txBody>
        </p:sp>
      </p:grpSp>
      <p:grpSp>
        <p:nvGrpSpPr>
          <p:cNvPr id="10" name="Group 9">
            <a:extLst>
              <a:ext uri="{FF2B5EF4-FFF2-40B4-BE49-F238E27FC236}">
                <a16:creationId xmlns:a16="http://schemas.microsoft.com/office/drawing/2014/main" id="{DF981532-F245-9A4F-9D0E-6429F646B66B}"/>
              </a:ext>
            </a:extLst>
          </p:cNvPr>
          <p:cNvGrpSpPr/>
          <p:nvPr/>
        </p:nvGrpSpPr>
        <p:grpSpPr>
          <a:xfrm>
            <a:off x="6953164" y="1309687"/>
            <a:ext cx="2190836" cy="1487392"/>
            <a:chOff x="9270124" y="1255764"/>
            <a:chExt cx="2921876" cy="1983705"/>
          </a:xfrm>
        </p:grpSpPr>
        <p:grpSp>
          <p:nvGrpSpPr>
            <p:cNvPr id="24" name="Group 23">
              <a:extLst>
                <a:ext uri="{FF2B5EF4-FFF2-40B4-BE49-F238E27FC236}">
                  <a16:creationId xmlns:a16="http://schemas.microsoft.com/office/drawing/2014/main" id="{4EDDE5CC-0FD6-0743-A905-2D234C7FE86C}"/>
                </a:ext>
              </a:extLst>
            </p:cNvPr>
            <p:cNvGrpSpPr/>
            <p:nvPr/>
          </p:nvGrpSpPr>
          <p:grpSpPr>
            <a:xfrm>
              <a:off x="9270124" y="1255764"/>
              <a:ext cx="2829914" cy="571414"/>
              <a:chOff x="4105835" y="4222616"/>
              <a:chExt cx="4067503" cy="821306"/>
            </a:xfrm>
          </p:grpSpPr>
          <p:grpSp>
            <p:nvGrpSpPr>
              <p:cNvPr id="25" name="Group 24">
                <a:extLst>
                  <a:ext uri="{FF2B5EF4-FFF2-40B4-BE49-F238E27FC236}">
                    <a16:creationId xmlns:a16="http://schemas.microsoft.com/office/drawing/2014/main" id="{A0C56A33-381C-9D4E-8881-EBA86047AF14}"/>
                  </a:ext>
                </a:extLst>
              </p:cNvPr>
              <p:cNvGrpSpPr/>
              <p:nvPr/>
            </p:nvGrpSpPr>
            <p:grpSpPr>
              <a:xfrm>
                <a:off x="4105835" y="4222616"/>
                <a:ext cx="1350224" cy="818941"/>
                <a:chOff x="822716" y="4055262"/>
                <a:chExt cx="1634853" cy="991575"/>
              </a:xfrm>
            </p:grpSpPr>
            <p:pic>
              <p:nvPicPr>
                <p:cNvPr id="28" name="Picture 27" descr="A screenshot of a cell phone&#10;&#10;Description automatically generated">
                  <a:extLst>
                    <a:ext uri="{FF2B5EF4-FFF2-40B4-BE49-F238E27FC236}">
                      <a16:creationId xmlns:a16="http://schemas.microsoft.com/office/drawing/2014/main" id="{0FE46099-FCD5-9D4B-BABF-2E56A8112A0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BA86B6F2-F53F-604C-AB96-C7BC81A0795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grpSp>
          <p:sp>
            <p:nvSpPr>
              <p:cNvPr id="26" name="TextBox 25">
                <a:extLst>
                  <a:ext uri="{FF2B5EF4-FFF2-40B4-BE49-F238E27FC236}">
                    <a16:creationId xmlns:a16="http://schemas.microsoft.com/office/drawing/2014/main" id="{ED48ACF4-6EA5-2043-A3D8-66CB0DD353FE}"/>
                  </a:ext>
                </a:extLst>
              </p:cNvPr>
              <p:cNvSpPr txBox="1"/>
              <p:nvPr/>
            </p:nvSpPr>
            <p:spPr>
              <a:xfrm>
                <a:off x="5431457" y="4349215"/>
                <a:ext cx="2741881" cy="694707"/>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75" b="1" i="0" u="none" strike="noStrike" kern="0" cap="none" spc="0" normalizeH="0" baseline="0" noProof="0" dirty="0">
                    <a:ln>
                      <a:noFill/>
                    </a:ln>
                    <a:solidFill>
                      <a:srgbClr val="000000"/>
                    </a:solidFill>
                    <a:effectLst/>
                    <a:uLnTx/>
                    <a:uFillTx/>
                    <a:latin typeface="Arial"/>
                    <a:cs typeface="Arial"/>
                    <a:sym typeface="Arial"/>
                  </a:rPr>
                  <a:t>x86_64</a:t>
                </a:r>
                <a:r>
                  <a:rPr kumimoji="0" lang="en-US" sz="975" b="0" i="0" u="none" strike="noStrike" kern="0" cap="none" spc="0" normalizeH="0" baseline="0" noProof="0" dirty="0">
                    <a:ln>
                      <a:noFill/>
                    </a:ln>
                    <a:solidFill>
                      <a:srgbClr val="000000"/>
                    </a:solidFill>
                    <a:effectLst/>
                    <a:uLnTx/>
                    <a:uFillTx/>
                    <a:latin typeface="Arial"/>
                    <a:cs typeface="Arial"/>
                    <a:sym typeface="Arial"/>
                  </a:rPr>
                  <a:t> and </a:t>
                </a:r>
                <a:r>
                  <a:rPr kumimoji="0" lang="en-US" sz="975" b="1" i="0" u="none" strike="noStrike" kern="0" cap="none" spc="0" normalizeH="0" baseline="0" noProof="0" dirty="0">
                    <a:ln>
                      <a:noFill/>
                    </a:ln>
                    <a:solidFill>
                      <a:srgbClr val="000000"/>
                    </a:solidFill>
                    <a:effectLst/>
                    <a:uLnTx/>
                    <a:uFillTx/>
                    <a:latin typeface="Arial"/>
                    <a:cs typeface="Arial"/>
                    <a:sym typeface="Arial"/>
                  </a:rPr>
                  <a:t>aarch64</a:t>
                </a:r>
                <a:br>
                  <a:rPr kumimoji="0" lang="en-US" sz="975" b="1" i="0" u="none" strike="noStrike" kern="0" cap="none" spc="0" normalizeH="0" baseline="0" noProof="0" dirty="0">
                    <a:ln>
                      <a:noFill/>
                    </a:ln>
                    <a:solidFill>
                      <a:srgbClr val="000000"/>
                    </a:solidFill>
                    <a:effectLst/>
                    <a:uLnTx/>
                    <a:uFillTx/>
                    <a:latin typeface="Arial"/>
                    <a:cs typeface="Arial"/>
                    <a:sym typeface="Arial"/>
                  </a:rPr>
                </a:br>
                <a:r>
                  <a:rPr kumimoji="0" lang="en-US" sz="975" b="0" i="0" u="none" strike="noStrike" kern="0" cap="none" spc="0" normalizeH="0" baseline="0" noProof="0" dirty="0">
                    <a:ln>
                      <a:noFill/>
                    </a:ln>
                    <a:solidFill>
                      <a:srgbClr val="000000"/>
                    </a:solidFill>
                    <a:effectLst/>
                    <a:uLnTx/>
                    <a:uFillTx/>
                    <a:latin typeface="Arial"/>
                    <a:cs typeface="Arial"/>
                    <a:sym typeface="Arial"/>
                  </a:rPr>
                  <a:t>pipelines in </a:t>
                </a:r>
                <a:r>
                  <a:rPr kumimoji="0" lang="en-US" sz="975" b="1" i="0" u="none" strike="noStrike" kern="0" cap="none" spc="0" normalizeH="0" baseline="0" noProof="0" dirty="0">
                    <a:ln>
                      <a:noFill/>
                    </a:ln>
                    <a:solidFill>
                      <a:srgbClr val="000000"/>
                    </a:solidFill>
                    <a:effectLst/>
                    <a:uLnTx/>
                    <a:uFillTx/>
                    <a:latin typeface="Arial"/>
                    <a:cs typeface="Arial"/>
                    <a:sym typeface="Arial"/>
                  </a:rPr>
                  <a:t>AWS</a:t>
                </a:r>
              </a:p>
            </p:txBody>
          </p:sp>
          <p:pic>
            <p:nvPicPr>
              <p:cNvPr id="27" name="Picture 26">
                <a:extLst>
                  <a:ext uri="{FF2B5EF4-FFF2-40B4-BE49-F238E27FC236}">
                    <a16:creationId xmlns:a16="http://schemas.microsoft.com/office/drawing/2014/main" id="{DC48E801-DFE4-8449-85D6-4A6E17A6C94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grpSp>
        <p:grpSp>
          <p:nvGrpSpPr>
            <p:cNvPr id="45" name="Group 44">
              <a:extLst>
                <a:ext uri="{FF2B5EF4-FFF2-40B4-BE49-F238E27FC236}">
                  <a16:creationId xmlns:a16="http://schemas.microsoft.com/office/drawing/2014/main" id="{15178E84-CCDF-0F40-BC55-29440BF356AE}"/>
                </a:ext>
              </a:extLst>
            </p:cNvPr>
            <p:cNvGrpSpPr/>
            <p:nvPr/>
          </p:nvGrpSpPr>
          <p:grpSpPr>
            <a:xfrm>
              <a:off x="9284872" y="1963804"/>
              <a:ext cx="2907128" cy="1275665"/>
              <a:chOff x="4105835" y="4218086"/>
              <a:chExt cx="4178484" cy="1833539"/>
            </a:xfrm>
          </p:grpSpPr>
          <p:grpSp>
            <p:nvGrpSpPr>
              <p:cNvPr id="46" name="Group 45">
                <a:extLst>
                  <a:ext uri="{FF2B5EF4-FFF2-40B4-BE49-F238E27FC236}">
                    <a16:creationId xmlns:a16="http://schemas.microsoft.com/office/drawing/2014/main" id="{10318DA8-FA69-7141-808D-7A02F33F323C}"/>
                  </a:ext>
                </a:extLst>
              </p:cNvPr>
              <p:cNvGrpSpPr/>
              <p:nvPr/>
            </p:nvGrpSpPr>
            <p:grpSpPr>
              <a:xfrm>
                <a:off x="4105835" y="4222616"/>
                <a:ext cx="1363885" cy="1829009"/>
                <a:chOff x="822716" y="4055262"/>
                <a:chExt cx="1651394" cy="2214567"/>
              </a:xfrm>
            </p:grpSpPr>
            <p:pic>
              <p:nvPicPr>
                <p:cNvPr id="49" name="Picture 48" descr="A screenshot of a cell phone&#10;&#10;Description automatically generated">
                  <a:extLst>
                    <a:ext uri="{FF2B5EF4-FFF2-40B4-BE49-F238E27FC236}">
                      <a16:creationId xmlns:a16="http://schemas.microsoft.com/office/drawing/2014/main" id="{0B012B80-F3C7-4642-8C37-B4117A85F74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22716" y="4055262"/>
                  <a:ext cx="1381538" cy="872896"/>
                </a:xfrm>
                <a:prstGeom prst="rect">
                  <a:avLst/>
                </a:prstGeom>
                <a:ln>
                  <a:noFill/>
                </a:ln>
                <a:effectLst>
                  <a:outerShdw blurRad="292100" dist="139700" dir="2700000" algn="tl" rotWithShape="0">
                    <a:srgbClr val="333333">
                      <a:alpha val="65000"/>
                    </a:srgbClr>
                  </a:outerShdw>
                </a:effectLst>
              </p:spPr>
            </p:pic>
            <p:pic>
              <p:nvPicPr>
                <p:cNvPr id="50" name="Picture 49">
                  <a:extLst>
                    <a:ext uri="{FF2B5EF4-FFF2-40B4-BE49-F238E27FC236}">
                      <a16:creationId xmlns:a16="http://schemas.microsoft.com/office/drawing/2014/main" id="{5D7F1EBD-E362-084E-BD91-EB2ADAA65EA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1990" y="4439912"/>
                  <a:ext cx="655579" cy="606925"/>
                </a:xfrm>
                <a:prstGeom prst="rect">
                  <a:avLst/>
                </a:prstGeom>
                <a:effectLst>
                  <a:outerShdw blurRad="50800" dist="38100" dir="2700000" algn="tl" rotWithShape="0">
                    <a:prstClr val="black">
                      <a:alpha val="40000"/>
                    </a:prstClr>
                  </a:outerShdw>
                </a:effectLst>
              </p:spPr>
            </p:pic>
            <p:pic>
              <p:nvPicPr>
                <p:cNvPr id="55" name="Picture 54" descr="A screenshot of a cell phone&#10;&#10;Description automatically generated">
                  <a:extLst>
                    <a:ext uri="{FF2B5EF4-FFF2-40B4-BE49-F238E27FC236}">
                      <a16:creationId xmlns:a16="http://schemas.microsoft.com/office/drawing/2014/main" id="{2521D8C3-2955-8A4C-9761-9BDD79230DC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9257" y="5278253"/>
                  <a:ext cx="1381538" cy="872896"/>
                </a:xfrm>
                <a:prstGeom prst="rect">
                  <a:avLst/>
                </a:prstGeom>
                <a:ln>
                  <a:noFill/>
                </a:ln>
                <a:effectLst>
                  <a:outerShdw blurRad="292100" dist="139700" dir="2700000" algn="tl" rotWithShape="0">
                    <a:srgbClr val="333333">
                      <a:alpha val="65000"/>
                    </a:srgbClr>
                  </a:outerShdw>
                </a:effectLst>
              </p:spPr>
            </p:pic>
            <p:pic>
              <p:nvPicPr>
                <p:cNvPr id="56" name="Picture 55">
                  <a:extLst>
                    <a:ext uri="{FF2B5EF4-FFF2-40B4-BE49-F238E27FC236}">
                      <a16:creationId xmlns:a16="http://schemas.microsoft.com/office/drawing/2014/main" id="{C5DE527C-F950-6240-801F-C8A503C828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18532" y="5662904"/>
                  <a:ext cx="655578" cy="606925"/>
                </a:xfrm>
                <a:prstGeom prst="rect">
                  <a:avLst/>
                </a:prstGeom>
                <a:effectLst>
                  <a:outerShdw blurRad="50800" dist="38100" dir="2700000" algn="tl" rotWithShape="0">
                    <a:prstClr val="black">
                      <a:alpha val="40000"/>
                    </a:prstClr>
                  </a:outerShdw>
                </a:effectLst>
              </p:spPr>
            </p:pic>
          </p:grpSp>
          <p:sp>
            <p:nvSpPr>
              <p:cNvPr id="47" name="TextBox 46">
                <a:extLst>
                  <a:ext uri="{FF2B5EF4-FFF2-40B4-BE49-F238E27FC236}">
                    <a16:creationId xmlns:a16="http://schemas.microsoft.com/office/drawing/2014/main" id="{8A01491B-C167-E24F-B6A1-DE8B5B7359A4}"/>
                  </a:ext>
                </a:extLst>
              </p:cNvPr>
              <p:cNvSpPr txBox="1"/>
              <p:nvPr/>
            </p:nvSpPr>
            <p:spPr>
              <a:xfrm>
                <a:off x="5327169" y="4218086"/>
                <a:ext cx="2846165" cy="953563"/>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75" b="1" i="0" u="none" strike="noStrike" kern="0" cap="none" spc="0" normalizeH="0" baseline="0" noProof="0" dirty="0">
                    <a:ln>
                      <a:noFill/>
                    </a:ln>
                    <a:solidFill>
                      <a:srgbClr val="000000"/>
                    </a:solidFill>
                    <a:effectLst/>
                    <a:uLnTx/>
                    <a:uFillTx/>
                    <a:latin typeface="Arial"/>
                    <a:cs typeface="Arial"/>
                    <a:sym typeface="Arial"/>
                  </a:rPr>
                  <a:t>ppc64le, GPU</a:t>
                </a:r>
                <a:r>
                  <a:rPr kumimoji="0" lang="en-US" sz="975" b="0" i="0" u="none" strike="noStrike" kern="0" cap="none" spc="0" normalizeH="0" baseline="0" noProof="0" dirty="0">
                    <a:ln>
                      <a:noFill/>
                    </a:ln>
                    <a:solidFill>
                      <a:srgbClr val="000000"/>
                    </a:solidFill>
                    <a:effectLst/>
                    <a:uLnTx/>
                    <a:uFillTx/>
                    <a:latin typeface="Arial"/>
                    <a:cs typeface="Arial"/>
                    <a:sym typeface="Arial"/>
                  </a:rPr>
                  <a:t> pipelines at UO</a:t>
                </a:r>
                <a:br>
                  <a:rPr kumimoji="0" lang="en-US" sz="975" b="0" i="0" u="none" strike="noStrike" kern="0" cap="none" spc="0" normalizeH="0" baseline="0" noProof="0" dirty="0">
                    <a:ln>
                      <a:noFill/>
                    </a:ln>
                    <a:solidFill>
                      <a:srgbClr val="000000"/>
                    </a:solidFill>
                    <a:effectLst/>
                    <a:uLnTx/>
                    <a:uFillTx/>
                    <a:latin typeface="Arial"/>
                    <a:cs typeface="Arial"/>
                    <a:sym typeface="Arial"/>
                  </a:rPr>
                </a:br>
                <a:r>
                  <a:rPr kumimoji="0" lang="en-US" sz="975" b="0" i="0" u="none" strike="noStrike" kern="0" cap="none" spc="0" normalizeH="0" baseline="0" noProof="0" dirty="0">
                    <a:ln>
                      <a:noFill/>
                    </a:ln>
                    <a:solidFill>
                      <a:srgbClr val="000000"/>
                    </a:solidFill>
                    <a:effectLst/>
                    <a:uLnTx/>
                    <a:uFillTx/>
                    <a:latin typeface="Arial"/>
                    <a:cs typeface="Arial"/>
                    <a:sym typeface="Arial"/>
                  </a:rPr>
                  <a:t>(Frank machine)</a:t>
                </a:r>
                <a:endParaRPr kumimoji="0" lang="en-US" sz="975" b="1" i="0" u="none" strike="noStrike" kern="0" cap="none" spc="0" normalizeH="0" baseline="0" noProof="0" dirty="0">
                  <a:ln>
                    <a:noFill/>
                  </a:ln>
                  <a:solidFill>
                    <a:srgbClr val="000000"/>
                  </a:solidFill>
                  <a:effectLst/>
                  <a:uLnTx/>
                  <a:uFillTx/>
                  <a:latin typeface="Arial"/>
                  <a:cs typeface="Arial"/>
                  <a:sym typeface="Arial"/>
                </a:endParaRPr>
              </a:p>
            </p:txBody>
          </p:sp>
          <p:pic>
            <p:nvPicPr>
              <p:cNvPr id="48" name="Picture 47">
                <a:extLst>
                  <a:ext uri="{FF2B5EF4-FFF2-40B4-BE49-F238E27FC236}">
                    <a16:creationId xmlns:a16="http://schemas.microsoft.com/office/drawing/2014/main" id="{723F6350-D181-A24C-9B80-C11D018594B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66112" y="4347521"/>
                <a:ext cx="473674" cy="473675"/>
              </a:xfrm>
              <a:prstGeom prst="rect">
                <a:avLst/>
              </a:prstGeom>
            </p:spPr>
          </p:pic>
          <p:pic>
            <p:nvPicPr>
              <p:cNvPr id="57" name="Picture 56">
                <a:extLst>
                  <a:ext uri="{FF2B5EF4-FFF2-40B4-BE49-F238E27FC236}">
                    <a16:creationId xmlns:a16="http://schemas.microsoft.com/office/drawing/2014/main" id="{F45BEF4E-1F67-684A-9EA1-2AA861B6E6C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79775" y="5357586"/>
                <a:ext cx="473674" cy="473675"/>
              </a:xfrm>
              <a:prstGeom prst="rect">
                <a:avLst/>
              </a:prstGeom>
            </p:spPr>
          </p:pic>
          <p:sp>
            <p:nvSpPr>
              <p:cNvPr id="58" name="TextBox 57">
                <a:extLst>
                  <a:ext uri="{FF2B5EF4-FFF2-40B4-BE49-F238E27FC236}">
                    <a16:creationId xmlns:a16="http://schemas.microsoft.com/office/drawing/2014/main" id="{A96561F5-3DF7-054E-A9E5-9422C4C13DF7}"/>
                  </a:ext>
                </a:extLst>
              </p:cNvPr>
              <p:cNvSpPr txBox="1"/>
              <p:nvPr/>
            </p:nvSpPr>
            <p:spPr>
              <a:xfrm>
                <a:off x="5378539" y="5180152"/>
                <a:ext cx="2905780" cy="43585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75" b="1" i="0" u="none" strike="noStrike" kern="0" cap="none" spc="0" normalizeH="0" baseline="0" noProof="0" dirty="0">
                    <a:ln>
                      <a:noFill/>
                    </a:ln>
                    <a:solidFill>
                      <a:srgbClr val="000000"/>
                    </a:solidFill>
                    <a:effectLst/>
                    <a:uLnTx/>
                    <a:uFillTx/>
                    <a:latin typeface="Arial"/>
                    <a:cs typeface="Arial"/>
                    <a:sym typeface="Arial"/>
                  </a:rPr>
                  <a:t>HPE/Cray</a:t>
                </a:r>
                <a:r>
                  <a:rPr kumimoji="0" lang="en-US" sz="975" b="0" i="0" u="none" strike="noStrike" kern="0" cap="none" spc="0" normalizeH="0" baseline="0" noProof="0" dirty="0">
                    <a:ln>
                      <a:noFill/>
                    </a:ln>
                    <a:solidFill>
                      <a:srgbClr val="000000"/>
                    </a:solidFill>
                    <a:effectLst/>
                    <a:uLnTx/>
                    <a:uFillTx/>
                    <a:latin typeface="Arial"/>
                    <a:cs typeface="Arial"/>
                    <a:sym typeface="Arial"/>
                  </a:rPr>
                  <a:t> pipelines</a:t>
                </a:r>
                <a:endParaRPr kumimoji="0" lang="en-US" sz="975" b="1" i="0" u="none" strike="noStrike" kern="0" cap="none" spc="0" normalizeH="0" baseline="0" noProof="0" dirty="0">
                  <a:ln>
                    <a:noFill/>
                  </a:ln>
                  <a:solidFill>
                    <a:srgbClr val="000000"/>
                  </a:solidFill>
                  <a:effectLst/>
                  <a:uLnTx/>
                  <a:uFillTx/>
                  <a:latin typeface="Arial"/>
                  <a:cs typeface="Arial"/>
                  <a:sym typeface="Arial"/>
                </a:endParaRPr>
              </a:p>
            </p:txBody>
          </p:sp>
        </p:grpSp>
      </p:grpSp>
      <p:pic>
        <p:nvPicPr>
          <p:cNvPr id="43" name="Picture 42" descr="spack-logo.pdf">
            <a:extLst>
              <a:ext uri="{FF2B5EF4-FFF2-40B4-BE49-F238E27FC236}">
                <a16:creationId xmlns:a16="http://schemas.microsoft.com/office/drawing/2014/main" id="{0F435DD2-4A45-B2D1-033C-2FE004C2287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774" y="1366139"/>
            <a:ext cx="462327" cy="461132"/>
          </a:xfrm>
          <a:prstGeom prst="rect">
            <a:avLst/>
          </a:prstGeom>
        </p:spPr>
      </p:pic>
    </p:spTree>
    <p:extLst>
      <p:ext uri="{BB962C8B-B14F-4D97-AF65-F5344CB8AC3E}">
        <p14:creationId xmlns:p14="http://schemas.microsoft.com/office/powerpoint/2010/main" val="8676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48F59D-461E-FFBD-8A8F-1E42A8B1251E}"/>
              </a:ext>
            </a:extLst>
          </p:cNvPr>
          <p:cNvSpPr>
            <a:spLocks noGrp="1"/>
          </p:cNvSpPr>
          <p:nvPr>
            <p:ph type="body" idx="1"/>
          </p:nvPr>
        </p:nvSpPr>
        <p:spPr>
          <a:xfrm>
            <a:off x="256905" y="1081144"/>
            <a:ext cx="4384766" cy="3680167"/>
          </a:xfrm>
        </p:spPr>
        <p:txBody>
          <a:bodyPr>
            <a:normAutofit/>
          </a:bodyPr>
          <a:lstStyle/>
          <a:p>
            <a:r>
              <a:rPr lang="en-US" dirty="0"/>
              <a:t>Lists of packages aimed at communities</a:t>
            </a:r>
          </a:p>
          <a:p>
            <a:pPr lvl="1"/>
            <a:r>
              <a:rPr lang="en-US" dirty="0"/>
              <a:t>E4S HPC distribution</a:t>
            </a:r>
          </a:p>
          <a:p>
            <a:pPr lvl="2"/>
            <a:r>
              <a:rPr lang="en-US" dirty="0"/>
              <a:t>Power, macOS, </a:t>
            </a:r>
            <a:r>
              <a:rPr lang="en-US" dirty="0" err="1"/>
              <a:t>OneAPI</a:t>
            </a:r>
            <a:r>
              <a:rPr lang="en-US" dirty="0"/>
              <a:t> versions</a:t>
            </a:r>
          </a:p>
          <a:p>
            <a:pPr lvl="1"/>
            <a:r>
              <a:rPr lang="en-US" dirty="0"/>
              <a:t>Various ML stacks</a:t>
            </a:r>
          </a:p>
          <a:p>
            <a:pPr lvl="2"/>
            <a:r>
              <a:rPr lang="en-US" dirty="0"/>
              <a:t>CPU</a:t>
            </a:r>
          </a:p>
          <a:p>
            <a:pPr lvl="2"/>
            <a:r>
              <a:rPr lang="en-US" dirty="0"/>
              <a:t>CUDA </a:t>
            </a:r>
          </a:p>
          <a:p>
            <a:pPr lvl="2"/>
            <a:r>
              <a:rPr lang="en-US" dirty="0" err="1"/>
              <a:t>ROCm</a:t>
            </a:r>
            <a:endParaRPr lang="en-US" dirty="0"/>
          </a:p>
          <a:p>
            <a:pPr lvl="1"/>
            <a:r>
              <a:rPr lang="en-US" dirty="0"/>
              <a:t>LLNL-specific stacks</a:t>
            </a:r>
          </a:p>
          <a:p>
            <a:pPr lvl="1"/>
            <a:r>
              <a:rPr lang="en-US" dirty="0"/>
              <a:t>AWS user stacks</a:t>
            </a:r>
          </a:p>
          <a:p>
            <a:r>
              <a:rPr lang="en-US" dirty="0"/>
              <a:t>Easy to build same stack many different ways using versatile recipes</a:t>
            </a:r>
          </a:p>
          <a:p>
            <a:r>
              <a:rPr lang="en-US" dirty="0"/>
              <a:t>No more boilerplate!</a:t>
            </a:r>
          </a:p>
        </p:txBody>
      </p:sp>
      <p:sp>
        <p:nvSpPr>
          <p:cNvPr id="3" name="Title 2">
            <a:extLst>
              <a:ext uri="{FF2B5EF4-FFF2-40B4-BE49-F238E27FC236}">
                <a16:creationId xmlns:a16="http://schemas.microsoft.com/office/drawing/2014/main" id="{6669A84D-8CD2-433E-0FA9-4D7DFC79A894}"/>
              </a:ext>
            </a:extLst>
          </p:cNvPr>
          <p:cNvSpPr>
            <a:spLocks noGrp="1"/>
          </p:cNvSpPr>
          <p:nvPr>
            <p:ph type="title"/>
          </p:nvPr>
        </p:nvSpPr>
        <p:spPr>
          <a:xfrm>
            <a:off x="457201" y="164635"/>
            <a:ext cx="4184469" cy="756578"/>
          </a:xfrm>
        </p:spPr>
        <p:txBody>
          <a:bodyPr/>
          <a:lstStyle/>
          <a:p>
            <a:r>
              <a:rPr lang="en-US" dirty="0"/>
              <a:t>We have greatly simplified the process of creating a stack</a:t>
            </a:r>
          </a:p>
        </p:txBody>
      </p:sp>
      <p:pic>
        <p:nvPicPr>
          <p:cNvPr id="4" name="Content Placeholder 4" descr="A picture containing graphical user interface&#10;&#10;Description automatically generated">
            <a:extLst>
              <a:ext uri="{FF2B5EF4-FFF2-40B4-BE49-F238E27FC236}">
                <a16:creationId xmlns:a16="http://schemas.microsoft.com/office/drawing/2014/main" id="{4235D255-F9D0-C91F-BF3D-1EAC12F28D34}"/>
              </a:ext>
            </a:extLst>
          </p:cNvPr>
          <p:cNvPicPr>
            <a:picLocks noChangeAspect="1"/>
          </p:cNvPicPr>
          <p:nvPr/>
        </p:nvPicPr>
        <p:blipFill>
          <a:blip r:embed="rId2"/>
          <a:stretch>
            <a:fillRect/>
          </a:stretch>
        </p:blipFill>
        <p:spPr>
          <a:xfrm>
            <a:off x="5038925" y="207787"/>
            <a:ext cx="3848173" cy="4727927"/>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D3CAC2F-3D84-2E74-410B-3AA95AE49795}"/>
              </a:ext>
            </a:extLst>
          </p:cNvPr>
          <p:cNvSpPr/>
          <p:nvPr/>
        </p:nvSpPr>
        <p:spPr>
          <a:xfrm>
            <a:off x="5475515" y="1317171"/>
            <a:ext cx="3298372" cy="35814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79646">
                    <a:lumMod val="75000"/>
                  </a:srgbClr>
                </a:solidFill>
                <a:effectLst/>
                <a:uLnTx/>
                <a:uFillTx/>
                <a:latin typeface="Arial"/>
                <a:ea typeface="+mn-ea"/>
                <a:cs typeface="+mn-cs"/>
                <a:sym typeface="Arial"/>
              </a:rPr>
              <a:t>List of packages</a:t>
            </a:r>
          </a:p>
        </p:txBody>
      </p:sp>
      <p:sp>
        <p:nvSpPr>
          <p:cNvPr id="6" name="Rectangle 5">
            <a:extLst>
              <a:ext uri="{FF2B5EF4-FFF2-40B4-BE49-F238E27FC236}">
                <a16:creationId xmlns:a16="http://schemas.microsoft.com/office/drawing/2014/main" id="{02157D80-0CA8-997C-4A02-27A656FA5D82}"/>
              </a:ext>
            </a:extLst>
          </p:cNvPr>
          <p:cNvSpPr/>
          <p:nvPr/>
        </p:nvSpPr>
        <p:spPr>
          <a:xfrm>
            <a:off x="5475515" y="244929"/>
            <a:ext cx="3298372" cy="10351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B050"/>
                </a:solidFill>
                <a:effectLst/>
                <a:uLnTx/>
                <a:uFillTx/>
                <a:latin typeface="Arial"/>
                <a:ea typeface="+mn-ea"/>
                <a:cs typeface="+mn-cs"/>
                <a:sym typeface="Arial"/>
              </a:rPr>
              <a:t>Config parameters</a:t>
            </a:r>
          </a:p>
        </p:txBody>
      </p:sp>
    </p:spTree>
    <p:extLst>
      <p:ext uri="{BB962C8B-B14F-4D97-AF65-F5344CB8AC3E}">
        <p14:creationId xmlns:p14="http://schemas.microsoft.com/office/powerpoint/2010/main" val="11135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6EF2E3F-212A-9D28-326D-C2BF3C9B058D}"/>
              </a:ext>
            </a:extLst>
          </p:cNvPr>
          <p:cNvGrpSpPr/>
          <p:nvPr/>
        </p:nvGrpSpPr>
        <p:grpSpPr>
          <a:xfrm>
            <a:off x="1844843" y="1235376"/>
            <a:ext cx="4648200" cy="3191397"/>
            <a:chOff x="-2645682" y="1950675"/>
            <a:chExt cx="4648200" cy="3192872"/>
          </a:xfrm>
        </p:grpSpPr>
        <p:sp>
          <p:nvSpPr>
            <p:cNvPr id="53" name="Rectangle 52">
              <a:extLst>
                <a:ext uri="{FF2B5EF4-FFF2-40B4-BE49-F238E27FC236}">
                  <a16:creationId xmlns:a16="http://schemas.microsoft.com/office/drawing/2014/main" id="{196AE846-7EF0-11BD-DA44-16B195C0F289}"/>
                </a:ext>
              </a:extLst>
            </p:cNvPr>
            <p:cNvSpPr/>
            <p:nvPr/>
          </p:nvSpPr>
          <p:spPr>
            <a:xfrm>
              <a:off x="-2645682" y="1950675"/>
              <a:ext cx="4648200" cy="3192872"/>
            </a:xfrm>
            <a:prstGeom prst="rect">
              <a:avLst/>
            </a:prstGeom>
            <a:solidFill>
              <a:srgbClr val="FDF3DA"/>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54" name="Picture 53">
              <a:extLst>
                <a:ext uri="{FF2B5EF4-FFF2-40B4-BE49-F238E27FC236}">
                  <a16:creationId xmlns:a16="http://schemas.microsoft.com/office/drawing/2014/main" id="{697919AD-7CD2-6A48-F616-50F6A972B3B2}"/>
                </a:ext>
              </a:extLst>
            </p:cNvPr>
            <p:cNvPicPr>
              <a:picLocks noChangeAspect="1"/>
            </p:cNvPicPr>
            <p:nvPr/>
          </p:nvPicPr>
          <p:blipFill>
            <a:blip r:embed="rId3"/>
            <a:stretch>
              <a:fillRect/>
            </a:stretch>
          </p:blipFill>
          <p:spPr>
            <a:xfrm>
              <a:off x="1298017" y="4665458"/>
              <a:ext cx="569037" cy="340089"/>
            </a:xfrm>
            <a:prstGeom prst="rect">
              <a:avLst/>
            </a:prstGeom>
          </p:spPr>
        </p:pic>
      </p:grpSp>
      <p:grpSp>
        <p:nvGrpSpPr>
          <p:cNvPr id="101" name="Group 100">
            <a:extLst>
              <a:ext uri="{FF2B5EF4-FFF2-40B4-BE49-F238E27FC236}">
                <a16:creationId xmlns:a16="http://schemas.microsoft.com/office/drawing/2014/main" id="{DBB4DBBC-3A29-2A64-E0D3-9BB54E9F9B61}"/>
              </a:ext>
            </a:extLst>
          </p:cNvPr>
          <p:cNvGrpSpPr/>
          <p:nvPr/>
        </p:nvGrpSpPr>
        <p:grpSpPr>
          <a:xfrm>
            <a:off x="2060393" y="3710624"/>
            <a:ext cx="2748899" cy="711201"/>
            <a:chOff x="2060393" y="3710624"/>
            <a:chExt cx="2748899" cy="711201"/>
          </a:xfrm>
        </p:grpSpPr>
        <p:pic>
          <p:nvPicPr>
            <p:cNvPr id="49" name="Picture 48">
              <a:extLst>
                <a:ext uri="{FF2B5EF4-FFF2-40B4-BE49-F238E27FC236}">
                  <a16:creationId xmlns:a16="http://schemas.microsoft.com/office/drawing/2014/main" id="{C684948D-29DE-AECB-603D-9BE709C4FDED}"/>
                </a:ext>
              </a:extLst>
            </p:cNvPr>
            <p:cNvPicPr>
              <a:picLocks noChangeAspect="1"/>
            </p:cNvPicPr>
            <p:nvPr/>
          </p:nvPicPr>
          <p:blipFill>
            <a:blip r:embed="rId4"/>
            <a:stretch>
              <a:fillRect/>
            </a:stretch>
          </p:blipFill>
          <p:spPr>
            <a:xfrm>
              <a:off x="4113440" y="3879197"/>
              <a:ext cx="695852" cy="302277"/>
            </a:xfrm>
            <a:prstGeom prst="rect">
              <a:avLst/>
            </a:prstGeom>
          </p:spPr>
        </p:pic>
        <p:pic>
          <p:nvPicPr>
            <p:cNvPr id="50" name="Picture 49">
              <a:extLst>
                <a:ext uri="{FF2B5EF4-FFF2-40B4-BE49-F238E27FC236}">
                  <a16:creationId xmlns:a16="http://schemas.microsoft.com/office/drawing/2014/main" id="{4671957B-5DEE-A3EE-38BF-0B2F4D9A3AFA}"/>
                </a:ext>
              </a:extLst>
            </p:cNvPr>
            <p:cNvPicPr>
              <a:picLocks noChangeAspect="1"/>
            </p:cNvPicPr>
            <p:nvPr/>
          </p:nvPicPr>
          <p:blipFill rotWithShape="1">
            <a:blip r:embed="rId5"/>
            <a:srcRect l="27446" r="27806"/>
            <a:stretch/>
          </p:blipFill>
          <p:spPr>
            <a:xfrm>
              <a:off x="3429328" y="3710624"/>
              <a:ext cx="498362" cy="711201"/>
            </a:xfrm>
            <a:prstGeom prst="rect">
              <a:avLst/>
            </a:prstGeom>
          </p:spPr>
        </p:pic>
        <p:pic>
          <p:nvPicPr>
            <p:cNvPr id="51" name="Picture 50">
              <a:extLst>
                <a:ext uri="{FF2B5EF4-FFF2-40B4-BE49-F238E27FC236}">
                  <a16:creationId xmlns:a16="http://schemas.microsoft.com/office/drawing/2014/main" id="{31F69DA3-7E6E-1980-95EF-FB699D66ADB3}"/>
                </a:ext>
              </a:extLst>
            </p:cNvPr>
            <p:cNvPicPr>
              <a:picLocks noChangeAspect="1"/>
            </p:cNvPicPr>
            <p:nvPr/>
          </p:nvPicPr>
          <p:blipFill>
            <a:blip r:embed="rId6"/>
            <a:stretch>
              <a:fillRect/>
            </a:stretch>
          </p:blipFill>
          <p:spPr>
            <a:xfrm>
              <a:off x="2695986" y="3791396"/>
              <a:ext cx="544617" cy="393384"/>
            </a:xfrm>
            <a:prstGeom prst="rect">
              <a:avLst/>
            </a:prstGeom>
          </p:spPr>
        </p:pic>
        <p:pic>
          <p:nvPicPr>
            <p:cNvPr id="52" name="Picture 51">
              <a:extLst>
                <a:ext uri="{FF2B5EF4-FFF2-40B4-BE49-F238E27FC236}">
                  <a16:creationId xmlns:a16="http://schemas.microsoft.com/office/drawing/2014/main" id="{BB57EE99-844C-2DD6-0611-AEB83991A3AC}"/>
                </a:ext>
              </a:extLst>
            </p:cNvPr>
            <p:cNvPicPr>
              <a:picLocks noChangeAspect="1"/>
            </p:cNvPicPr>
            <p:nvPr/>
          </p:nvPicPr>
          <p:blipFill>
            <a:blip r:embed="rId7"/>
            <a:stretch>
              <a:fillRect/>
            </a:stretch>
          </p:blipFill>
          <p:spPr>
            <a:xfrm>
              <a:off x="2075560" y="3791396"/>
              <a:ext cx="318957" cy="385953"/>
            </a:xfrm>
            <a:prstGeom prst="rect">
              <a:avLst/>
            </a:prstGeom>
          </p:spPr>
        </p:pic>
        <p:grpSp>
          <p:nvGrpSpPr>
            <p:cNvPr id="45" name="Group 44">
              <a:extLst>
                <a:ext uri="{FF2B5EF4-FFF2-40B4-BE49-F238E27FC236}">
                  <a16:creationId xmlns:a16="http://schemas.microsoft.com/office/drawing/2014/main" id="{B7089D03-C434-9279-B35C-F246759E99C2}"/>
                </a:ext>
              </a:extLst>
            </p:cNvPr>
            <p:cNvGrpSpPr/>
            <p:nvPr/>
          </p:nvGrpSpPr>
          <p:grpSpPr>
            <a:xfrm>
              <a:off x="2060393" y="4118871"/>
              <a:ext cx="1286234" cy="261489"/>
              <a:chOff x="-2780640" y="3382178"/>
              <a:chExt cx="1286234" cy="261610"/>
            </a:xfrm>
          </p:grpSpPr>
          <p:sp>
            <p:nvSpPr>
              <p:cNvPr id="46" name="TextBox 45">
                <a:extLst>
                  <a:ext uri="{FF2B5EF4-FFF2-40B4-BE49-F238E27FC236}">
                    <a16:creationId xmlns:a16="http://schemas.microsoft.com/office/drawing/2014/main" id="{D9C6D96D-A2EE-D4E0-4EEA-5E2FD3EB2787}"/>
                  </a:ext>
                </a:extLst>
              </p:cNvPr>
              <p:cNvSpPr txBox="1"/>
              <p:nvPr/>
            </p:nvSpPr>
            <p:spPr>
              <a:xfrm>
                <a:off x="-2249741" y="3395827"/>
                <a:ext cx="75533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CloudFront</a:t>
                </a:r>
              </a:p>
            </p:txBody>
          </p:sp>
          <p:sp>
            <p:nvSpPr>
              <p:cNvPr id="47" name="TextBox 46">
                <a:extLst>
                  <a:ext uri="{FF2B5EF4-FFF2-40B4-BE49-F238E27FC236}">
                    <a16:creationId xmlns:a16="http://schemas.microsoft.com/office/drawing/2014/main" id="{2588BD7C-D322-2667-4914-74070443332E}"/>
                  </a:ext>
                </a:extLst>
              </p:cNvPr>
              <p:cNvSpPr txBox="1"/>
              <p:nvPr/>
            </p:nvSpPr>
            <p:spPr>
              <a:xfrm>
                <a:off x="-2780640" y="3382178"/>
                <a:ext cx="35779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S3</a:t>
                </a:r>
              </a:p>
            </p:txBody>
          </p:sp>
        </p:grpSp>
      </p:grpSp>
      <p:grpSp>
        <p:nvGrpSpPr>
          <p:cNvPr id="58" name="Group 57">
            <a:extLst>
              <a:ext uri="{FF2B5EF4-FFF2-40B4-BE49-F238E27FC236}">
                <a16:creationId xmlns:a16="http://schemas.microsoft.com/office/drawing/2014/main" id="{B4009D01-8DB7-EA03-B987-D9F0072A5522}"/>
              </a:ext>
            </a:extLst>
          </p:cNvPr>
          <p:cNvGrpSpPr/>
          <p:nvPr/>
        </p:nvGrpSpPr>
        <p:grpSpPr>
          <a:xfrm>
            <a:off x="1961835" y="1375696"/>
            <a:ext cx="4405925" cy="2224961"/>
            <a:chOff x="1489724" y="1922496"/>
            <a:chExt cx="4405925" cy="2224961"/>
          </a:xfrm>
        </p:grpSpPr>
        <p:grpSp>
          <p:nvGrpSpPr>
            <p:cNvPr id="5" name="Group 4">
              <a:extLst>
                <a:ext uri="{FF2B5EF4-FFF2-40B4-BE49-F238E27FC236}">
                  <a16:creationId xmlns:a16="http://schemas.microsoft.com/office/drawing/2014/main" id="{FE2BE1A1-2B85-2D63-978B-33A6C455D05F}"/>
                </a:ext>
              </a:extLst>
            </p:cNvPr>
            <p:cNvGrpSpPr/>
            <p:nvPr/>
          </p:nvGrpSpPr>
          <p:grpSpPr>
            <a:xfrm>
              <a:off x="1489724" y="1922496"/>
              <a:ext cx="4405925" cy="2224961"/>
              <a:chOff x="1369963" y="1545146"/>
              <a:chExt cx="4405925" cy="2224961"/>
            </a:xfrm>
          </p:grpSpPr>
          <p:sp>
            <p:nvSpPr>
              <p:cNvPr id="6" name="Rectangle 5">
                <a:extLst>
                  <a:ext uri="{FF2B5EF4-FFF2-40B4-BE49-F238E27FC236}">
                    <a16:creationId xmlns:a16="http://schemas.microsoft.com/office/drawing/2014/main" id="{509D71ED-FFFB-727D-C832-20C6F8BF3929}"/>
                  </a:ext>
                </a:extLst>
              </p:cNvPr>
              <p:cNvSpPr/>
              <p:nvPr/>
            </p:nvSpPr>
            <p:spPr>
              <a:xfrm>
                <a:off x="1369963" y="1545146"/>
                <a:ext cx="4405925" cy="2224961"/>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7" name="Picture 6">
                <a:extLst>
                  <a:ext uri="{FF2B5EF4-FFF2-40B4-BE49-F238E27FC236}">
                    <a16:creationId xmlns:a16="http://schemas.microsoft.com/office/drawing/2014/main" id="{E2AB0785-2FBA-55BF-1BBD-A7F76F4E0A17}"/>
                  </a:ext>
                </a:extLst>
              </p:cNvPr>
              <p:cNvPicPr>
                <a:picLocks noChangeAspect="1"/>
              </p:cNvPicPr>
              <p:nvPr/>
            </p:nvPicPr>
            <p:blipFill>
              <a:blip r:embed="rId8"/>
              <a:stretch>
                <a:fillRect/>
              </a:stretch>
            </p:blipFill>
            <p:spPr>
              <a:xfrm>
                <a:off x="4697550" y="2877752"/>
                <a:ext cx="1019539" cy="518509"/>
              </a:xfrm>
              <a:prstGeom prst="rect">
                <a:avLst/>
              </a:prstGeom>
            </p:spPr>
          </p:pic>
        </p:grpSp>
        <p:sp>
          <p:nvSpPr>
            <p:cNvPr id="57" name="TextBox 56">
              <a:extLst>
                <a:ext uri="{FF2B5EF4-FFF2-40B4-BE49-F238E27FC236}">
                  <a16:creationId xmlns:a16="http://schemas.microsoft.com/office/drawing/2014/main" id="{4CA25412-7396-1B86-89EE-7901ED6FE028}"/>
                </a:ext>
              </a:extLst>
            </p:cNvPr>
            <p:cNvSpPr txBox="1"/>
            <p:nvPr/>
          </p:nvSpPr>
          <p:spPr>
            <a:xfrm>
              <a:off x="4978778" y="377361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(EKS)</a:t>
              </a:r>
            </a:p>
          </p:txBody>
        </p:sp>
      </p:grpSp>
      <p:sp>
        <p:nvSpPr>
          <p:cNvPr id="3" name="Title 2">
            <a:extLst>
              <a:ext uri="{FF2B5EF4-FFF2-40B4-BE49-F238E27FC236}">
                <a16:creationId xmlns:a16="http://schemas.microsoft.com/office/drawing/2014/main" id="{A2B63168-7878-38CC-5B09-E6176667B8C4}"/>
              </a:ext>
            </a:extLst>
          </p:cNvPr>
          <p:cNvSpPr>
            <a:spLocks noGrp="1"/>
          </p:cNvSpPr>
          <p:nvPr>
            <p:ph type="title"/>
          </p:nvPr>
        </p:nvSpPr>
        <p:spPr>
          <a:xfrm>
            <a:off x="321054" y="132283"/>
            <a:ext cx="8229600" cy="756578"/>
          </a:xfrm>
        </p:spPr>
        <p:txBody>
          <a:bodyPr/>
          <a:lstStyle/>
          <a:p>
            <a:r>
              <a:rPr lang="en-US" dirty="0" err="1"/>
              <a:t>Spack</a:t>
            </a:r>
            <a:r>
              <a:rPr lang="en-US" dirty="0"/>
              <a:t> CI Architecture</a:t>
            </a:r>
          </a:p>
        </p:txBody>
      </p:sp>
      <p:grpSp>
        <p:nvGrpSpPr>
          <p:cNvPr id="37" name="Group 36">
            <a:extLst>
              <a:ext uri="{FF2B5EF4-FFF2-40B4-BE49-F238E27FC236}">
                <a16:creationId xmlns:a16="http://schemas.microsoft.com/office/drawing/2014/main" id="{92517102-B601-E2CE-67E0-C4603CB83AB1}"/>
              </a:ext>
            </a:extLst>
          </p:cNvPr>
          <p:cNvGrpSpPr/>
          <p:nvPr/>
        </p:nvGrpSpPr>
        <p:grpSpPr>
          <a:xfrm>
            <a:off x="4403910" y="1542411"/>
            <a:ext cx="1646609" cy="704883"/>
            <a:chOff x="2611993" y="2993556"/>
            <a:chExt cx="1012407" cy="433393"/>
          </a:xfrm>
        </p:grpSpPr>
        <p:grpSp>
          <p:nvGrpSpPr>
            <p:cNvPr id="38" name="Group 37">
              <a:extLst>
                <a:ext uri="{FF2B5EF4-FFF2-40B4-BE49-F238E27FC236}">
                  <a16:creationId xmlns:a16="http://schemas.microsoft.com/office/drawing/2014/main" id="{690F0BC6-0BEA-5F7A-598F-D41586C06A73}"/>
                </a:ext>
              </a:extLst>
            </p:cNvPr>
            <p:cNvGrpSpPr/>
            <p:nvPr/>
          </p:nvGrpSpPr>
          <p:grpSpPr>
            <a:xfrm>
              <a:off x="2611993" y="2993556"/>
              <a:ext cx="1012407" cy="268635"/>
              <a:chOff x="2611993" y="2993556"/>
              <a:chExt cx="1012407" cy="268635"/>
            </a:xfrm>
          </p:grpSpPr>
          <p:pic>
            <p:nvPicPr>
              <p:cNvPr id="40" name="Picture 39">
                <a:extLst>
                  <a:ext uri="{FF2B5EF4-FFF2-40B4-BE49-F238E27FC236}">
                    <a16:creationId xmlns:a16="http://schemas.microsoft.com/office/drawing/2014/main" id="{1AE5EB2F-DEAF-CD6B-D499-6D65D6CAFF0D}"/>
                  </a:ext>
                </a:extLst>
              </p:cNvPr>
              <p:cNvPicPr>
                <a:picLocks noChangeAspect="1"/>
              </p:cNvPicPr>
              <p:nvPr/>
            </p:nvPicPr>
            <p:blipFill>
              <a:blip r:embed="rId9"/>
              <a:stretch>
                <a:fillRect/>
              </a:stretch>
            </p:blipFill>
            <p:spPr>
              <a:xfrm>
                <a:off x="2938434" y="3039296"/>
                <a:ext cx="406361" cy="197086"/>
              </a:xfrm>
              <a:prstGeom prst="rect">
                <a:avLst/>
              </a:prstGeom>
            </p:spPr>
          </p:pic>
          <p:pic>
            <p:nvPicPr>
              <p:cNvPr id="41" name="Picture 40">
                <a:extLst>
                  <a:ext uri="{FF2B5EF4-FFF2-40B4-BE49-F238E27FC236}">
                    <a16:creationId xmlns:a16="http://schemas.microsoft.com/office/drawing/2014/main" id="{7B89246D-804E-36BB-C59A-6E218813EBFF}"/>
                  </a:ext>
                </a:extLst>
              </p:cNvPr>
              <p:cNvPicPr>
                <a:picLocks noChangeAspect="1"/>
              </p:cNvPicPr>
              <p:nvPr/>
            </p:nvPicPr>
            <p:blipFill>
              <a:blip r:embed="rId10"/>
              <a:stretch>
                <a:fillRect/>
              </a:stretch>
            </p:blipFill>
            <p:spPr>
              <a:xfrm>
                <a:off x="3446032" y="3025717"/>
                <a:ext cx="178368" cy="176746"/>
              </a:xfrm>
              <a:prstGeom prst="rect">
                <a:avLst/>
              </a:prstGeom>
            </p:spPr>
          </p:pic>
          <p:pic>
            <p:nvPicPr>
              <p:cNvPr id="42" name="Picture 41">
                <a:extLst>
                  <a:ext uri="{FF2B5EF4-FFF2-40B4-BE49-F238E27FC236}">
                    <a16:creationId xmlns:a16="http://schemas.microsoft.com/office/drawing/2014/main" id="{94AAE6CF-579D-49B6-A9C8-F417C50ABC22}"/>
                  </a:ext>
                </a:extLst>
              </p:cNvPr>
              <p:cNvPicPr>
                <a:picLocks noChangeAspect="1"/>
              </p:cNvPicPr>
              <p:nvPr/>
            </p:nvPicPr>
            <p:blipFill>
              <a:blip r:embed="rId11"/>
              <a:stretch>
                <a:fillRect/>
              </a:stretch>
            </p:blipFill>
            <p:spPr>
              <a:xfrm>
                <a:off x="2611993" y="2993556"/>
                <a:ext cx="249248" cy="268635"/>
              </a:xfrm>
              <a:prstGeom prst="rect">
                <a:avLst/>
              </a:prstGeom>
            </p:spPr>
          </p:pic>
        </p:grpSp>
        <p:sp>
          <p:nvSpPr>
            <p:cNvPr id="39" name="TextBox 38">
              <a:extLst>
                <a:ext uri="{FF2B5EF4-FFF2-40B4-BE49-F238E27FC236}">
                  <a16:creationId xmlns:a16="http://schemas.microsoft.com/office/drawing/2014/main" id="{B01398BA-5A72-9EBD-B163-5915989CA1D3}"/>
                </a:ext>
              </a:extLst>
            </p:cNvPr>
            <p:cNvSpPr txBox="1"/>
            <p:nvPr/>
          </p:nvSpPr>
          <p:spPr>
            <a:xfrm>
              <a:off x="2842835" y="3237714"/>
              <a:ext cx="627037" cy="1892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Monitoring</a:t>
              </a:r>
            </a:p>
          </p:txBody>
        </p:sp>
      </p:grpSp>
      <p:grpSp>
        <p:nvGrpSpPr>
          <p:cNvPr id="102" name="Group 101">
            <a:extLst>
              <a:ext uri="{FF2B5EF4-FFF2-40B4-BE49-F238E27FC236}">
                <a16:creationId xmlns:a16="http://schemas.microsoft.com/office/drawing/2014/main" id="{E4E35A25-7D97-D188-F162-C41D4F0909DF}"/>
              </a:ext>
            </a:extLst>
          </p:cNvPr>
          <p:cNvGrpSpPr/>
          <p:nvPr/>
        </p:nvGrpSpPr>
        <p:grpSpPr>
          <a:xfrm>
            <a:off x="1153884" y="1462905"/>
            <a:ext cx="2299022" cy="946233"/>
            <a:chOff x="1153884" y="1462905"/>
            <a:chExt cx="2299022" cy="946233"/>
          </a:xfrm>
        </p:grpSpPr>
        <p:grpSp>
          <p:nvGrpSpPr>
            <p:cNvPr id="8" name="Group 7">
              <a:extLst>
                <a:ext uri="{FF2B5EF4-FFF2-40B4-BE49-F238E27FC236}">
                  <a16:creationId xmlns:a16="http://schemas.microsoft.com/office/drawing/2014/main" id="{9D397020-D60B-C72C-E9C1-18DBE4820595}"/>
                </a:ext>
              </a:extLst>
            </p:cNvPr>
            <p:cNvGrpSpPr/>
            <p:nvPr/>
          </p:nvGrpSpPr>
          <p:grpSpPr>
            <a:xfrm>
              <a:off x="2258916" y="1462905"/>
              <a:ext cx="1193990" cy="946233"/>
              <a:chOff x="1844260" y="1499892"/>
              <a:chExt cx="1193990" cy="946233"/>
            </a:xfrm>
          </p:grpSpPr>
          <p:grpSp>
            <p:nvGrpSpPr>
              <p:cNvPr id="9" name="Group 8">
                <a:extLst>
                  <a:ext uri="{FF2B5EF4-FFF2-40B4-BE49-F238E27FC236}">
                    <a16:creationId xmlns:a16="http://schemas.microsoft.com/office/drawing/2014/main" id="{BD7DEF69-529B-BF91-97EF-06430661B46A}"/>
                  </a:ext>
                </a:extLst>
              </p:cNvPr>
              <p:cNvGrpSpPr/>
              <p:nvPr/>
            </p:nvGrpSpPr>
            <p:grpSpPr>
              <a:xfrm>
                <a:off x="1844260" y="1499892"/>
                <a:ext cx="1193990" cy="621267"/>
                <a:chOff x="1741540" y="2829069"/>
                <a:chExt cx="1193990" cy="621267"/>
              </a:xfrm>
            </p:grpSpPr>
            <p:grpSp>
              <p:nvGrpSpPr>
                <p:cNvPr id="11" name="Group 10">
                  <a:extLst>
                    <a:ext uri="{FF2B5EF4-FFF2-40B4-BE49-F238E27FC236}">
                      <a16:creationId xmlns:a16="http://schemas.microsoft.com/office/drawing/2014/main" id="{05CED6AF-2FAD-6192-0E5C-D1BDB43BFA44}"/>
                    </a:ext>
                  </a:extLst>
                </p:cNvPr>
                <p:cNvGrpSpPr/>
                <p:nvPr/>
              </p:nvGrpSpPr>
              <p:grpSpPr>
                <a:xfrm>
                  <a:off x="1741540" y="2829069"/>
                  <a:ext cx="889190" cy="316467"/>
                  <a:chOff x="1741540" y="2829069"/>
                  <a:chExt cx="889190" cy="316467"/>
                </a:xfrm>
              </p:grpSpPr>
              <p:sp>
                <p:nvSpPr>
                  <p:cNvPr id="18" name="Rectangle 17">
                    <a:extLst>
                      <a:ext uri="{FF2B5EF4-FFF2-40B4-BE49-F238E27FC236}">
                        <a16:creationId xmlns:a16="http://schemas.microsoft.com/office/drawing/2014/main" id="{57A622DE-154B-AB14-58E1-32250DD37F28}"/>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9" name="Picture 18">
                    <a:extLst>
                      <a:ext uri="{FF2B5EF4-FFF2-40B4-BE49-F238E27FC236}">
                        <a16:creationId xmlns:a16="http://schemas.microsoft.com/office/drawing/2014/main" id="{4F20B8FD-71C3-5EDE-9452-56C6B9938407}"/>
                      </a:ext>
                    </a:extLst>
                  </p:cNvPr>
                  <p:cNvPicPr>
                    <a:picLocks noChangeAspect="1"/>
                  </p:cNvPicPr>
                  <p:nvPr/>
                </p:nvPicPr>
                <p:blipFill>
                  <a:blip r:embed="rId12"/>
                  <a:stretch>
                    <a:fillRect/>
                  </a:stretch>
                </p:blipFill>
                <p:spPr>
                  <a:xfrm>
                    <a:off x="1809714" y="2914757"/>
                    <a:ext cx="742391" cy="162365"/>
                  </a:xfrm>
                  <a:prstGeom prst="rect">
                    <a:avLst/>
                  </a:prstGeom>
                </p:spPr>
              </p:pic>
            </p:grpSp>
            <p:grpSp>
              <p:nvGrpSpPr>
                <p:cNvPr id="12" name="Group 11">
                  <a:extLst>
                    <a:ext uri="{FF2B5EF4-FFF2-40B4-BE49-F238E27FC236}">
                      <a16:creationId xmlns:a16="http://schemas.microsoft.com/office/drawing/2014/main" id="{8BF73537-DD48-3E89-F5BD-BE68758F58B6}"/>
                    </a:ext>
                  </a:extLst>
                </p:cNvPr>
                <p:cNvGrpSpPr/>
                <p:nvPr/>
              </p:nvGrpSpPr>
              <p:grpSpPr>
                <a:xfrm>
                  <a:off x="1893940" y="2981469"/>
                  <a:ext cx="889190" cy="316467"/>
                  <a:chOff x="1741540" y="2829069"/>
                  <a:chExt cx="889190" cy="316467"/>
                </a:xfrm>
              </p:grpSpPr>
              <p:sp>
                <p:nvSpPr>
                  <p:cNvPr id="16" name="Rectangle 15">
                    <a:extLst>
                      <a:ext uri="{FF2B5EF4-FFF2-40B4-BE49-F238E27FC236}">
                        <a16:creationId xmlns:a16="http://schemas.microsoft.com/office/drawing/2014/main" id="{A706EC8F-5BE5-1E8E-A0C6-0D819F957721}"/>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7" name="Picture 16">
                    <a:extLst>
                      <a:ext uri="{FF2B5EF4-FFF2-40B4-BE49-F238E27FC236}">
                        <a16:creationId xmlns:a16="http://schemas.microsoft.com/office/drawing/2014/main" id="{4247BFC9-E624-BAD7-B14E-BAFDB70AFAC2}"/>
                      </a:ext>
                    </a:extLst>
                  </p:cNvPr>
                  <p:cNvPicPr>
                    <a:picLocks noChangeAspect="1"/>
                  </p:cNvPicPr>
                  <p:nvPr/>
                </p:nvPicPr>
                <p:blipFill>
                  <a:blip r:embed="rId12"/>
                  <a:stretch>
                    <a:fillRect/>
                  </a:stretch>
                </p:blipFill>
                <p:spPr>
                  <a:xfrm>
                    <a:off x="1809714" y="2914757"/>
                    <a:ext cx="742391" cy="162365"/>
                  </a:xfrm>
                  <a:prstGeom prst="rect">
                    <a:avLst/>
                  </a:prstGeom>
                </p:spPr>
              </p:pic>
            </p:grpSp>
            <p:grpSp>
              <p:nvGrpSpPr>
                <p:cNvPr id="13" name="Group 12">
                  <a:extLst>
                    <a:ext uri="{FF2B5EF4-FFF2-40B4-BE49-F238E27FC236}">
                      <a16:creationId xmlns:a16="http://schemas.microsoft.com/office/drawing/2014/main" id="{B9B39471-B4F4-6517-DD39-15E8F4241901}"/>
                    </a:ext>
                  </a:extLst>
                </p:cNvPr>
                <p:cNvGrpSpPr/>
                <p:nvPr/>
              </p:nvGrpSpPr>
              <p:grpSpPr>
                <a:xfrm>
                  <a:off x="2046340" y="3133869"/>
                  <a:ext cx="889190" cy="316467"/>
                  <a:chOff x="1741540" y="2829069"/>
                  <a:chExt cx="889190" cy="316467"/>
                </a:xfrm>
              </p:grpSpPr>
              <p:sp>
                <p:nvSpPr>
                  <p:cNvPr id="14" name="Rectangle 13">
                    <a:extLst>
                      <a:ext uri="{FF2B5EF4-FFF2-40B4-BE49-F238E27FC236}">
                        <a16:creationId xmlns:a16="http://schemas.microsoft.com/office/drawing/2014/main" id="{1A5C9E1A-F4BB-1D8B-5EB1-536F6C521AB1}"/>
                      </a:ext>
                    </a:extLst>
                  </p:cNvPr>
                  <p:cNvSpPr/>
                  <p:nvPr/>
                </p:nvSpPr>
                <p:spPr>
                  <a:xfrm>
                    <a:off x="1741540" y="2829069"/>
                    <a:ext cx="889190" cy="316467"/>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5" name="Picture 14">
                    <a:extLst>
                      <a:ext uri="{FF2B5EF4-FFF2-40B4-BE49-F238E27FC236}">
                        <a16:creationId xmlns:a16="http://schemas.microsoft.com/office/drawing/2014/main" id="{9059CAD6-2352-E420-7E29-8D7688E3C6CA}"/>
                      </a:ext>
                    </a:extLst>
                  </p:cNvPr>
                  <p:cNvPicPr>
                    <a:picLocks noChangeAspect="1"/>
                  </p:cNvPicPr>
                  <p:nvPr/>
                </p:nvPicPr>
                <p:blipFill>
                  <a:blip r:embed="rId12"/>
                  <a:stretch>
                    <a:fillRect/>
                  </a:stretch>
                </p:blipFill>
                <p:spPr>
                  <a:xfrm>
                    <a:off x="1809714" y="2914757"/>
                    <a:ext cx="742391" cy="162365"/>
                  </a:xfrm>
                  <a:prstGeom prst="rect">
                    <a:avLst/>
                  </a:prstGeom>
                </p:spPr>
              </p:pic>
            </p:grpSp>
          </p:grpSp>
          <p:sp>
            <p:nvSpPr>
              <p:cNvPr id="10" name="TextBox 9">
                <a:extLst>
                  <a:ext uri="{FF2B5EF4-FFF2-40B4-BE49-F238E27FC236}">
                    <a16:creationId xmlns:a16="http://schemas.microsoft.com/office/drawing/2014/main" id="{03CAA25D-64B0-4265-7FB5-1CC58B5D1BDE}"/>
                  </a:ext>
                </a:extLst>
              </p:cNvPr>
              <p:cNvSpPr txBox="1"/>
              <p:nvPr/>
            </p:nvSpPr>
            <p:spPr>
              <a:xfrm>
                <a:off x="1969665" y="2138348"/>
                <a:ext cx="10118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HA GitLab</a:t>
                </a:r>
              </a:p>
            </p:txBody>
          </p:sp>
        </p:grpSp>
        <p:cxnSp>
          <p:nvCxnSpPr>
            <p:cNvPr id="77" name="Elbow Connector 76">
              <a:extLst>
                <a:ext uri="{FF2B5EF4-FFF2-40B4-BE49-F238E27FC236}">
                  <a16:creationId xmlns:a16="http://schemas.microsoft.com/office/drawing/2014/main" id="{04C22442-C033-170F-3EBC-E8C782B99AC1}"/>
                </a:ext>
              </a:extLst>
            </p:cNvPr>
            <p:cNvCxnSpPr>
              <a:cxnSpLocks/>
              <a:stCxn id="55" idx="3"/>
            </p:cNvCxnSpPr>
            <p:nvPr/>
          </p:nvCxnSpPr>
          <p:spPr>
            <a:xfrm>
              <a:off x="1153884" y="1528229"/>
              <a:ext cx="990572" cy="319527"/>
            </a:xfrm>
            <a:prstGeom prst="bentConnector3">
              <a:avLst>
                <a:gd name="adj1" fmla="val 53296"/>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5A36C9E-2509-D8B4-8506-D7AEE2390D07}"/>
              </a:ext>
            </a:extLst>
          </p:cNvPr>
          <p:cNvGrpSpPr/>
          <p:nvPr/>
        </p:nvGrpSpPr>
        <p:grpSpPr>
          <a:xfrm>
            <a:off x="1153884" y="1528229"/>
            <a:ext cx="1904478" cy="1878364"/>
            <a:chOff x="1153884" y="1528229"/>
            <a:chExt cx="1904478" cy="1878364"/>
          </a:xfrm>
        </p:grpSpPr>
        <p:grpSp>
          <p:nvGrpSpPr>
            <p:cNvPr id="75" name="Group 74">
              <a:extLst>
                <a:ext uri="{FF2B5EF4-FFF2-40B4-BE49-F238E27FC236}">
                  <a16:creationId xmlns:a16="http://schemas.microsoft.com/office/drawing/2014/main" id="{44641FA4-9E57-AC20-2905-9CE0EE2F9AE8}"/>
                </a:ext>
              </a:extLst>
            </p:cNvPr>
            <p:cNvGrpSpPr/>
            <p:nvPr/>
          </p:nvGrpSpPr>
          <p:grpSpPr>
            <a:xfrm>
              <a:off x="2157153" y="2701841"/>
              <a:ext cx="901209" cy="704752"/>
              <a:chOff x="1984188" y="2692730"/>
              <a:chExt cx="901209" cy="704752"/>
            </a:xfrm>
          </p:grpSpPr>
          <p:pic>
            <p:nvPicPr>
              <p:cNvPr id="73" name="Picture 72" descr="Icon&#10;&#10;Description automatically generated">
                <a:extLst>
                  <a:ext uri="{FF2B5EF4-FFF2-40B4-BE49-F238E27FC236}">
                    <a16:creationId xmlns:a16="http://schemas.microsoft.com/office/drawing/2014/main" id="{430133BB-A98C-B201-F538-86BE10BC89B5}"/>
                  </a:ext>
                </a:extLst>
              </p:cNvPr>
              <p:cNvPicPr>
                <a:picLocks noChangeAspect="1"/>
              </p:cNvPicPr>
              <p:nvPr/>
            </p:nvPicPr>
            <p:blipFill>
              <a:blip r:embed="rId13"/>
              <a:stretch>
                <a:fillRect/>
              </a:stretch>
            </p:blipFill>
            <p:spPr>
              <a:xfrm>
                <a:off x="2177574" y="2692730"/>
                <a:ext cx="501579" cy="501579"/>
              </a:xfrm>
              <a:prstGeom prst="rect">
                <a:avLst/>
              </a:prstGeom>
            </p:spPr>
          </p:pic>
          <p:sp>
            <p:nvSpPr>
              <p:cNvPr id="74" name="TextBox 73">
                <a:extLst>
                  <a:ext uri="{FF2B5EF4-FFF2-40B4-BE49-F238E27FC236}">
                    <a16:creationId xmlns:a16="http://schemas.microsoft.com/office/drawing/2014/main" id="{60A414F9-0DCF-DA90-D95F-DF6697AC12B6}"/>
                  </a:ext>
                </a:extLst>
              </p:cNvPr>
              <p:cNvSpPr txBox="1"/>
              <p:nvPr/>
            </p:nvSpPr>
            <p:spPr>
              <a:xfrm>
                <a:off x="1984188" y="3089705"/>
                <a:ext cx="90120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spackbot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cxnSp>
          <p:nvCxnSpPr>
            <p:cNvPr id="82" name="Elbow Connector 81">
              <a:extLst>
                <a:ext uri="{FF2B5EF4-FFF2-40B4-BE49-F238E27FC236}">
                  <a16:creationId xmlns:a16="http://schemas.microsoft.com/office/drawing/2014/main" id="{6B2CA5C4-8904-D10F-65D2-B6CDD384A169}"/>
                </a:ext>
              </a:extLst>
            </p:cNvPr>
            <p:cNvCxnSpPr>
              <a:cxnSpLocks/>
              <a:stCxn id="55" idx="3"/>
              <a:endCxn id="73" idx="1"/>
            </p:cNvCxnSpPr>
            <p:nvPr/>
          </p:nvCxnSpPr>
          <p:spPr>
            <a:xfrm>
              <a:off x="1153884" y="1528229"/>
              <a:ext cx="1196655" cy="1424402"/>
            </a:xfrm>
            <a:prstGeom prst="bentConnector3">
              <a:avLst>
                <a:gd name="adj1" fmla="val 4454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9CA3E865-A02F-E42B-3EA1-337FE41A4EFE}"/>
              </a:ext>
            </a:extLst>
          </p:cNvPr>
          <p:cNvGrpSpPr/>
          <p:nvPr/>
        </p:nvGrpSpPr>
        <p:grpSpPr>
          <a:xfrm>
            <a:off x="2703512" y="799864"/>
            <a:ext cx="6119196" cy="2625492"/>
            <a:chOff x="2703512" y="799864"/>
            <a:chExt cx="6119196" cy="2625492"/>
          </a:xfrm>
        </p:grpSpPr>
        <p:grpSp>
          <p:nvGrpSpPr>
            <p:cNvPr id="71" name="Group 70">
              <a:extLst>
                <a:ext uri="{FF2B5EF4-FFF2-40B4-BE49-F238E27FC236}">
                  <a16:creationId xmlns:a16="http://schemas.microsoft.com/office/drawing/2014/main" id="{3432F757-6B22-3631-105C-2346143E36C5}"/>
                </a:ext>
              </a:extLst>
            </p:cNvPr>
            <p:cNvGrpSpPr/>
            <p:nvPr/>
          </p:nvGrpSpPr>
          <p:grpSpPr>
            <a:xfrm>
              <a:off x="6799395" y="799864"/>
              <a:ext cx="2023313" cy="2625492"/>
              <a:chOff x="6527341" y="533658"/>
              <a:chExt cx="2023313" cy="2625492"/>
            </a:xfrm>
          </p:grpSpPr>
          <p:grpSp>
            <p:nvGrpSpPr>
              <p:cNvPr id="20" name="Group 19">
                <a:extLst>
                  <a:ext uri="{FF2B5EF4-FFF2-40B4-BE49-F238E27FC236}">
                    <a16:creationId xmlns:a16="http://schemas.microsoft.com/office/drawing/2014/main" id="{A63E1100-4397-7EF0-CB09-15A6B59B2CCA}"/>
                  </a:ext>
                </a:extLst>
              </p:cNvPr>
              <p:cNvGrpSpPr/>
              <p:nvPr/>
            </p:nvGrpSpPr>
            <p:grpSpPr>
              <a:xfrm>
                <a:off x="6527341" y="533658"/>
                <a:ext cx="2023313" cy="2625492"/>
                <a:chOff x="823171" y="2088195"/>
                <a:chExt cx="2023313" cy="2625492"/>
              </a:xfrm>
            </p:grpSpPr>
            <p:sp>
              <p:nvSpPr>
                <p:cNvPr id="21" name="Rectangle 20">
                  <a:extLst>
                    <a:ext uri="{FF2B5EF4-FFF2-40B4-BE49-F238E27FC236}">
                      <a16:creationId xmlns:a16="http://schemas.microsoft.com/office/drawing/2014/main" id="{6369A4F8-F77A-E376-6284-49438E4CA121}"/>
                    </a:ext>
                  </a:extLst>
                </p:cNvPr>
                <p:cNvSpPr/>
                <p:nvPr/>
              </p:nvSpPr>
              <p:spPr>
                <a:xfrm>
                  <a:off x="823171" y="2088195"/>
                  <a:ext cx="2023313" cy="2625492"/>
                </a:xfrm>
                <a:prstGeom prst="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22" name="Picture 21">
                  <a:extLst>
                    <a:ext uri="{FF2B5EF4-FFF2-40B4-BE49-F238E27FC236}">
                      <a16:creationId xmlns:a16="http://schemas.microsoft.com/office/drawing/2014/main" id="{76613AE2-29AB-7830-6683-9795D21A01D1}"/>
                    </a:ext>
                  </a:extLst>
                </p:cNvPr>
                <p:cNvPicPr>
                  <a:picLocks noChangeAspect="1"/>
                </p:cNvPicPr>
                <p:nvPr/>
              </p:nvPicPr>
              <p:blipFill rotWithShape="1">
                <a:blip r:embed="rId14"/>
                <a:srcRect l="11571" r="13135"/>
                <a:stretch/>
              </p:blipFill>
              <p:spPr>
                <a:xfrm>
                  <a:off x="2122055" y="4106434"/>
                  <a:ext cx="715197" cy="534644"/>
                </a:xfrm>
                <a:prstGeom prst="rect">
                  <a:avLst/>
                </a:prstGeom>
              </p:spPr>
            </p:pic>
            <p:sp>
              <p:nvSpPr>
                <p:cNvPr id="23" name="TextBox 22">
                  <a:extLst>
                    <a:ext uri="{FF2B5EF4-FFF2-40B4-BE49-F238E27FC236}">
                      <a16:creationId xmlns:a16="http://schemas.microsoft.com/office/drawing/2014/main" id="{62CBD202-14C8-6370-5F8B-0627ADA0AC6C}"/>
                    </a:ext>
                  </a:extLst>
                </p:cNvPr>
                <p:cNvSpPr txBox="1"/>
                <p:nvPr/>
              </p:nvSpPr>
              <p:spPr>
                <a:xfrm>
                  <a:off x="857634" y="4177788"/>
                  <a:ext cx="162201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Bare metal runners</a:t>
                  </a:r>
                  <a:br>
                    <a:rPr kumimoji="0" lang="en-US" sz="1100" b="0" i="0" u="none" strike="noStrike" kern="0" cap="none" spc="0" normalizeH="0" baseline="0" noProof="0" dirty="0">
                      <a:ln>
                        <a:noFill/>
                      </a:ln>
                      <a:solidFill>
                        <a:srgbClr val="000000"/>
                      </a:solidFill>
                      <a:effectLst/>
                      <a:uLnTx/>
                      <a:uFillTx/>
                      <a:latin typeface="Arial"/>
                      <a:cs typeface="Arial"/>
                      <a:sym typeface="Arial"/>
                    </a:rPr>
                  </a:br>
                  <a:r>
                    <a:rPr kumimoji="0" lang="en-US" sz="1100" b="0" i="0" u="none" strike="noStrike" kern="0" cap="none" spc="0" normalizeH="0" baseline="0" noProof="0" dirty="0">
                      <a:ln>
                        <a:noFill/>
                      </a:ln>
                      <a:solidFill>
                        <a:srgbClr val="000000"/>
                      </a:solidFill>
                      <a:effectLst/>
                      <a:uLnTx/>
                      <a:uFillTx/>
                      <a:latin typeface="Arial"/>
                      <a:cs typeface="Arial"/>
                      <a:sym typeface="Arial"/>
                    </a:rPr>
                    <a:t>on “Frank” cluster</a:t>
                  </a:r>
                </a:p>
              </p:txBody>
            </p:sp>
          </p:grpSp>
          <p:sp>
            <p:nvSpPr>
              <p:cNvPr id="63" name="Rectangle 62">
                <a:extLst>
                  <a:ext uri="{FF2B5EF4-FFF2-40B4-BE49-F238E27FC236}">
                    <a16:creationId xmlns:a16="http://schemas.microsoft.com/office/drawing/2014/main" id="{6C789399-4A1E-CB9E-4440-0035535822FD}"/>
                  </a:ext>
                </a:extLst>
              </p:cNvPr>
              <p:cNvSpPr/>
              <p:nvPr/>
            </p:nvSpPr>
            <p:spPr>
              <a:xfrm>
                <a:off x="6707390" y="1139279"/>
                <a:ext cx="926582" cy="3687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MI200</a:t>
                </a:r>
              </a:p>
            </p:txBody>
          </p:sp>
          <p:sp>
            <p:nvSpPr>
              <p:cNvPr id="64" name="Rectangle 63">
                <a:extLst>
                  <a:ext uri="{FF2B5EF4-FFF2-40B4-BE49-F238E27FC236}">
                    <a16:creationId xmlns:a16="http://schemas.microsoft.com/office/drawing/2014/main" id="{62B61EF4-F94E-F33B-8DCA-55574EA267D5}"/>
                  </a:ext>
                </a:extLst>
              </p:cNvPr>
              <p:cNvSpPr/>
              <p:nvPr/>
            </p:nvSpPr>
            <p:spPr>
              <a:xfrm>
                <a:off x="6699028" y="2029264"/>
                <a:ext cx="926582" cy="3687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Power9</a:t>
                </a:r>
              </a:p>
            </p:txBody>
          </p:sp>
          <p:sp>
            <p:nvSpPr>
              <p:cNvPr id="65" name="Rectangle 64">
                <a:extLst>
                  <a:ext uri="{FF2B5EF4-FFF2-40B4-BE49-F238E27FC236}">
                    <a16:creationId xmlns:a16="http://schemas.microsoft.com/office/drawing/2014/main" id="{05A1C3AF-BF63-901A-7618-E8B599FF0F12}"/>
                  </a:ext>
                </a:extLst>
              </p:cNvPr>
              <p:cNvSpPr/>
              <p:nvPr/>
            </p:nvSpPr>
            <p:spPr>
              <a:xfrm>
                <a:off x="6696426" y="685511"/>
                <a:ext cx="937545" cy="3687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NVIDIA</a:t>
                </a:r>
              </a:p>
            </p:txBody>
          </p:sp>
          <p:sp>
            <p:nvSpPr>
              <p:cNvPr id="66" name="Rectangle 65">
                <a:extLst>
                  <a:ext uri="{FF2B5EF4-FFF2-40B4-BE49-F238E27FC236}">
                    <a16:creationId xmlns:a16="http://schemas.microsoft.com/office/drawing/2014/main" id="{C417B52D-84B3-1F50-5EED-5406CF8F9F8B}"/>
                  </a:ext>
                </a:extLst>
              </p:cNvPr>
              <p:cNvSpPr/>
              <p:nvPr/>
            </p:nvSpPr>
            <p:spPr>
              <a:xfrm>
                <a:off x="6707390" y="1585301"/>
                <a:ext cx="926582" cy="368765"/>
              </a:xfrm>
              <a:prstGeom prst="rect">
                <a:avLst/>
              </a:prstGeom>
              <a:solidFill>
                <a:schemeClr val="bg1">
                  <a:lumMod val="50000"/>
                </a:schemeClr>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a64fx</a:t>
                </a:r>
              </a:p>
            </p:txBody>
          </p:sp>
          <p:sp>
            <p:nvSpPr>
              <p:cNvPr id="67" name="Rectangle 66">
                <a:extLst>
                  <a:ext uri="{FF2B5EF4-FFF2-40B4-BE49-F238E27FC236}">
                    <a16:creationId xmlns:a16="http://schemas.microsoft.com/office/drawing/2014/main" id="{DAA3693C-489C-9F86-FFCF-2548D852F3BA}"/>
                  </a:ext>
                </a:extLst>
              </p:cNvPr>
              <p:cNvSpPr/>
              <p:nvPr/>
            </p:nvSpPr>
            <p:spPr>
              <a:xfrm>
                <a:off x="7810042" y="1565225"/>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etc.</a:t>
                </a:r>
              </a:p>
            </p:txBody>
          </p:sp>
          <p:sp>
            <p:nvSpPr>
              <p:cNvPr id="69" name="Rectangle 68">
                <a:extLst>
                  <a:ext uri="{FF2B5EF4-FFF2-40B4-BE49-F238E27FC236}">
                    <a16:creationId xmlns:a16="http://schemas.microsoft.com/office/drawing/2014/main" id="{B4BDAA00-26BD-B09B-55F1-E27762626EAD}"/>
                  </a:ext>
                </a:extLst>
              </p:cNvPr>
              <p:cNvSpPr/>
              <p:nvPr/>
            </p:nvSpPr>
            <p:spPr>
              <a:xfrm>
                <a:off x="7810179" y="1130165"/>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etc.</a:t>
                </a:r>
              </a:p>
            </p:txBody>
          </p:sp>
          <p:sp>
            <p:nvSpPr>
              <p:cNvPr id="70" name="Rectangle 69">
                <a:extLst>
                  <a:ext uri="{FF2B5EF4-FFF2-40B4-BE49-F238E27FC236}">
                    <a16:creationId xmlns:a16="http://schemas.microsoft.com/office/drawing/2014/main" id="{4787D471-D7CD-6027-D6D7-11FF64B18BAB}"/>
                  </a:ext>
                </a:extLst>
              </p:cNvPr>
              <p:cNvSpPr/>
              <p:nvPr/>
            </p:nvSpPr>
            <p:spPr>
              <a:xfrm>
                <a:off x="7810179" y="700528"/>
                <a:ext cx="564266" cy="368765"/>
              </a:xfrm>
              <a:prstGeom prst="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etc.</a:t>
                </a:r>
              </a:p>
            </p:txBody>
          </p:sp>
        </p:grpSp>
        <p:cxnSp>
          <p:nvCxnSpPr>
            <p:cNvPr id="87" name="Elbow Connector 86">
              <a:extLst>
                <a:ext uri="{FF2B5EF4-FFF2-40B4-BE49-F238E27FC236}">
                  <a16:creationId xmlns:a16="http://schemas.microsoft.com/office/drawing/2014/main" id="{6C4A6008-2840-7555-5F2B-89818781FC8D}"/>
                </a:ext>
              </a:extLst>
            </p:cNvPr>
            <p:cNvCxnSpPr>
              <a:cxnSpLocks/>
              <a:stCxn id="18" idx="0"/>
            </p:cNvCxnSpPr>
            <p:nvPr/>
          </p:nvCxnSpPr>
          <p:spPr>
            <a:xfrm rot="5400000" flipH="1" flipV="1">
              <a:off x="4563430" y="-796016"/>
              <a:ext cx="399003" cy="411884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17EF492-B7E9-6472-F4CF-2B411D7B79FC}"/>
              </a:ext>
            </a:extLst>
          </p:cNvPr>
          <p:cNvGrpSpPr/>
          <p:nvPr/>
        </p:nvGrpSpPr>
        <p:grpSpPr>
          <a:xfrm>
            <a:off x="3238411" y="1925939"/>
            <a:ext cx="1635641" cy="1511881"/>
            <a:chOff x="3238411" y="1925939"/>
            <a:chExt cx="1635641" cy="1511881"/>
          </a:xfrm>
        </p:grpSpPr>
        <p:grpSp>
          <p:nvGrpSpPr>
            <p:cNvPr id="62" name="Group 61">
              <a:extLst>
                <a:ext uri="{FF2B5EF4-FFF2-40B4-BE49-F238E27FC236}">
                  <a16:creationId xmlns:a16="http://schemas.microsoft.com/office/drawing/2014/main" id="{4DA11ABC-87E9-05F1-4AE6-054CFABEB7E6}"/>
                </a:ext>
              </a:extLst>
            </p:cNvPr>
            <p:cNvGrpSpPr/>
            <p:nvPr/>
          </p:nvGrpSpPr>
          <p:grpSpPr>
            <a:xfrm>
              <a:off x="3238411" y="2463886"/>
              <a:ext cx="1635641" cy="973934"/>
              <a:chOff x="5732961" y="-268200"/>
              <a:chExt cx="1478755" cy="1199797"/>
            </a:xfrm>
          </p:grpSpPr>
          <p:sp>
            <p:nvSpPr>
              <p:cNvPr id="29" name="Rectangle 28">
                <a:extLst>
                  <a:ext uri="{FF2B5EF4-FFF2-40B4-BE49-F238E27FC236}">
                    <a16:creationId xmlns:a16="http://schemas.microsoft.com/office/drawing/2014/main" id="{9954DACB-9ADB-9300-7F7C-E29B24626EE2}"/>
                  </a:ext>
                </a:extLst>
              </p:cNvPr>
              <p:cNvSpPr/>
              <p:nvPr/>
            </p:nvSpPr>
            <p:spPr>
              <a:xfrm>
                <a:off x="5732961" y="-2682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Runner</a:t>
                </a:r>
                <a:b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b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Pools</a:t>
                </a:r>
              </a:p>
            </p:txBody>
          </p:sp>
          <p:sp>
            <p:nvSpPr>
              <p:cNvPr id="59" name="Rectangle 58">
                <a:extLst>
                  <a:ext uri="{FF2B5EF4-FFF2-40B4-BE49-F238E27FC236}">
                    <a16:creationId xmlns:a16="http://schemas.microsoft.com/office/drawing/2014/main" id="{437CDED9-7605-6118-A03D-BC674506788A}"/>
                  </a:ext>
                </a:extLst>
              </p:cNvPr>
              <p:cNvSpPr/>
              <p:nvPr/>
            </p:nvSpPr>
            <p:spPr>
              <a:xfrm>
                <a:off x="5885361" y="-1158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Runner</a:t>
                </a:r>
                <a:b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b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Pools</a:t>
                </a:r>
              </a:p>
            </p:txBody>
          </p:sp>
          <p:sp>
            <p:nvSpPr>
              <p:cNvPr id="60" name="Rectangle 59">
                <a:extLst>
                  <a:ext uri="{FF2B5EF4-FFF2-40B4-BE49-F238E27FC236}">
                    <a16:creationId xmlns:a16="http://schemas.microsoft.com/office/drawing/2014/main" id="{A2B6F2A0-9C78-A079-110E-ABEEAB6D9143}"/>
                  </a:ext>
                </a:extLst>
              </p:cNvPr>
              <p:cNvSpPr/>
              <p:nvPr/>
            </p:nvSpPr>
            <p:spPr>
              <a:xfrm>
                <a:off x="6037761" y="366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Runner</a:t>
                </a:r>
                <a:b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b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Pools</a:t>
                </a:r>
              </a:p>
            </p:txBody>
          </p:sp>
          <p:sp>
            <p:nvSpPr>
              <p:cNvPr id="61" name="Rectangle 60">
                <a:extLst>
                  <a:ext uri="{FF2B5EF4-FFF2-40B4-BE49-F238E27FC236}">
                    <a16:creationId xmlns:a16="http://schemas.microsoft.com/office/drawing/2014/main" id="{942464A6-B1EF-6CA5-E7F3-6A298989FC4D}"/>
                  </a:ext>
                </a:extLst>
              </p:cNvPr>
              <p:cNvSpPr/>
              <p:nvPr/>
            </p:nvSpPr>
            <p:spPr>
              <a:xfrm>
                <a:off x="6190161" y="189000"/>
                <a:ext cx="1021555" cy="742597"/>
              </a:xfrm>
              <a:prstGeom prst="rect">
                <a:avLst/>
              </a:prstGeom>
              <a:solidFill>
                <a:schemeClr val="accent5">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Runner</a:t>
                </a:r>
                <a:b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b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Pools</a:t>
                </a:r>
              </a:p>
            </p:txBody>
          </p:sp>
        </p:grpSp>
        <p:cxnSp>
          <p:nvCxnSpPr>
            <p:cNvPr id="91" name="Elbow Connector 90">
              <a:extLst>
                <a:ext uri="{FF2B5EF4-FFF2-40B4-BE49-F238E27FC236}">
                  <a16:creationId xmlns:a16="http://schemas.microsoft.com/office/drawing/2014/main" id="{E30D6CB7-5E11-A4EF-A592-E0191AB84933}"/>
                </a:ext>
              </a:extLst>
            </p:cNvPr>
            <p:cNvCxnSpPr>
              <a:cxnSpLocks/>
              <a:stCxn id="14" idx="3"/>
              <a:endCxn id="29" idx="0"/>
            </p:cNvCxnSpPr>
            <p:nvPr/>
          </p:nvCxnSpPr>
          <p:spPr>
            <a:xfrm>
              <a:off x="3452906" y="1925939"/>
              <a:ext cx="350473" cy="53794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9497AE7E-EA11-FC78-9615-53542674F5CE}"/>
              </a:ext>
            </a:extLst>
          </p:cNvPr>
          <p:cNvGrpSpPr/>
          <p:nvPr/>
        </p:nvGrpSpPr>
        <p:grpSpPr>
          <a:xfrm>
            <a:off x="170698" y="1044210"/>
            <a:ext cx="1344837" cy="1450727"/>
            <a:chOff x="192470" y="1044210"/>
            <a:chExt cx="1344837" cy="1450727"/>
          </a:xfrm>
        </p:grpSpPr>
        <p:grpSp>
          <p:nvGrpSpPr>
            <p:cNvPr id="96" name="Group 95">
              <a:extLst>
                <a:ext uri="{FF2B5EF4-FFF2-40B4-BE49-F238E27FC236}">
                  <a16:creationId xmlns:a16="http://schemas.microsoft.com/office/drawing/2014/main" id="{8BCA2DB2-9260-E7D2-70F3-620FE9D62E6D}"/>
                </a:ext>
              </a:extLst>
            </p:cNvPr>
            <p:cNvGrpSpPr/>
            <p:nvPr/>
          </p:nvGrpSpPr>
          <p:grpSpPr>
            <a:xfrm>
              <a:off x="199344" y="1044210"/>
              <a:ext cx="1337963" cy="1450727"/>
              <a:chOff x="199344" y="1044210"/>
              <a:chExt cx="1337963" cy="1450727"/>
            </a:xfrm>
          </p:grpSpPr>
          <p:pic>
            <p:nvPicPr>
              <p:cNvPr id="55" name="Picture 54" descr="gh-logo.pdf">
                <a:extLst>
                  <a:ext uri="{FF2B5EF4-FFF2-40B4-BE49-F238E27FC236}">
                    <a16:creationId xmlns:a16="http://schemas.microsoft.com/office/drawing/2014/main" id="{2DD19BE9-9376-F704-6D9E-8AC5D5ED39E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99344" y="1044210"/>
                <a:ext cx="976312" cy="968038"/>
              </a:xfrm>
              <a:prstGeom prst="rect">
                <a:avLst/>
              </a:prstGeom>
            </p:spPr>
          </p:pic>
          <p:sp>
            <p:nvSpPr>
              <p:cNvPr id="95" name="TextBox 94">
                <a:extLst>
                  <a:ext uri="{FF2B5EF4-FFF2-40B4-BE49-F238E27FC236}">
                    <a16:creationId xmlns:a16="http://schemas.microsoft.com/office/drawing/2014/main" id="{608EFFD0-1B57-E234-6228-ACD4FC4AE268}"/>
                  </a:ext>
                </a:extLst>
              </p:cNvPr>
              <p:cNvSpPr txBox="1"/>
              <p:nvPr/>
            </p:nvSpPr>
            <p:spPr>
              <a:xfrm>
                <a:off x="546330" y="1971717"/>
                <a:ext cx="9909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Spack</a:t>
                </a:r>
                <a:br>
                  <a:rPr kumimoji="0" lang="en-US" sz="1400" b="0" i="0" u="none" strike="noStrike" kern="0" cap="none" spc="0" normalizeH="0" baseline="0" noProof="0" dirty="0">
                    <a:ln>
                      <a:noFill/>
                    </a:ln>
                    <a:solidFill>
                      <a:srgbClr val="000000"/>
                    </a:solidFill>
                    <a:effectLst/>
                    <a:uLnTx/>
                    <a:uFillTx/>
                    <a:latin typeface="Arial"/>
                    <a:cs typeface="Arial"/>
                    <a:sym typeface="Arial"/>
                  </a:rPr>
                </a:br>
                <a:r>
                  <a:rPr kumimoji="0" lang="en-US" sz="1400" b="0" i="0" u="none" strike="noStrike" kern="0" cap="none" spc="0" normalizeH="0" baseline="0" noProof="0" dirty="0">
                    <a:ln>
                      <a:noFill/>
                    </a:ln>
                    <a:solidFill>
                      <a:srgbClr val="000000"/>
                    </a:solidFill>
                    <a:effectLst/>
                    <a:uLnTx/>
                    <a:uFillTx/>
                    <a:latin typeface="Arial"/>
                    <a:cs typeface="Arial"/>
                    <a:sym typeface="Arial"/>
                  </a:rPr>
                  <a:t>on GitHub</a:t>
                </a:r>
              </a:p>
            </p:txBody>
          </p:sp>
        </p:grpSp>
        <p:pic>
          <p:nvPicPr>
            <p:cNvPr id="99" name="Picture 98" descr="spack-logo.pdf">
              <a:extLst>
                <a:ext uri="{FF2B5EF4-FFF2-40B4-BE49-F238E27FC236}">
                  <a16:creationId xmlns:a16="http://schemas.microsoft.com/office/drawing/2014/main" id="{F3C2FADD-9A3E-0B2B-2358-1FDDA06A817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470" y="2026899"/>
              <a:ext cx="390330" cy="389321"/>
            </a:xfrm>
            <a:prstGeom prst="rect">
              <a:avLst/>
            </a:prstGeom>
            <a:ln>
              <a:noFill/>
            </a:ln>
            <a:effectLst/>
          </p:spPr>
        </p:pic>
      </p:grpSp>
      <p:sp>
        <p:nvSpPr>
          <p:cNvPr id="116" name="Rectangle 115">
            <a:extLst>
              <a:ext uri="{FF2B5EF4-FFF2-40B4-BE49-F238E27FC236}">
                <a16:creationId xmlns:a16="http://schemas.microsoft.com/office/drawing/2014/main" id="{79019265-74C0-A7E9-06CA-941564EE02EF}"/>
              </a:ext>
            </a:extLst>
          </p:cNvPr>
          <p:cNvSpPr/>
          <p:nvPr/>
        </p:nvSpPr>
        <p:spPr>
          <a:xfrm>
            <a:off x="6808956" y="3577969"/>
            <a:ext cx="2023313" cy="978765"/>
          </a:xfrm>
          <a:prstGeom prst="rect">
            <a:avLst/>
          </a:prstGeom>
          <a:solidFill>
            <a:schemeClr val="accent2">
              <a:lumMod val="20000"/>
              <a:lumOff val="80000"/>
            </a:schemeClr>
          </a:solid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C0504D">
                    <a:lumMod val="75000"/>
                  </a:srgbClr>
                </a:solidFill>
                <a:effectLst/>
                <a:uLnTx/>
                <a:uFillTx/>
                <a:latin typeface="Arial"/>
                <a:ea typeface="+mn-ea"/>
                <a:cs typeface="+mn-cs"/>
                <a:sym typeface="Arial"/>
              </a:rPr>
              <a:t>Real HPC test environments?</a:t>
            </a:r>
          </a:p>
        </p:txBody>
      </p:sp>
      <p:pic>
        <p:nvPicPr>
          <p:cNvPr id="117" name="Picture 116">
            <a:extLst>
              <a:ext uri="{FF2B5EF4-FFF2-40B4-BE49-F238E27FC236}">
                <a16:creationId xmlns:a16="http://schemas.microsoft.com/office/drawing/2014/main" id="{5D599983-EF96-C6D6-BD3A-ABEA85B387E1}"/>
              </a:ext>
            </a:extLst>
          </p:cNvPr>
          <p:cNvPicPr>
            <a:picLocks noChangeAspect="1"/>
          </p:cNvPicPr>
          <p:nvPr/>
        </p:nvPicPr>
        <p:blipFill>
          <a:blip r:embed="rId17"/>
          <a:stretch>
            <a:fillRect/>
          </a:stretch>
        </p:blipFill>
        <p:spPr>
          <a:xfrm>
            <a:off x="3820230" y="2012651"/>
            <a:ext cx="1060059" cy="591661"/>
          </a:xfrm>
          <a:prstGeom prst="rect">
            <a:avLst/>
          </a:prstGeom>
        </p:spPr>
      </p:pic>
    </p:spTree>
    <p:extLst>
      <p:ext uri="{BB962C8B-B14F-4D97-AF65-F5344CB8AC3E}">
        <p14:creationId xmlns:p14="http://schemas.microsoft.com/office/powerpoint/2010/main" val="11419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59761D-3E42-B935-9445-B181731DEB7E}"/>
              </a:ext>
            </a:extLst>
          </p:cNvPr>
          <p:cNvGrpSpPr/>
          <p:nvPr/>
        </p:nvGrpSpPr>
        <p:grpSpPr>
          <a:xfrm>
            <a:off x="5019473" y="1017104"/>
            <a:ext cx="3866229" cy="999014"/>
            <a:chOff x="6691042" y="1356138"/>
            <a:chExt cx="5154972" cy="1332019"/>
          </a:xfrm>
        </p:grpSpPr>
        <p:sp>
          <p:nvSpPr>
            <p:cNvPr id="7" name="Rounded Rectangle 6">
              <a:extLst>
                <a:ext uri="{FF2B5EF4-FFF2-40B4-BE49-F238E27FC236}">
                  <a16:creationId xmlns:a16="http://schemas.microsoft.com/office/drawing/2014/main" id="{F542BCAC-5B46-0648-9572-15FAD74BF1F1}"/>
                </a:ext>
              </a:extLst>
            </p:cNvPr>
            <p:cNvSpPr/>
            <p:nvPr/>
          </p:nvSpPr>
          <p:spPr>
            <a:xfrm>
              <a:off x="6815713" y="1746935"/>
              <a:ext cx="5030301" cy="941222"/>
            </a:xfrm>
            <a:prstGeom prst="roundRect">
              <a:avLst/>
            </a:prstGeom>
            <a:solidFill>
              <a:schemeClr val="accent3">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ea typeface="+mn-ea"/>
                  <a:cs typeface="+mn-cs"/>
                  <a:sym typeface="Arial"/>
                </a:rPr>
                <a:t>https://</a:t>
              </a:r>
              <a:r>
                <a:rPr kumimoji="0" lang="en-US" sz="1050" b="1" i="0" u="none" strike="noStrike" kern="0" cap="none" spc="0" normalizeH="0" baseline="0" noProof="0" dirty="0" err="1">
                  <a:ln>
                    <a:noFill/>
                  </a:ln>
                  <a:solidFill>
                    <a:srgbClr val="000000"/>
                  </a:solidFill>
                  <a:effectLst/>
                  <a:uLnTx/>
                  <a:uFillTx/>
                  <a:latin typeface="Arial"/>
                  <a:ea typeface="+mn-ea"/>
                  <a:cs typeface="+mn-cs"/>
                  <a:sym typeface="Arial"/>
                </a:rPr>
                <a:t>binaries.spack.io</a:t>
              </a:r>
              <a:endParaRPr kumimoji="0" lang="en-US" sz="105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8" name="TextBox 17">
              <a:extLst>
                <a:ext uri="{FF2B5EF4-FFF2-40B4-BE49-F238E27FC236}">
                  <a16:creationId xmlns:a16="http://schemas.microsoft.com/office/drawing/2014/main" id="{4EAC59AB-89C5-C24C-B6D3-AA50C9CA4797}"/>
                </a:ext>
              </a:extLst>
            </p:cNvPr>
            <p:cNvSpPr txBox="1"/>
            <p:nvPr/>
          </p:nvSpPr>
          <p:spPr>
            <a:xfrm>
              <a:off x="6691042" y="1356138"/>
              <a:ext cx="5032443" cy="31700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Public, signed binaries in CDN</a:t>
              </a:r>
            </a:p>
          </p:txBody>
        </p:sp>
      </p:grpSp>
      <p:sp>
        <p:nvSpPr>
          <p:cNvPr id="2" name="Title 1">
            <a:extLst>
              <a:ext uri="{FF2B5EF4-FFF2-40B4-BE49-F238E27FC236}">
                <a16:creationId xmlns:a16="http://schemas.microsoft.com/office/drawing/2014/main" id="{C6EDCC04-CCE8-8845-8041-4530670947DF}"/>
              </a:ext>
            </a:extLst>
          </p:cNvPr>
          <p:cNvSpPr>
            <a:spLocks noGrp="1"/>
          </p:cNvSpPr>
          <p:nvPr>
            <p:ph type="title"/>
          </p:nvPr>
        </p:nvSpPr>
        <p:spPr/>
        <p:txBody>
          <a:bodyPr/>
          <a:lstStyle/>
          <a:p>
            <a:r>
              <a:rPr lang="en-US" dirty="0"/>
              <a:t>We ensure rapid turnaround </a:t>
            </a:r>
            <a:r>
              <a:rPr lang="en-US" i="1" dirty="0"/>
              <a:t>and </a:t>
            </a:r>
            <a:r>
              <a:rPr lang="en-US" dirty="0"/>
              <a:t>protect against malicious binaries </a:t>
            </a:r>
            <a:br>
              <a:rPr lang="en-US" dirty="0"/>
            </a:br>
            <a:r>
              <a:rPr lang="en-US" dirty="0"/>
              <a:t>by bifurcating our pipeline</a:t>
            </a:r>
          </a:p>
        </p:txBody>
      </p:sp>
      <p:sp>
        <p:nvSpPr>
          <p:cNvPr id="5" name="Content Placeholder 4">
            <a:extLst>
              <a:ext uri="{FF2B5EF4-FFF2-40B4-BE49-F238E27FC236}">
                <a16:creationId xmlns:a16="http://schemas.microsoft.com/office/drawing/2014/main" id="{3149E96A-3FF2-584D-853B-9E9DF374865F}"/>
              </a:ext>
            </a:extLst>
          </p:cNvPr>
          <p:cNvSpPr>
            <a:spLocks noGrp="1"/>
          </p:cNvSpPr>
          <p:nvPr>
            <p:ph idx="1"/>
          </p:nvPr>
        </p:nvSpPr>
        <p:spPr>
          <a:xfrm>
            <a:off x="144029" y="4089055"/>
            <a:ext cx="8741673" cy="725294"/>
          </a:xfrm>
        </p:spPr>
        <p:txBody>
          <a:bodyPr/>
          <a:lstStyle/>
          <a:p>
            <a:r>
              <a:rPr lang="en-US" dirty="0"/>
              <a:t>Moves bulk of binary maintenance upstream, onto PRs</a:t>
            </a:r>
          </a:p>
          <a:p>
            <a:pPr lvl="1"/>
            <a:r>
              <a:rPr lang="en-US" dirty="0"/>
              <a:t>Production binaries never reuse binaries from untrusted environment</a:t>
            </a:r>
          </a:p>
        </p:txBody>
      </p:sp>
      <p:sp>
        <p:nvSpPr>
          <p:cNvPr id="8" name="Rounded Rectangle 7">
            <a:extLst>
              <a:ext uri="{FF2B5EF4-FFF2-40B4-BE49-F238E27FC236}">
                <a16:creationId xmlns:a16="http://schemas.microsoft.com/office/drawing/2014/main" id="{5469F3B1-DC2F-CF41-8EAF-1490BEB67483}"/>
              </a:ext>
            </a:extLst>
          </p:cNvPr>
          <p:cNvSpPr/>
          <p:nvPr/>
        </p:nvSpPr>
        <p:spPr>
          <a:xfrm>
            <a:off x="5355547" y="1781160"/>
            <a:ext cx="1076164" cy="474392"/>
          </a:xfrm>
          <a:prstGeom prst="roundRect">
            <a:avLst/>
          </a:prstGeom>
          <a:solidFill>
            <a:schemeClr val="accent3">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develop</a:t>
            </a:r>
          </a:p>
        </p:txBody>
      </p:sp>
      <p:sp>
        <p:nvSpPr>
          <p:cNvPr id="10" name="Rounded Rectangle 9">
            <a:extLst>
              <a:ext uri="{FF2B5EF4-FFF2-40B4-BE49-F238E27FC236}">
                <a16:creationId xmlns:a16="http://schemas.microsoft.com/office/drawing/2014/main" id="{82BE3A41-438C-2845-8D01-D21E3F12F14F}"/>
              </a:ext>
            </a:extLst>
          </p:cNvPr>
          <p:cNvSpPr/>
          <p:nvPr/>
        </p:nvSpPr>
        <p:spPr>
          <a:xfrm>
            <a:off x="6590315" y="1777456"/>
            <a:ext cx="1566515" cy="474392"/>
          </a:xfrm>
          <a:prstGeom prst="roundRect">
            <a:avLst/>
          </a:prstGeom>
          <a:solidFill>
            <a:schemeClr val="accent3">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releases/v0.18</a:t>
            </a:r>
          </a:p>
        </p:txBody>
      </p:sp>
      <p:sp>
        <p:nvSpPr>
          <p:cNvPr id="12" name="TextBox 11">
            <a:extLst>
              <a:ext uri="{FF2B5EF4-FFF2-40B4-BE49-F238E27FC236}">
                <a16:creationId xmlns:a16="http://schemas.microsoft.com/office/drawing/2014/main" id="{EB4D3180-4FFB-5A48-BEEF-4C11A0A2D070}"/>
              </a:ext>
            </a:extLst>
          </p:cNvPr>
          <p:cNvSpPr txBox="1"/>
          <p:nvPr/>
        </p:nvSpPr>
        <p:spPr>
          <a:xfrm>
            <a:off x="8156830" y="1916316"/>
            <a:ext cx="319318" cy="237757"/>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a:t>
            </a:r>
          </a:p>
        </p:txBody>
      </p:sp>
      <p:grpSp>
        <p:nvGrpSpPr>
          <p:cNvPr id="3" name="Group 2">
            <a:extLst>
              <a:ext uri="{FF2B5EF4-FFF2-40B4-BE49-F238E27FC236}">
                <a16:creationId xmlns:a16="http://schemas.microsoft.com/office/drawing/2014/main" id="{B4FE13CB-539E-D399-F123-308510FA9EB1}"/>
              </a:ext>
            </a:extLst>
          </p:cNvPr>
          <p:cNvGrpSpPr/>
          <p:nvPr/>
        </p:nvGrpSpPr>
        <p:grpSpPr>
          <a:xfrm>
            <a:off x="226153" y="1050476"/>
            <a:ext cx="4148153" cy="965642"/>
            <a:chOff x="299950" y="1400635"/>
            <a:chExt cx="5530870" cy="1287522"/>
          </a:xfrm>
        </p:grpSpPr>
        <p:sp>
          <p:nvSpPr>
            <p:cNvPr id="13" name="Rounded Rectangle 12">
              <a:extLst>
                <a:ext uri="{FF2B5EF4-FFF2-40B4-BE49-F238E27FC236}">
                  <a16:creationId xmlns:a16="http://schemas.microsoft.com/office/drawing/2014/main" id="{FF609373-E745-7242-A85B-390EACCBE7DA}"/>
                </a:ext>
              </a:extLst>
            </p:cNvPr>
            <p:cNvSpPr/>
            <p:nvPr/>
          </p:nvSpPr>
          <p:spPr>
            <a:xfrm>
              <a:off x="299950" y="1746935"/>
              <a:ext cx="5530870" cy="941222"/>
            </a:xfrm>
            <a:prstGeom prst="roundRect">
              <a:avLst/>
            </a:prstGeom>
            <a:solidFill>
              <a:schemeClr val="accent2">
                <a:lumMod val="20000"/>
                <a:lumOff val="8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ea typeface="+mn-ea"/>
                  <a:cs typeface="+mn-cs"/>
                  <a:sym typeface="Arial"/>
                </a:rPr>
                <a:t>Internal per-PR build caches</a:t>
              </a:r>
              <a:endParaRPr kumimoji="0" lang="en-US" sz="105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53D0AD27-D520-274B-9A3B-3FACEB164933}"/>
                </a:ext>
              </a:extLst>
            </p:cNvPr>
            <p:cNvSpPr txBox="1"/>
            <p:nvPr/>
          </p:nvSpPr>
          <p:spPr>
            <a:xfrm>
              <a:off x="1631314" y="1400635"/>
              <a:ext cx="2092880" cy="317009"/>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Untrusted S3 buckets</a:t>
              </a:r>
            </a:p>
          </p:txBody>
        </p:sp>
      </p:grpSp>
      <p:sp>
        <p:nvSpPr>
          <p:cNvPr id="16" name="Rounded Rectangle 15">
            <a:extLst>
              <a:ext uri="{FF2B5EF4-FFF2-40B4-BE49-F238E27FC236}">
                <a16:creationId xmlns:a16="http://schemas.microsoft.com/office/drawing/2014/main" id="{3853976D-FD09-F84A-A4D1-2D96A97011C7}"/>
              </a:ext>
            </a:extLst>
          </p:cNvPr>
          <p:cNvSpPr/>
          <p:nvPr/>
        </p:nvSpPr>
        <p:spPr>
          <a:xfrm>
            <a:off x="2111178" y="1778923"/>
            <a:ext cx="1632039" cy="474392"/>
          </a:xfrm>
          <a:prstGeom prst="roundRect">
            <a:avLst/>
          </a:prstGeom>
          <a:solidFill>
            <a:schemeClr val="accent2">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err="1">
                <a:ln>
                  <a:noFill/>
                </a:ln>
                <a:solidFill>
                  <a:srgbClr val="000000"/>
                </a:solidFill>
                <a:effectLst/>
                <a:uLnTx/>
                <a:uFillTx/>
                <a:latin typeface="Arial"/>
                <a:ea typeface="+mn-ea"/>
                <a:cs typeface="+mn-cs"/>
                <a:sym typeface="Arial"/>
              </a:rPr>
              <a:t>github</a:t>
            </a: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/pr-28469</a:t>
            </a:r>
          </a:p>
        </p:txBody>
      </p:sp>
      <p:sp>
        <p:nvSpPr>
          <p:cNvPr id="17" name="TextBox 16">
            <a:extLst>
              <a:ext uri="{FF2B5EF4-FFF2-40B4-BE49-F238E27FC236}">
                <a16:creationId xmlns:a16="http://schemas.microsoft.com/office/drawing/2014/main" id="{4B7D6E90-DCBA-2342-BB79-48E25316E8C9}"/>
              </a:ext>
            </a:extLst>
          </p:cNvPr>
          <p:cNvSpPr txBox="1"/>
          <p:nvPr/>
        </p:nvSpPr>
        <p:spPr>
          <a:xfrm>
            <a:off x="3825013" y="1969855"/>
            <a:ext cx="319318" cy="237757"/>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a:t>
            </a:r>
          </a:p>
        </p:txBody>
      </p:sp>
      <p:graphicFrame>
        <p:nvGraphicFramePr>
          <p:cNvPr id="20" name="Diagram 19">
            <a:extLst>
              <a:ext uri="{FF2B5EF4-FFF2-40B4-BE49-F238E27FC236}">
                <a16:creationId xmlns:a16="http://schemas.microsoft.com/office/drawing/2014/main" id="{3AD8C88E-45CD-EB47-AB58-9F0B059B8D23}"/>
              </a:ext>
            </a:extLst>
          </p:cNvPr>
          <p:cNvGraphicFramePr/>
          <p:nvPr/>
        </p:nvGraphicFramePr>
        <p:xfrm>
          <a:off x="144030" y="2435765"/>
          <a:ext cx="8880533" cy="1710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ounded Rectangle 13">
            <a:extLst>
              <a:ext uri="{FF2B5EF4-FFF2-40B4-BE49-F238E27FC236}">
                <a16:creationId xmlns:a16="http://schemas.microsoft.com/office/drawing/2014/main" id="{09444133-FD72-2C4D-88D7-233F32DC14F0}"/>
              </a:ext>
            </a:extLst>
          </p:cNvPr>
          <p:cNvSpPr/>
          <p:nvPr/>
        </p:nvSpPr>
        <p:spPr>
          <a:xfrm>
            <a:off x="364145" y="1778923"/>
            <a:ext cx="1632039" cy="474392"/>
          </a:xfrm>
          <a:prstGeom prst="roundRect">
            <a:avLst/>
          </a:prstGeom>
          <a:solidFill>
            <a:schemeClr val="accent2">
              <a:lumMod val="40000"/>
              <a:lumOff val="6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37124" tIns="137124" rIns="137124" bIns="13712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err="1">
                <a:ln>
                  <a:noFill/>
                </a:ln>
                <a:solidFill>
                  <a:srgbClr val="000000"/>
                </a:solidFill>
                <a:effectLst/>
                <a:uLnTx/>
                <a:uFillTx/>
                <a:latin typeface="Arial"/>
                <a:ea typeface="+mn-ea"/>
                <a:cs typeface="+mn-cs"/>
                <a:sym typeface="Arial"/>
              </a:rPr>
              <a:t>github</a:t>
            </a: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/pr-28468</a:t>
            </a:r>
          </a:p>
        </p:txBody>
      </p:sp>
    </p:spTree>
    <p:extLst>
      <p:ext uri="{BB962C8B-B14F-4D97-AF65-F5344CB8AC3E}">
        <p14:creationId xmlns:p14="http://schemas.microsoft.com/office/powerpoint/2010/main" val="2534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3683F314-E273-9745-A9F2-12999BF5FE0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graphicEl>
                                              <a:dgm id="{A8ABA239-2905-5B4C-915D-D4139733068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graphicEl>
                                              <a:dgm id="{1A87CDE5-367E-164B-B32D-6239CE5C91E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graphicEl>
                                              <a:dgm id="{88E6E583-07A9-D949-9E8A-965E8E97382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graphicEl>
                                              <a:dgm id="{CE49BF55-B3CF-4046-93A4-9EB1CC7B20ED}"/>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0" grpId="0" animBg="1"/>
      <p:bldP spid="12" grpId="0"/>
      <p:bldP spid="16" grpId="0" animBg="1"/>
      <p:bldP spid="17" grpId="0"/>
      <p:bldGraphic spid="20" grpId="0" uiExpand="1">
        <p:bldSub>
          <a:bldDgm bld="one"/>
        </p:bldSub>
      </p:bldGraphic>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5">
            <a:extLst>
              <a:ext uri="{FF2B5EF4-FFF2-40B4-BE49-F238E27FC236}">
                <a16:creationId xmlns:a16="http://schemas.microsoft.com/office/drawing/2014/main" id="{4C265747-AB72-C215-69D5-6ECCC2D97141}"/>
              </a:ext>
            </a:extLst>
          </p:cNvPr>
          <p:cNvPicPr>
            <a:picLocks noChangeAspect="1"/>
          </p:cNvPicPr>
          <p:nvPr/>
        </p:nvPicPr>
        <p:blipFill>
          <a:blip r:embed="rId2"/>
          <a:stretch>
            <a:fillRect/>
          </a:stretch>
        </p:blipFill>
        <p:spPr>
          <a:xfrm>
            <a:off x="162861" y="1927861"/>
            <a:ext cx="8917033" cy="2751715"/>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BBD618F-CF2A-D3A1-177E-F86498E39CEA}"/>
              </a:ext>
            </a:extLst>
          </p:cNvPr>
          <p:cNvSpPr>
            <a:spLocks noGrp="1"/>
          </p:cNvSpPr>
          <p:nvPr>
            <p:ph type="title"/>
          </p:nvPr>
        </p:nvSpPr>
        <p:spPr>
          <a:xfrm>
            <a:off x="228601" y="165102"/>
            <a:ext cx="8733864" cy="754380"/>
          </a:xfrm>
        </p:spPr>
        <p:txBody>
          <a:bodyPr/>
          <a:lstStyle/>
          <a:p>
            <a:r>
              <a:rPr lang="en-US" dirty="0"/>
              <a:t>Our CI system enables us to build entire software stacks within a single pull request</a:t>
            </a:r>
          </a:p>
        </p:txBody>
      </p:sp>
      <p:sp>
        <p:nvSpPr>
          <p:cNvPr id="7" name="Content Placeholder 1">
            <a:extLst>
              <a:ext uri="{FF2B5EF4-FFF2-40B4-BE49-F238E27FC236}">
                <a16:creationId xmlns:a16="http://schemas.microsoft.com/office/drawing/2014/main" id="{9038CB79-E4D7-9D61-2922-C22F4327CA60}"/>
              </a:ext>
            </a:extLst>
          </p:cNvPr>
          <p:cNvSpPr>
            <a:spLocks noGrp="1"/>
          </p:cNvSpPr>
          <p:nvPr>
            <p:ph idx="1"/>
          </p:nvPr>
        </p:nvSpPr>
        <p:spPr>
          <a:xfrm>
            <a:off x="162862" y="1031682"/>
            <a:ext cx="8818278" cy="896180"/>
          </a:xfrm>
        </p:spPr>
        <p:txBody>
          <a:bodyPr>
            <a:normAutofit lnSpcReduction="10000"/>
          </a:bodyPr>
          <a:lstStyle/>
          <a:p>
            <a:r>
              <a:rPr lang="en-US" dirty="0"/>
              <a:t>Users can write a simple file and fire up 300+ builders to build thousands of packages</a:t>
            </a:r>
          </a:p>
          <a:p>
            <a:r>
              <a:rPr lang="en-US" dirty="0"/>
              <a:t>We’re currently handling 50,000 – 100,000 package builds </a:t>
            </a:r>
            <a:r>
              <a:rPr lang="en-US" i="1" dirty="0"/>
              <a:t>per week</a:t>
            </a:r>
            <a:endParaRPr lang="en-US" dirty="0"/>
          </a:p>
        </p:txBody>
      </p:sp>
    </p:spTree>
    <p:extLst>
      <p:ext uri="{BB962C8B-B14F-4D97-AF65-F5344CB8AC3E}">
        <p14:creationId xmlns:p14="http://schemas.microsoft.com/office/powerpoint/2010/main" val="2917700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0FF6-00E5-DF44-8811-A665847451A0}"/>
              </a:ext>
            </a:extLst>
          </p:cNvPr>
          <p:cNvSpPr>
            <a:spLocks noGrp="1"/>
          </p:cNvSpPr>
          <p:nvPr>
            <p:ph type="title"/>
          </p:nvPr>
        </p:nvSpPr>
        <p:spPr/>
        <p:txBody>
          <a:bodyPr/>
          <a:lstStyle/>
          <a:p>
            <a:r>
              <a:rPr lang="en-US" sz="2699" dirty="0"/>
              <a:t>We announced our public binary cache at ISC22.</a:t>
            </a:r>
            <a:br>
              <a:rPr lang="en-US" sz="2699" dirty="0"/>
            </a:br>
            <a:r>
              <a:rPr lang="en-US" sz="2699" dirty="0"/>
              <a:t>We’re maintaining ~4,600 builds in CI!</a:t>
            </a:r>
          </a:p>
        </p:txBody>
      </p:sp>
      <p:sp>
        <p:nvSpPr>
          <p:cNvPr id="4" name="TextBox 3">
            <a:extLst>
              <a:ext uri="{FF2B5EF4-FFF2-40B4-BE49-F238E27FC236}">
                <a16:creationId xmlns:a16="http://schemas.microsoft.com/office/drawing/2014/main" id="{511B1C62-F2B5-EF45-9FA2-6E9B3E715AC5}"/>
              </a:ext>
            </a:extLst>
          </p:cNvPr>
          <p:cNvSpPr txBox="1"/>
          <p:nvPr/>
        </p:nvSpPr>
        <p:spPr>
          <a:xfrm>
            <a:off x="3121784" y="3184383"/>
            <a:ext cx="5949064" cy="1089529"/>
          </a:xfrm>
          <a:prstGeom prst="rect">
            <a:avLst/>
          </a:prstGeom>
          <a:noFill/>
        </p:spPr>
        <p:txBody>
          <a:bodyPr wrap="none" rtlCol="0">
            <a:spAutoFit/>
          </a:bodyPr>
          <a:lstStyle/>
          <a:p>
            <a:pPr marL="0" marR="0" lvl="0" indent="0" algn="l" defTabSz="914378" rtl="0" eaLnBrk="1" fontAlgn="auto" latinLnBrk="0" hangingPunct="1">
              <a:lnSpc>
                <a:spcPct val="9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8064A2">
                    <a:lumMod val="75000"/>
                  </a:srgbClr>
                </a:solidFill>
                <a:effectLst/>
                <a:uLnTx/>
                <a:uFillTx/>
                <a:latin typeface="Monaco" pitchFamily="2" charset="77"/>
                <a:cs typeface="Arial"/>
                <a:sym typeface="Arial"/>
              </a:rPr>
              <a:t># latest v0.18.x release binaries</a:t>
            </a:r>
          </a:p>
          <a:p>
            <a:pPr marL="0" marR="0" lvl="0" indent="0" algn="l" defTabSz="914378" rtl="0" eaLnBrk="1" fontAlgn="auto" latinLnBrk="0" hangingPunct="1">
              <a:lnSpc>
                <a:spcPct val="9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000000"/>
                </a:solidFill>
                <a:effectLst/>
                <a:uLnTx/>
                <a:uFillTx/>
                <a:latin typeface="Monaco" pitchFamily="2" charset="77"/>
                <a:cs typeface="Arial"/>
                <a:sym typeface="Arial"/>
              </a:rPr>
              <a:t>spack</a:t>
            </a:r>
            <a:r>
              <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rPr>
              <a:t> mirror add v018 https://</a:t>
            </a:r>
            <a:r>
              <a:rPr kumimoji="0" lang="en-US" sz="1200" b="1" i="0" u="none" strike="noStrike" kern="0" cap="none" spc="0" normalizeH="0" baseline="0" noProof="0" dirty="0" err="1">
                <a:ln>
                  <a:noFill/>
                </a:ln>
                <a:solidFill>
                  <a:srgbClr val="000000"/>
                </a:solidFill>
                <a:effectLst/>
                <a:uLnTx/>
                <a:uFillTx/>
                <a:latin typeface="Monaco" pitchFamily="2" charset="77"/>
                <a:cs typeface="Arial"/>
                <a:sym typeface="Arial"/>
              </a:rPr>
              <a:t>binaries.spack.io</a:t>
            </a:r>
            <a:r>
              <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rPr>
              <a:t>/releases/v0.18</a:t>
            </a:r>
            <a:br>
              <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rPr>
            </a:br>
            <a:endPar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endParaRPr>
          </a:p>
          <a:p>
            <a:pPr marL="0" marR="0" lvl="0" indent="0" algn="l" defTabSz="914378" rtl="0" eaLnBrk="1" fontAlgn="auto" latinLnBrk="0" hangingPunct="1">
              <a:lnSpc>
                <a:spcPct val="90000"/>
              </a:lnSpc>
              <a:spcBef>
                <a:spcPts val="0"/>
              </a:spcBef>
              <a:spcAft>
                <a:spcPts val="0"/>
              </a:spcAft>
              <a:buClr>
                <a:srgbClr val="000000"/>
              </a:buClr>
              <a:buSzTx/>
              <a:buFont typeface="Arial"/>
              <a:buNone/>
              <a:tabLst/>
              <a:defRPr/>
            </a:pPr>
            <a:endPar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endParaRPr>
          </a:p>
          <a:p>
            <a:pPr marL="0" marR="0" lvl="0" indent="0" algn="l" defTabSz="914378" rtl="0" eaLnBrk="1" fontAlgn="auto" latinLnBrk="0" hangingPunct="1">
              <a:lnSpc>
                <a:spcPct val="9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8064A2">
                    <a:lumMod val="75000"/>
                  </a:srgbClr>
                </a:solidFill>
                <a:effectLst/>
                <a:uLnTx/>
                <a:uFillTx/>
                <a:latin typeface="Monaco" pitchFamily="2" charset="77"/>
                <a:cs typeface="Arial"/>
                <a:sym typeface="Arial"/>
              </a:rPr>
              <a:t># rolling release: bleeding edge binaries</a:t>
            </a:r>
          </a:p>
          <a:p>
            <a:pPr marL="0" marR="0" lvl="0" indent="0" algn="l" defTabSz="914378" rtl="0" eaLnBrk="1" fontAlgn="auto" latinLnBrk="0" hangingPunct="1">
              <a:lnSpc>
                <a:spcPct val="9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000000"/>
                </a:solidFill>
                <a:effectLst/>
                <a:uLnTx/>
                <a:uFillTx/>
                <a:latin typeface="Monaco" pitchFamily="2" charset="77"/>
                <a:cs typeface="Arial"/>
                <a:sym typeface="Arial"/>
              </a:rPr>
              <a:t>spack</a:t>
            </a:r>
            <a:r>
              <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rPr>
              <a:t> mirror add develop https://</a:t>
            </a:r>
            <a:r>
              <a:rPr kumimoji="0" lang="en-US" sz="1200" b="1" i="0" u="none" strike="noStrike" kern="0" cap="none" spc="0" normalizeH="0" baseline="0" noProof="0" dirty="0" err="1">
                <a:ln>
                  <a:noFill/>
                </a:ln>
                <a:solidFill>
                  <a:srgbClr val="000000"/>
                </a:solidFill>
                <a:effectLst/>
                <a:uLnTx/>
                <a:uFillTx/>
                <a:latin typeface="Monaco" pitchFamily="2" charset="77"/>
                <a:cs typeface="Arial"/>
                <a:sym typeface="Arial"/>
              </a:rPr>
              <a:t>binaries.spack.io</a:t>
            </a:r>
            <a:r>
              <a:rPr kumimoji="0" lang="en-US" sz="1200" b="1" i="0" u="none" strike="noStrike" kern="0" cap="none" spc="0" normalizeH="0" baseline="0" noProof="0" dirty="0">
                <a:ln>
                  <a:noFill/>
                </a:ln>
                <a:solidFill>
                  <a:srgbClr val="000000"/>
                </a:solidFill>
                <a:effectLst/>
                <a:uLnTx/>
                <a:uFillTx/>
                <a:latin typeface="Monaco" pitchFamily="2" charset="77"/>
                <a:cs typeface="Arial"/>
                <a:sym typeface="Arial"/>
              </a:rPr>
              <a:t>/develop</a:t>
            </a:r>
          </a:p>
        </p:txBody>
      </p:sp>
      <p:grpSp>
        <p:nvGrpSpPr>
          <p:cNvPr id="16" name="Group 15">
            <a:extLst>
              <a:ext uri="{FF2B5EF4-FFF2-40B4-BE49-F238E27FC236}">
                <a16:creationId xmlns:a16="http://schemas.microsoft.com/office/drawing/2014/main" id="{F4A61857-2933-A74E-B389-E7D09CC1802B}"/>
              </a:ext>
            </a:extLst>
          </p:cNvPr>
          <p:cNvGrpSpPr/>
          <p:nvPr/>
        </p:nvGrpSpPr>
        <p:grpSpPr>
          <a:xfrm>
            <a:off x="7279030" y="154969"/>
            <a:ext cx="1791819" cy="354001"/>
            <a:chOff x="7287611" y="5729733"/>
            <a:chExt cx="4611619" cy="911095"/>
          </a:xfrm>
        </p:grpSpPr>
        <p:pic>
          <p:nvPicPr>
            <p:cNvPr id="11" name="Picture 10">
              <a:extLst>
                <a:ext uri="{FF2B5EF4-FFF2-40B4-BE49-F238E27FC236}">
                  <a16:creationId xmlns:a16="http://schemas.microsoft.com/office/drawing/2014/main" id="{9D32373F-5049-CB43-84F8-C33D2E0FD014}"/>
                </a:ext>
              </a:extLst>
            </p:cNvPr>
            <p:cNvPicPr>
              <a:picLocks noChangeAspect="1"/>
            </p:cNvPicPr>
            <p:nvPr/>
          </p:nvPicPr>
          <p:blipFill>
            <a:blip r:embed="rId2"/>
            <a:stretch>
              <a:fillRect/>
            </a:stretch>
          </p:blipFill>
          <p:spPr>
            <a:xfrm>
              <a:off x="10841582" y="5729733"/>
              <a:ext cx="1057648" cy="911095"/>
            </a:xfrm>
            <a:prstGeom prst="rect">
              <a:avLst/>
            </a:prstGeom>
          </p:spPr>
        </p:pic>
        <p:pic>
          <p:nvPicPr>
            <p:cNvPr id="13" name="Picture 12">
              <a:extLst>
                <a:ext uri="{FF2B5EF4-FFF2-40B4-BE49-F238E27FC236}">
                  <a16:creationId xmlns:a16="http://schemas.microsoft.com/office/drawing/2014/main" id="{44D2258B-5F7A-654D-BF6D-9688931E1216}"/>
                </a:ext>
              </a:extLst>
            </p:cNvPr>
            <p:cNvPicPr>
              <a:picLocks noChangeAspect="1"/>
            </p:cNvPicPr>
            <p:nvPr/>
          </p:nvPicPr>
          <p:blipFill>
            <a:blip r:embed="rId3"/>
            <a:stretch>
              <a:fillRect/>
            </a:stretch>
          </p:blipFill>
          <p:spPr>
            <a:xfrm>
              <a:off x="9525310" y="5855169"/>
              <a:ext cx="1226394" cy="732004"/>
            </a:xfrm>
            <a:prstGeom prst="rect">
              <a:avLst/>
            </a:prstGeom>
          </p:spPr>
        </p:pic>
        <p:pic>
          <p:nvPicPr>
            <p:cNvPr id="14" name="Picture 13">
              <a:extLst>
                <a:ext uri="{FF2B5EF4-FFF2-40B4-BE49-F238E27FC236}">
                  <a16:creationId xmlns:a16="http://schemas.microsoft.com/office/drawing/2014/main" id="{41C0F1FE-7B3F-F945-8DF1-CB585C93F0BD}"/>
                </a:ext>
              </a:extLst>
            </p:cNvPr>
            <p:cNvPicPr>
              <a:picLocks noChangeAspect="1"/>
            </p:cNvPicPr>
            <p:nvPr/>
          </p:nvPicPr>
          <p:blipFill>
            <a:blip r:embed="rId4"/>
            <a:stretch>
              <a:fillRect/>
            </a:stretch>
          </p:blipFill>
          <p:spPr>
            <a:xfrm>
              <a:off x="8357571" y="5888799"/>
              <a:ext cx="964904" cy="592963"/>
            </a:xfrm>
            <a:prstGeom prst="rect">
              <a:avLst/>
            </a:prstGeom>
          </p:spPr>
        </p:pic>
        <p:pic>
          <p:nvPicPr>
            <p:cNvPr id="15" name="Picture 14">
              <a:extLst>
                <a:ext uri="{FF2B5EF4-FFF2-40B4-BE49-F238E27FC236}">
                  <a16:creationId xmlns:a16="http://schemas.microsoft.com/office/drawing/2014/main" id="{64E4841A-5282-BB41-8C3F-43CFBD92516A}"/>
                </a:ext>
              </a:extLst>
            </p:cNvPr>
            <p:cNvPicPr>
              <a:picLocks noChangeAspect="1"/>
            </p:cNvPicPr>
            <p:nvPr/>
          </p:nvPicPr>
          <p:blipFill>
            <a:blip r:embed="rId5"/>
            <a:stretch>
              <a:fillRect/>
            </a:stretch>
          </p:blipFill>
          <p:spPr>
            <a:xfrm>
              <a:off x="7287611" y="5781320"/>
              <a:ext cx="805853" cy="805853"/>
            </a:xfrm>
            <a:prstGeom prst="rect">
              <a:avLst/>
            </a:prstGeom>
          </p:spPr>
        </p:pic>
      </p:grpSp>
      <p:sp>
        <p:nvSpPr>
          <p:cNvPr id="5" name="Google Shape;275;p28">
            <a:extLst>
              <a:ext uri="{FF2B5EF4-FFF2-40B4-BE49-F238E27FC236}">
                <a16:creationId xmlns:a16="http://schemas.microsoft.com/office/drawing/2014/main" id="{A6EACD35-7FFD-7541-8865-49F1FE0811B9}"/>
              </a:ext>
            </a:extLst>
          </p:cNvPr>
          <p:cNvSpPr txBox="1"/>
          <p:nvPr/>
        </p:nvSpPr>
        <p:spPr>
          <a:xfrm>
            <a:off x="1" y="4465460"/>
            <a:ext cx="9141619" cy="346072"/>
          </a:xfrm>
          <a:prstGeom prst="rect">
            <a:avLst/>
          </a:prstGeom>
          <a:solidFill>
            <a:schemeClr val="dk2"/>
          </a:solidFill>
          <a:ln>
            <a:noFill/>
          </a:ln>
        </p:spPr>
        <p:txBody>
          <a:bodyPr spcFirstLastPara="1" wrap="square" lIns="68557" tIns="34266" rIns="68557" bIns="34266" anchor="t" anchorCtr="0">
            <a:spAutoFit/>
          </a:bodyP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799" b="1" i="0" u="none" strike="noStrike" kern="0" cap="none" spc="0" normalizeH="0" baseline="0" noProof="0" dirty="0">
                <a:ln>
                  <a:noFill/>
                </a:ln>
                <a:solidFill>
                  <a:srgbClr val="FFFFFF"/>
                </a:solidFill>
                <a:effectLst/>
                <a:uLnTx/>
                <a:uFillTx/>
                <a:latin typeface="Calibri"/>
                <a:ea typeface="Calibri"/>
                <a:cs typeface="Calibri"/>
                <a:sym typeface="Calibri"/>
              </a:rPr>
              <a:t>So, what else could go wrong?</a:t>
            </a:r>
          </a:p>
        </p:txBody>
      </p:sp>
      <p:grpSp>
        <p:nvGrpSpPr>
          <p:cNvPr id="12" name="Group 11">
            <a:extLst>
              <a:ext uri="{FF2B5EF4-FFF2-40B4-BE49-F238E27FC236}">
                <a16:creationId xmlns:a16="http://schemas.microsoft.com/office/drawing/2014/main" id="{F2A9CA20-CC44-6BC5-98F2-7E6858E6AEC3}"/>
              </a:ext>
            </a:extLst>
          </p:cNvPr>
          <p:cNvGrpSpPr/>
          <p:nvPr/>
        </p:nvGrpSpPr>
        <p:grpSpPr>
          <a:xfrm>
            <a:off x="305746" y="1008771"/>
            <a:ext cx="3799910" cy="1984067"/>
            <a:chOff x="305746" y="1008770"/>
            <a:chExt cx="3799910" cy="1984067"/>
          </a:xfrm>
        </p:grpSpPr>
        <p:pic>
          <p:nvPicPr>
            <p:cNvPr id="8" name="Picture 7" descr="Graphical user interface, text, application, email&#10;&#10;Description automatically generated">
              <a:extLst>
                <a:ext uri="{FF2B5EF4-FFF2-40B4-BE49-F238E27FC236}">
                  <a16:creationId xmlns:a16="http://schemas.microsoft.com/office/drawing/2014/main" id="{F29E5516-4F9A-8B76-475A-A2F7E1A9C916}"/>
                </a:ext>
              </a:extLst>
            </p:cNvPr>
            <p:cNvPicPr>
              <a:picLocks noChangeAspect="1"/>
            </p:cNvPicPr>
            <p:nvPr/>
          </p:nvPicPr>
          <p:blipFill>
            <a:blip r:embed="rId6"/>
            <a:stretch>
              <a:fillRect/>
            </a:stretch>
          </p:blipFill>
          <p:spPr>
            <a:xfrm>
              <a:off x="305746" y="1008770"/>
              <a:ext cx="3799910" cy="1984067"/>
            </a:xfrm>
            <a:prstGeom prst="rect">
              <a:avLst/>
            </a:prstGeom>
          </p:spPr>
        </p:pic>
        <p:sp>
          <p:nvSpPr>
            <p:cNvPr id="10" name="Rectangle 9">
              <a:extLst>
                <a:ext uri="{FF2B5EF4-FFF2-40B4-BE49-F238E27FC236}">
                  <a16:creationId xmlns:a16="http://schemas.microsoft.com/office/drawing/2014/main" id="{00028785-DB26-C405-4A97-27650638FCF7}"/>
                </a:ext>
              </a:extLst>
            </p:cNvPr>
            <p:cNvSpPr/>
            <p:nvPr/>
          </p:nvSpPr>
          <p:spPr>
            <a:xfrm>
              <a:off x="305746" y="2393301"/>
              <a:ext cx="3799910" cy="3568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7" name="TextBox 16">
            <a:extLst>
              <a:ext uri="{FF2B5EF4-FFF2-40B4-BE49-F238E27FC236}">
                <a16:creationId xmlns:a16="http://schemas.microsoft.com/office/drawing/2014/main" id="{C917AB17-D1D2-764B-FEDB-7B5C683EE65D}"/>
              </a:ext>
            </a:extLst>
          </p:cNvPr>
          <p:cNvSpPr txBox="1"/>
          <p:nvPr/>
        </p:nvSpPr>
        <p:spPr>
          <a:xfrm>
            <a:off x="4713337" y="1803271"/>
            <a:ext cx="3911648" cy="400110"/>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 Easy (mostly) for contributors!</a:t>
            </a:r>
          </a:p>
        </p:txBody>
      </p:sp>
      <p:sp>
        <p:nvSpPr>
          <p:cNvPr id="18" name="TextBox 17">
            <a:extLst>
              <a:ext uri="{FF2B5EF4-FFF2-40B4-BE49-F238E27FC236}">
                <a16:creationId xmlns:a16="http://schemas.microsoft.com/office/drawing/2014/main" id="{3D62ED89-7ECE-F287-94A7-DC18EFDDA703}"/>
              </a:ext>
            </a:extLst>
          </p:cNvPr>
          <p:cNvSpPr txBox="1"/>
          <p:nvPr/>
        </p:nvSpPr>
        <p:spPr>
          <a:xfrm>
            <a:off x="470339" y="3407774"/>
            <a:ext cx="2218877" cy="400110"/>
          </a:xfrm>
          <a:prstGeom prst="rect">
            <a:avLst/>
          </a:prstGeom>
          <a:noFill/>
        </p:spPr>
        <p:txBody>
          <a:bodyPr wrap="none" rtlCol="0">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 Easy for users!</a:t>
            </a:r>
          </a:p>
        </p:txBody>
      </p:sp>
      <p:sp>
        <p:nvSpPr>
          <p:cNvPr id="3" name="TextBox 2">
            <a:extLst>
              <a:ext uri="{FF2B5EF4-FFF2-40B4-BE49-F238E27FC236}">
                <a16:creationId xmlns:a16="http://schemas.microsoft.com/office/drawing/2014/main" id="{A31456ED-C48C-CED6-37F0-9CC6D7AB8ACD}"/>
              </a:ext>
            </a:extLst>
          </p:cNvPr>
          <p:cNvSpPr txBox="1"/>
          <p:nvPr/>
        </p:nvSpPr>
        <p:spPr>
          <a:xfrm>
            <a:off x="595755" y="3930701"/>
            <a:ext cx="19094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Still need HPC CI, </a:t>
            </a:r>
            <a:br>
              <a:rPr kumimoji="0" lang="en-US" sz="1400" b="0" i="0" u="none" strike="noStrike" kern="0" cap="none" spc="0" normalizeH="0" baseline="0" noProof="0" dirty="0">
                <a:ln>
                  <a:noFill/>
                </a:ln>
                <a:solidFill>
                  <a:srgbClr val="000000"/>
                </a:solidFill>
                <a:effectLst/>
                <a:uLnTx/>
                <a:uFillTx/>
                <a:latin typeface="Arial"/>
                <a:cs typeface="Arial"/>
                <a:sym typeface="Arial"/>
              </a:rPr>
            </a:br>
            <a:r>
              <a:rPr kumimoji="0" lang="en-US" sz="1400" b="0" i="0" u="none" strike="noStrike" kern="0" cap="none" spc="0" normalizeH="0" baseline="0" noProof="0" dirty="0">
                <a:ln>
                  <a:noFill/>
                </a:ln>
                <a:solidFill>
                  <a:srgbClr val="000000"/>
                </a:solidFill>
                <a:effectLst/>
                <a:uLnTx/>
                <a:uFillTx/>
                <a:latin typeface="Arial"/>
                <a:cs typeface="Arial"/>
                <a:sym typeface="Arial"/>
              </a:rPr>
              <a:t>     but working on it</a:t>
            </a:r>
          </a:p>
        </p:txBody>
      </p:sp>
      <p:sp>
        <p:nvSpPr>
          <p:cNvPr id="6" name="TextBox 5">
            <a:extLst>
              <a:ext uri="{FF2B5EF4-FFF2-40B4-BE49-F238E27FC236}">
                <a16:creationId xmlns:a16="http://schemas.microsoft.com/office/drawing/2014/main" id="{64CCBF8C-BA4D-DF3C-1CE9-25B396476FC9}"/>
              </a:ext>
            </a:extLst>
          </p:cNvPr>
          <p:cNvSpPr txBox="1"/>
          <p:nvPr/>
        </p:nvSpPr>
        <p:spPr>
          <a:xfrm>
            <a:off x="1550504" y="432551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3443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9D698-5C3D-8ACC-58FF-4CEA2B773821}"/>
              </a:ext>
            </a:extLst>
          </p:cNvPr>
          <p:cNvSpPr>
            <a:spLocks noGrp="1"/>
          </p:cNvSpPr>
          <p:nvPr>
            <p:ph idx="1"/>
          </p:nvPr>
        </p:nvSpPr>
        <p:spPr>
          <a:xfrm>
            <a:off x="0" y="1009705"/>
            <a:ext cx="4807743" cy="3680167"/>
          </a:xfrm>
        </p:spPr>
        <p:txBody>
          <a:bodyPr/>
          <a:lstStyle/>
          <a:p>
            <a:r>
              <a:rPr lang="en-US" dirty="0"/>
              <a:t>We are working with the MARBL</a:t>
            </a:r>
            <a:br>
              <a:rPr lang="en-US" dirty="0"/>
            </a:br>
            <a:r>
              <a:rPr lang="en-US" dirty="0"/>
              <a:t>team to move their development</a:t>
            </a:r>
            <a:br>
              <a:rPr lang="en-US" dirty="0"/>
            </a:br>
            <a:r>
              <a:rPr lang="en-US" dirty="0"/>
              <a:t>environment to </a:t>
            </a:r>
            <a:r>
              <a:rPr lang="en-US" dirty="0" err="1"/>
              <a:t>Spack</a:t>
            </a:r>
            <a:endParaRPr lang="en-US" dirty="0"/>
          </a:p>
          <a:p>
            <a:r>
              <a:rPr lang="en-US" dirty="0"/>
              <a:t>We have established a</a:t>
            </a:r>
            <a:br>
              <a:rPr lang="en-US" dirty="0"/>
            </a:br>
            <a:r>
              <a:rPr lang="en-US" dirty="0"/>
              <a:t>build and deployment working</a:t>
            </a:r>
            <a:br>
              <a:rPr lang="en-US" dirty="0"/>
            </a:br>
            <a:r>
              <a:rPr lang="en-US" dirty="0"/>
              <a:t>group among WSC codes</a:t>
            </a:r>
          </a:p>
          <a:p>
            <a:r>
              <a:rPr lang="en-US" dirty="0"/>
              <a:t>We aim to put together an L2 milestone</a:t>
            </a:r>
            <a:br>
              <a:rPr lang="en-US" dirty="0"/>
            </a:br>
            <a:r>
              <a:rPr lang="en-US" dirty="0"/>
              <a:t>for next year to:</a:t>
            </a:r>
          </a:p>
          <a:p>
            <a:pPr lvl="1"/>
            <a:r>
              <a:rPr lang="en-US" dirty="0"/>
              <a:t>Make a common build farm for WSC codes</a:t>
            </a:r>
          </a:p>
          <a:p>
            <a:pPr lvl="1"/>
            <a:r>
              <a:rPr lang="en-US" dirty="0"/>
              <a:t>Layer with </a:t>
            </a:r>
            <a:r>
              <a:rPr lang="en-US" dirty="0" err="1"/>
              <a:t>Spack’s</a:t>
            </a:r>
            <a:r>
              <a:rPr lang="en-US" dirty="0"/>
              <a:t> public build farm</a:t>
            </a:r>
          </a:p>
          <a:p>
            <a:pPr lvl="1"/>
            <a:r>
              <a:rPr lang="en-US" dirty="0"/>
              <a:t>Gradually bring teams together around standard</a:t>
            </a:r>
            <a:br>
              <a:rPr lang="en-US" dirty="0"/>
            </a:br>
            <a:r>
              <a:rPr lang="en-US" dirty="0"/>
              <a:t>build configurations and workflows</a:t>
            </a:r>
          </a:p>
        </p:txBody>
      </p:sp>
      <p:sp>
        <p:nvSpPr>
          <p:cNvPr id="3" name="Title 2">
            <a:extLst>
              <a:ext uri="{FF2B5EF4-FFF2-40B4-BE49-F238E27FC236}">
                <a16:creationId xmlns:a16="http://schemas.microsoft.com/office/drawing/2014/main" id="{9DDFD60C-0B46-CF1E-48F9-8B9B4528B3DD}"/>
              </a:ext>
            </a:extLst>
          </p:cNvPr>
          <p:cNvSpPr>
            <a:spLocks noGrp="1"/>
          </p:cNvSpPr>
          <p:nvPr>
            <p:ph type="title"/>
          </p:nvPr>
        </p:nvSpPr>
        <p:spPr/>
        <p:txBody>
          <a:bodyPr/>
          <a:lstStyle/>
          <a:p>
            <a:r>
              <a:rPr lang="en-US" dirty="0"/>
              <a:t>We are working with code teams to develop standard workflows for layered build farms</a:t>
            </a:r>
          </a:p>
        </p:txBody>
      </p:sp>
      <p:pic>
        <p:nvPicPr>
          <p:cNvPr id="4" name="Picture 3">
            <a:extLst>
              <a:ext uri="{FF2B5EF4-FFF2-40B4-BE49-F238E27FC236}">
                <a16:creationId xmlns:a16="http://schemas.microsoft.com/office/drawing/2014/main" id="{9E40D68B-5FD5-555B-BE59-5E05784C1C1F}"/>
              </a:ext>
            </a:extLst>
          </p:cNvPr>
          <p:cNvPicPr>
            <a:picLocks noChangeAspect="1"/>
          </p:cNvPicPr>
          <p:nvPr/>
        </p:nvPicPr>
        <p:blipFill>
          <a:blip r:embed="rId2"/>
          <a:stretch>
            <a:fillRect/>
          </a:stretch>
        </p:blipFill>
        <p:spPr>
          <a:xfrm>
            <a:off x="3592775" y="642937"/>
            <a:ext cx="3763394" cy="2135981"/>
          </a:xfrm>
          <a:prstGeom prst="rect">
            <a:avLst/>
          </a:prstGeom>
        </p:spPr>
      </p:pic>
      <p:grpSp>
        <p:nvGrpSpPr>
          <p:cNvPr id="74" name="Group 73">
            <a:extLst>
              <a:ext uri="{FF2B5EF4-FFF2-40B4-BE49-F238E27FC236}">
                <a16:creationId xmlns:a16="http://schemas.microsoft.com/office/drawing/2014/main" id="{76D84553-5BF2-5D3F-1C4D-852A11C41FCE}"/>
              </a:ext>
            </a:extLst>
          </p:cNvPr>
          <p:cNvGrpSpPr/>
          <p:nvPr/>
        </p:nvGrpSpPr>
        <p:grpSpPr>
          <a:xfrm>
            <a:off x="4978408" y="1888459"/>
            <a:ext cx="3922701" cy="2781837"/>
            <a:chOff x="5071280" y="1888459"/>
            <a:chExt cx="3922701" cy="2781837"/>
          </a:xfrm>
        </p:grpSpPr>
        <p:grpSp>
          <p:nvGrpSpPr>
            <p:cNvPr id="47" name="Group 46">
              <a:extLst>
                <a:ext uri="{FF2B5EF4-FFF2-40B4-BE49-F238E27FC236}">
                  <a16:creationId xmlns:a16="http://schemas.microsoft.com/office/drawing/2014/main" id="{808308F6-DD1A-4703-A1A6-DEBAC9DE7822}"/>
                </a:ext>
              </a:extLst>
            </p:cNvPr>
            <p:cNvGrpSpPr/>
            <p:nvPr/>
          </p:nvGrpSpPr>
          <p:grpSpPr>
            <a:xfrm>
              <a:off x="6483667" y="1888459"/>
              <a:ext cx="2510314" cy="2781837"/>
              <a:chOff x="7498080" y="1362456"/>
              <a:chExt cx="4480560" cy="4965192"/>
            </a:xfrm>
          </p:grpSpPr>
          <p:sp>
            <p:nvSpPr>
              <p:cNvPr id="48" name="Rounded Rectangle 47">
                <a:extLst>
                  <a:ext uri="{FF2B5EF4-FFF2-40B4-BE49-F238E27FC236}">
                    <a16:creationId xmlns:a16="http://schemas.microsoft.com/office/drawing/2014/main" id="{FFB3EBE4-8D19-B20E-D9A1-828EC6A1CEA3}"/>
                  </a:ext>
                </a:extLst>
              </p:cNvPr>
              <p:cNvSpPr/>
              <p:nvPr/>
            </p:nvSpPr>
            <p:spPr bwMode="auto">
              <a:xfrm>
                <a:off x="7498080" y="1362456"/>
                <a:ext cx="4462272" cy="2121408"/>
              </a:xfrm>
              <a:prstGeom prst="roundRect">
                <a:avLst/>
              </a:prstGeom>
              <a:solidFill>
                <a:srgbClr val="F79646">
                  <a:lumMod val="40000"/>
                  <a:lumOff val="60000"/>
                </a:srgbClr>
              </a:solidFill>
              <a:ln>
                <a:noFill/>
              </a:ln>
              <a:effectLst/>
            </p:spPr>
            <p:txBody>
              <a:bodyPr rtlCol="0" anchor="t">
                <a:prstTxWarp prst="textNoShape">
                  <a:avLst/>
                </a:prstTxWarp>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llnl.wci.mapp</a:t>
                </a:r>
              </a:p>
            </p:txBody>
          </p:sp>
          <p:sp>
            <p:nvSpPr>
              <p:cNvPr id="49" name="Rounded Rectangle 48">
                <a:extLst>
                  <a:ext uri="{FF2B5EF4-FFF2-40B4-BE49-F238E27FC236}">
                    <a16:creationId xmlns:a16="http://schemas.microsoft.com/office/drawing/2014/main" id="{592B60A2-1E5B-2BF2-7FA9-753B9A420E2D}"/>
                  </a:ext>
                </a:extLst>
              </p:cNvPr>
              <p:cNvSpPr/>
              <p:nvPr/>
            </p:nvSpPr>
            <p:spPr bwMode="auto">
              <a:xfrm>
                <a:off x="7513320" y="3520440"/>
                <a:ext cx="4462272" cy="1179576"/>
              </a:xfrm>
              <a:prstGeom prst="roundRect">
                <a:avLst/>
              </a:prstGeom>
              <a:solidFill>
                <a:srgbClr val="9BBB59">
                  <a:lumMod val="60000"/>
                  <a:lumOff val="40000"/>
                </a:srgbClr>
              </a:solidFill>
              <a:ln>
                <a:noFill/>
              </a:ln>
              <a:effectLst/>
            </p:spPr>
            <p:txBody>
              <a:bodyPr rtlCol="0" anchor="ctr">
                <a:prstTxWarp prst="textNoShape">
                  <a:avLst/>
                </a:prstTxWarp>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llnl.wci</a:t>
                </a:r>
              </a:p>
            </p:txBody>
          </p:sp>
          <p:sp>
            <p:nvSpPr>
              <p:cNvPr id="50" name="Rounded Rectangle 49">
                <a:extLst>
                  <a:ext uri="{FF2B5EF4-FFF2-40B4-BE49-F238E27FC236}">
                    <a16:creationId xmlns:a16="http://schemas.microsoft.com/office/drawing/2014/main" id="{4D8C708C-35D7-B7B1-2920-3BDE298A0031}"/>
                  </a:ext>
                </a:extLst>
              </p:cNvPr>
              <p:cNvSpPr/>
              <p:nvPr/>
            </p:nvSpPr>
            <p:spPr bwMode="auto">
              <a:xfrm>
                <a:off x="7516368" y="4736592"/>
                <a:ext cx="4462272" cy="1591056"/>
              </a:xfrm>
              <a:prstGeom prst="roundRect">
                <a:avLst/>
              </a:prstGeom>
              <a:solidFill>
                <a:srgbClr val="1F497D">
                  <a:lumMod val="20000"/>
                  <a:lumOff val="80000"/>
                </a:srgbClr>
              </a:solidFill>
              <a:ln>
                <a:noFill/>
              </a:ln>
              <a:effectLst/>
            </p:spPr>
            <p:txBody>
              <a:bodyPr rtlCol="0" anchor="b">
                <a:prstTxWarp prst="textNoShape">
                  <a:avLst/>
                </a:prstTxWarp>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Arial"/>
                    <a:sym typeface="Arial"/>
                  </a:rPr>
                  <a:t>builtin</a:t>
                </a:r>
              </a:p>
            </p:txBody>
          </p:sp>
          <p:sp>
            <p:nvSpPr>
              <p:cNvPr id="51" name="Oval 50">
                <a:extLst>
                  <a:ext uri="{FF2B5EF4-FFF2-40B4-BE49-F238E27FC236}">
                    <a16:creationId xmlns:a16="http://schemas.microsoft.com/office/drawing/2014/main" id="{9073B14B-FE52-986B-68D1-58DACDFE9728}"/>
                  </a:ext>
                </a:extLst>
              </p:cNvPr>
              <p:cNvSpPr/>
              <p:nvPr/>
            </p:nvSpPr>
            <p:spPr bwMode="auto">
              <a:xfrm>
                <a:off x="8597460" y="1408176"/>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marbl</a:t>
                </a:r>
              </a:p>
            </p:txBody>
          </p:sp>
          <p:sp>
            <p:nvSpPr>
              <p:cNvPr id="52" name="Oval 51">
                <a:extLst>
                  <a:ext uri="{FF2B5EF4-FFF2-40B4-BE49-F238E27FC236}">
                    <a16:creationId xmlns:a16="http://schemas.microsoft.com/office/drawing/2014/main" id="{9F191B0A-B5E3-CD7D-B4B1-BF684CAD3608}"/>
                  </a:ext>
                </a:extLst>
              </p:cNvPr>
              <p:cNvSpPr/>
              <p:nvPr/>
            </p:nvSpPr>
            <p:spPr bwMode="auto">
              <a:xfrm>
                <a:off x="9517380" y="2286000"/>
                <a:ext cx="1382268"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miranda</a:t>
                </a:r>
              </a:p>
            </p:txBody>
          </p:sp>
          <p:cxnSp>
            <p:nvCxnSpPr>
              <p:cNvPr id="53" name="Straight Arrow Connector 52">
                <a:extLst>
                  <a:ext uri="{FF2B5EF4-FFF2-40B4-BE49-F238E27FC236}">
                    <a16:creationId xmlns:a16="http://schemas.microsoft.com/office/drawing/2014/main" id="{07D505ED-1AAD-F94B-B7E6-CB7EBAE4EA27}"/>
                  </a:ext>
                </a:extLst>
              </p:cNvPr>
              <p:cNvCxnSpPr>
                <a:cxnSpLocks/>
                <a:stCxn id="51" idx="5"/>
                <a:endCxn id="52" idx="0"/>
              </p:cNvCxnSpPr>
              <p:nvPr/>
            </p:nvCxnSpPr>
            <p:spPr>
              <a:xfrm>
                <a:off x="9651120" y="1884274"/>
                <a:ext cx="557394" cy="401726"/>
              </a:xfrm>
              <a:prstGeom prst="straightConnector1">
                <a:avLst/>
              </a:prstGeom>
              <a:noFill/>
              <a:ln w="28575" cap="flat" cmpd="sng" algn="ctr">
                <a:solidFill>
                  <a:srgbClr val="4F81BD">
                    <a:lumMod val="75000"/>
                  </a:srgbClr>
                </a:solidFill>
                <a:prstDash val="solid"/>
                <a:tailEnd type="triangle"/>
              </a:ln>
              <a:effectLst/>
            </p:spPr>
          </p:cxnSp>
          <p:cxnSp>
            <p:nvCxnSpPr>
              <p:cNvPr id="54" name="Straight Arrow Connector 53">
                <a:extLst>
                  <a:ext uri="{FF2B5EF4-FFF2-40B4-BE49-F238E27FC236}">
                    <a16:creationId xmlns:a16="http://schemas.microsoft.com/office/drawing/2014/main" id="{0759E4DF-0580-A9B9-AFF9-627577C5D52A}"/>
                  </a:ext>
                </a:extLst>
              </p:cNvPr>
              <p:cNvCxnSpPr>
                <a:cxnSpLocks/>
                <a:stCxn id="52" idx="4"/>
                <a:endCxn id="55" idx="7"/>
              </p:cNvCxnSpPr>
              <p:nvPr/>
            </p:nvCxnSpPr>
            <p:spPr>
              <a:xfrm flipH="1">
                <a:off x="8675760" y="2843784"/>
                <a:ext cx="1532754" cy="1063142"/>
              </a:xfrm>
              <a:prstGeom prst="straightConnector1">
                <a:avLst/>
              </a:prstGeom>
              <a:noFill/>
              <a:ln w="28575" cap="flat" cmpd="sng" algn="ctr">
                <a:solidFill>
                  <a:srgbClr val="4F81BD">
                    <a:lumMod val="75000"/>
                  </a:srgbClr>
                </a:solidFill>
                <a:prstDash val="solid"/>
                <a:tailEnd type="triangle"/>
              </a:ln>
              <a:effectLst/>
            </p:spPr>
          </p:cxnSp>
          <p:sp>
            <p:nvSpPr>
              <p:cNvPr id="55" name="Oval 54">
                <a:extLst>
                  <a:ext uri="{FF2B5EF4-FFF2-40B4-BE49-F238E27FC236}">
                    <a16:creationId xmlns:a16="http://schemas.microsoft.com/office/drawing/2014/main" id="{24E79D60-4F5A-D906-0A9B-3F4673CFA5BF}"/>
                  </a:ext>
                </a:extLst>
              </p:cNvPr>
              <p:cNvSpPr/>
              <p:nvPr/>
            </p:nvSpPr>
            <p:spPr bwMode="auto">
              <a:xfrm>
                <a:off x="7622100" y="382524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leos</a:t>
                </a:r>
              </a:p>
            </p:txBody>
          </p:sp>
          <p:sp>
            <p:nvSpPr>
              <p:cNvPr id="56" name="Oval 55">
                <a:extLst>
                  <a:ext uri="{FF2B5EF4-FFF2-40B4-BE49-F238E27FC236}">
                    <a16:creationId xmlns:a16="http://schemas.microsoft.com/office/drawing/2014/main" id="{3445C1D5-5BB1-F092-0EA1-47571565A955}"/>
                  </a:ext>
                </a:extLst>
              </p:cNvPr>
              <p:cNvSpPr/>
              <p:nvPr/>
            </p:nvSpPr>
            <p:spPr bwMode="auto">
              <a:xfrm>
                <a:off x="7607808" y="5129784"/>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boost</a:t>
                </a:r>
              </a:p>
            </p:txBody>
          </p:sp>
          <p:sp>
            <p:nvSpPr>
              <p:cNvPr id="57" name="Oval 56">
                <a:extLst>
                  <a:ext uri="{FF2B5EF4-FFF2-40B4-BE49-F238E27FC236}">
                    <a16:creationId xmlns:a16="http://schemas.microsoft.com/office/drawing/2014/main" id="{95AE9B53-C10B-6871-D761-3CF0D232554C}"/>
                  </a:ext>
                </a:extLst>
              </p:cNvPr>
              <p:cNvSpPr/>
              <p:nvPr/>
            </p:nvSpPr>
            <p:spPr bwMode="auto">
              <a:xfrm>
                <a:off x="9012936" y="513283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raja</a:t>
                </a:r>
              </a:p>
            </p:txBody>
          </p:sp>
          <p:sp>
            <p:nvSpPr>
              <p:cNvPr id="58" name="Oval 57">
                <a:extLst>
                  <a:ext uri="{FF2B5EF4-FFF2-40B4-BE49-F238E27FC236}">
                    <a16:creationId xmlns:a16="http://schemas.microsoft.com/office/drawing/2014/main" id="{9A03E24B-96D7-0308-7E02-4A7B23A46EED}"/>
                  </a:ext>
                </a:extLst>
              </p:cNvPr>
              <p:cNvSpPr/>
              <p:nvPr/>
            </p:nvSpPr>
            <p:spPr bwMode="auto">
              <a:xfrm>
                <a:off x="10391580" y="5105400"/>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axom</a:t>
                </a:r>
              </a:p>
            </p:txBody>
          </p:sp>
          <p:sp>
            <p:nvSpPr>
              <p:cNvPr id="59" name="Oval 58">
                <a:extLst>
                  <a:ext uri="{FF2B5EF4-FFF2-40B4-BE49-F238E27FC236}">
                    <a16:creationId xmlns:a16="http://schemas.microsoft.com/office/drawing/2014/main" id="{05238299-50E9-A91D-74DC-D30879CA757E}"/>
                  </a:ext>
                </a:extLst>
              </p:cNvPr>
              <p:cNvSpPr/>
              <p:nvPr/>
            </p:nvSpPr>
            <p:spPr bwMode="auto">
              <a:xfrm>
                <a:off x="7708392" y="2267712"/>
                <a:ext cx="1234440" cy="557784"/>
              </a:xfrm>
              <a:prstGeom prst="ellipse">
                <a:avLst/>
              </a:prstGeom>
              <a:solidFill>
                <a:sysClr val="window" lastClr="FFFFFF">
                  <a:lumMod val="50000"/>
                </a:sysClr>
              </a:solidFill>
              <a:ln>
                <a:solidFill>
                  <a:sysClr val="windowText" lastClr="000000">
                    <a:lumMod val="75000"/>
                    <a:lumOff val="25000"/>
                  </a:sysClr>
                </a:solidFill>
              </a:ln>
              <a:effectLst>
                <a:outerShdw blurRad="50800" dist="38100" dir="2700000" algn="tl" rotWithShape="0">
                  <a:prstClr val="black">
                    <a:alpha val="40000"/>
                  </a:prstClr>
                </a:outerShdw>
              </a:effectLst>
            </p:spPr>
            <p:txBody>
              <a:bodyPr rtlCol="0" anchor="ctr">
                <a:prstTxWarp prst="textNoShape">
                  <a:avLst/>
                </a:prstTxWarp>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Arial"/>
                    <a:sym typeface="Arial"/>
                  </a:rPr>
                  <a:t>blast</a:t>
                </a:r>
              </a:p>
            </p:txBody>
          </p:sp>
          <p:cxnSp>
            <p:nvCxnSpPr>
              <p:cNvPr id="60" name="Straight Arrow Connector 59">
                <a:extLst>
                  <a:ext uri="{FF2B5EF4-FFF2-40B4-BE49-F238E27FC236}">
                    <a16:creationId xmlns:a16="http://schemas.microsoft.com/office/drawing/2014/main" id="{5A179BBC-B2CF-80F8-A657-1B0D8DD99FEF}"/>
                  </a:ext>
                </a:extLst>
              </p:cNvPr>
              <p:cNvCxnSpPr>
                <a:cxnSpLocks/>
                <a:stCxn id="51" idx="3"/>
                <a:endCxn id="59" idx="0"/>
              </p:cNvCxnSpPr>
              <p:nvPr/>
            </p:nvCxnSpPr>
            <p:spPr>
              <a:xfrm flipH="1">
                <a:off x="8325612" y="1884274"/>
                <a:ext cx="452628" cy="383438"/>
              </a:xfrm>
              <a:prstGeom prst="straightConnector1">
                <a:avLst/>
              </a:prstGeom>
              <a:noFill/>
              <a:ln w="28575" cap="flat" cmpd="sng" algn="ctr">
                <a:solidFill>
                  <a:srgbClr val="4F81BD">
                    <a:lumMod val="75000"/>
                  </a:srgbClr>
                </a:solidFill>
                <a:prstDash val="solid"/>
                <a:tailEnd type="triangle"/>
              </a:ln>
              <a:effectLst/>
            </p:spPr>
          </p:cxnSp>
          <p:cxnSp>
            <p:nvCxnSpPr>
              <p:cNvPr id="61" name="Straight Arrow Connector 60">
                <a:extLst>
                  <a:ext uri="{FF2B5EF4-FFF2-40B4-BE49-F238E27FC236}">
                    <a16:creationId xmlns:a16="http://schemas.microsoft.com/office/drawing/2014/main" id="{1356FF6B-9B63-D320-811F-0736ED61C972}"/>
                  </a:ext>
                </a:extLst>
              </p:cNvPr>
              <p:cNvCxnSpPr>
                <a:cxnSpLocks/>
                <a:stCxn id="59" idx="4"/>
                <a:endCxn id="55" idx="0"/>
              </p:cNvCxnSpPr>
              <p:nvPr/>
            </p:nvCxnSpPr>
            <p:spPr>
              <a:xfrm flipH="1">
                <a:off x="8239320" y="2825496"/>
                <a:ext cx="86292" cy="999744"/>
              </a:xfrm>
              <a:prstGeom prst="straightConnector1">
                <a:avLst/>
              </a:prstGeom>
              <a:noFill/>
              <a:ln w="28575" cap="flat" cmpd="sng" algn="ctr">
                <a:solidFill>
                  <a:srgbClr val="4F81BD">
                    <a:lumMod val="75000"/>
                  </a:srgbClr>
                </a:solidFill>
                <a:prstDash val="solid"/>
                <a:tailEnd type="triangle"/>
              </a:ln>
              <a:effectLst/>
            </p:spPr>
          </p:cxnSp>
          <p:cxnSp>
            <p:nvCxnSpPr>
              <p:cNvPr id="62" name="Straight Arrow Connector 61">
                <a:extLst>
                  <a:ext uri="{FF2B5EF4-FFF2-40B4-BE49-F238E27FC236}">
                    <a16:creationId xmlns:a16="http://schemas.microsoft.com/office/drawing/2014/main" id="{975279E0-176A-53D6-FC47-D11144370AE4}"/>
                  </a:ext>
                </a:extLst>
              </p:cNvPr>
              <p:cNvCxnSpPr>
                <a:cxnSpLocks/>
                <a:stCxn id="59" idx="5"/>
                <a:endCxn id="58" idx="1"/>
              </p:cNvCxnSpPr>
              <p:nvPr/>
            </p:nvCxnSpPr>
            <p:spPr>
              <a:xfrm>
                <a:off x="8762052" y="2743810"/>
                <a:ext cx="1810308" cy="2443276"/>
              </a:xfrm>
              <a:prstGeom prst="straightConnector1">
                <a:avLst/>
              </a:prstGeom>
              <a:noFill/>
              <a:ln w="28575" cap="flat" cmpd="sng" algn="ctr">
                <a:solidFill>
                  <a:srgbClr val="4F81BD">
                    <a:lumMod val="75000"/>
                  </a:srgbClr>
                </a:solidFill>
                <a:prstDash val="solid"/>
                <a:tailEnd type="triangle"/>
              </a:ln>
              <a:effectLst/>
            </p:spPr>
          </p:cxnSp>
          <p:cxnSp>
            <p:nvCxnSpPr>
              <p:cNvPr id="63" name="Straight Arrow Connector 62">
                <a:extLst>
                  <a:ext uri="{FF2B5EF4-FFF2-40B4-BE49-F238E27FC236}">
                    <a16:creationId xmlns:a16="http://schemas.microsoft.com/office/drawing/2014/main" id="{22F642E3-F487-9C06-B51E-F1205F9430D3}"/>
                  </a:ext>
                </a:extLst>
              </p:cNvPr>
              <p:cNvCxnSpPr>
                <a:cxnSpLocks/>
                <a:stCxn id="52" idx="4"/>
                <a:endCxn id="58" idx="0"/>
              </p:cNvCxnSpPr>
              <p:nvPr/>
            </p:nvCxnSpPr>
            <p:spPr>
              <a:xfrm>
                <a:off x="10208514" y="2843784"/>
                <a:ext cx="800286" cy="2261616"/>
              </a:xfrm>
              <a:prstGeom prst="straightConnector1">
                <a:avLst/>
              </a:prstGeom>
              <a:noFill/>
              <a:ln w="28575" cap="flat" cmpd="sng" algn="ctr">
                <a:solidFill>
                  <a:srgbClr val="4F81BD">
                    <a:lumMod val="75000"/>
                  </a:srgbClr>
                </a:solidFill>
                <a:prstDash val="solid"/>
                <a:tailEnd type="triangle"/>
              </a:ln>
              <a:effectLst/>
            </p:spPr>
          </p:cxnSp>
          <p:cxnSp>
            <p:nvCxnSpPr>
              <p:cNvPr id="64" name="Straight Arrow Connector 63">
                <a:extLst>
                  <a:ext uri="{FF2B5EF4-FFF2-40B4-BE49-F238E27FC236}">
                    <a16:creationId xmlns:a16="http://schemas.microsoft.com/office/drawing/2014/main" id="{6F3E516B-9227-53E6-B0AA-BD51156864EB}"/>
                  </a:ext>
                </a:extLst>
              </p:cNvPr>
              <p:cNvCxnSpPr>
                <a:cxnSpLocks/>
                <a:stCxn id="55" idx="5"/>
                <a:endCxn id="57" idx="1"/>
              </p:cNvCxnSpPr>
              <p:nvPr/>
            </p:nvCxnSpPr>
            <p:spPr>
              <a:xfrm>
                <a:off x="8675760" y="4301338"/>
                <a:ext cx="517956" cy="913180"/>
              </a:xfrm>
              <a:prstGeom prst="straightConnector1">
                <a:avLst/>
              </a:prstGeom>
              <a:noFill/>
              <a:ln w="28575" cap="flat" cmpd="sng" algn="ctr">
                <a:solidFill>
                  <a:srgbClr val="4F81BD">
                    <a:lumMod val="75000"/>
                  </a:srgbClr>
                </a:solidFill>
                <a:prstDash val="solid"/>
                <a:tailEnd type="triangle"/>
              </a:ln>
              <a:effectLst/>
            </p:spPr>
          </p:cxnSp>
          <p:cxnSp>
            <p:nvCxnSpPr>
              <p:cNvPr id="65" name="Straight Arrow Connector 64">
                <a:extLst>
                  <a:ext uri="{FF2B5EF4-FFF2-40B4-BE49-F238E27FC236}">
                    <a16:creationId xmlns:a16="http://schemas.microsoft.com/office/drawing/2014/main" id="{2B581757-367E-EC56-EB59-0E0FDB0E1502}"/>
                  </a:ext>
                </a:extLst>
              </p:cNvPr>
              <p:cNvCxnSpPr>
                <a:cxnSpLocks/>
                <a:stCxn id="59" idx="4"/>
                <a:endCxn id="57" idx="0"/>
              </p:cNvCxnSpPr>
              <p:nvPr/>
            </p:nvCxnSpPr>
            <p:spPr>
              <a:xfrm>
                <a:off x="8325612" y="2825496"/>
                <a:ext cx="1304544" cy="2307336"/>
              </a:xfrm>
              <a:prstGeom prst="straightConnector1">
                <a:avLst/>
              </a:prstGeom>
              <a:noFill/>
              <a:ln w="28575" cap="flat" cmpd="sng" algn="ctr">
                <a:solidFill>
                  <a:srgbClr val="4F81BD">
                    <a:lumMod val="75000"/>
                  </a:srgbClr>
                </a:solidFill>
                <a:prstDash val="solid"/>
                <a:tailEnd type="triangle"/>
              </a:ln>
              <a:effectLst/>
            </p:spPr>
          </p:cxnSp>
          <p:cxnSp>
            <p:nvCxnSpPr>
              <p:cNvPr id="66" name="Straight Arrow Connector 65">
                <a:extLst>
                  <a:ext uri="{FF2B5EF4-FFF2-40B4-BE49-F238E27FC236}">
                    <a16:creationId xmlns:a16="http://schemas.microsoft.com/office/drawing/2014/main" id="{6013EDCD-A601-0A97-D952-F95FFB84A5C6}"/>
                  </a:ext>
                </a:extLst>
              </p:cNvPr>
              <p:cNvCxnSpPr>
                <a:cxnSpLocks/>
                <a:stCxn id="55" idx="4"/>
                <a:endCxn id="56" idx="0"/>
              </p:cNvCxnSpPr>
              <p:nvPr/>
            </p:nvCxnSpPr>
            <p:spPr>
              <a:xfrm flipH="1">
                <a:off x="8225028" y="4383024"/>
                <a:ext cx="14292" cy="746760"/>
              </a:xfrm>
              <a:prstGeom prst="straightConnector1">
                <a:avLst/>
              </a:prstGeom>
              <a:noFill/>
              <a:ln w="28575" cap="flat" cmpd="sng" algn="ctr">
                <a:solidFill>
                  <a:srgbClr val="4F81BD">
                    <a:lumMod val="75000"/>
                  </a:srgbClr>
                </a:solidFill>
                <a:prstDash val="solid"/>
                <a:tailEnd type="triangle"/>
              </a:ln>
              <a:effectLst/>
            </p:spPr>
          </p:cxnSp>
        </p:grpSp>
        <p:sp>
          <p:nvSpPr>
            <p:cNvPr id="71" name="TextBox 70">
              <a:extLst>
                <a:ext uri="{FF2B5EF4-FFF2-40B4-BE49-F238E27FC236}">
                  <a16:creationId xmlns:a16="http://schemas.microsoft.com/office/drawing/2014/main" id="{F91360ED-0BF5-C8E9-D3E4-573FF867EC5C}"/>
                </a:ext>
              </a:extLst>
            </p:cNvPr>
            <p:cNvSpPr txBox="1"/>
            <p:nvPr/>
          </p:nvSpPr>
          <p:spPr>
            <a:xfrm>
              <a:off x="5236441" y="3186112"/>
              <a:ext cx="1208984"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Common WSC</a:t>
              </a:r>
              <a:br>
                <a:rPr kumimoji="0" lang="en-US" sz="1200" b="0" i="0" u="none" strike="noStrike" kern="0" cap="none" spc="0" normalizeH="0" baseline="0" noProof="0" dirty="0">
                  <a:ln>
                    <a:noFill/>
                  </a:ln>
                  <a:solidFill>
                    <a:srgbClr val="000000"/>
                  </a:solidFill>
                  <a:effectLst/>
                  <a:uLnTx/>
                  <a:uFillTx/>
                  <a:latin typeface="Arial"/>
                  <a:cs typeface="Arial"/>
                  <a:sym typeface="Arial"/>
                </a:rPr>
              </a:br>
              <a:r>
                <a:rPr kumimoji="0" lang="en-US" sz="1200" b="0" i="0" u="none" strike="noStrike" kern="0" cap="none" spc="0" normalizeH="0" baseline="0" noProof="0" dirty="0">
                  <a:ln>
                    <a:noFill/>
                  </a:ln>
                  <a:solidFill>
                    <a:srgbClr val="000000"/>
                  </a:solidFill>
                  <a:effectLst/>
                  <a:uLnTx/>
                  <a:uFillTx/>
                  <a:latin typeface="Arial"/>
                  <a:cs typeface="Arial"/>
                  <a:sym typeface="Arial"/>
                </a:rPr>
                <a:t>packages</a:t>
              </a:r>
            </a:p>
          </p:txBody>
        </p:sp>
        <p:sp>
          <p:nvSpPr>
            <p:cNvPr id="72" name="TextBox 71">
              <a:extLst>
                <a:ext uri="{FF2B5EF4-FFF2-40B4-BE49-F238E27FC236}">
                  <a16:creationId xmlns:a16="http://schemas.microsoft.com/office/drawing/2014/main" id="{4450EECD-05B7-3424-CAB2-B7D87564B6A8}"/>
                </a:ext>
              </a:extLst>
            </p:cNvPr>
            <p:cNvSpPr txBox="1"/>
            <p:nvPr/>
          </p:nvSpPr>
          <p:spPr>
            <a:xfrm>
              <a:off x="5071280" y="2734468"/>
              <a:ext cx="143020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MARBL Packages</a:t>
              </a:r>
            </a:p>
          </p:txBody>
        </p:sp>
        <p:sp>
          <p:nvSpPr>
            <p:cNvPr id="73" name="TextBox 72">
              <a:extLst>
                <a:ext uri="{FF2B5EF4-FFF2-40B4-BE49-F238E27FC236}">
                  <a16:creationId xmlns:a16="http://schemas.microsoft.com/office/drawing/2014/main" id="{D12AC9EB-3962-8EB7-F48C-CC4D488D53E6}"/>
                </a:ext>
              </a:extLst>
            </p:cNvPr>
            <p:cNvSpPr txBox="1"/>
            <p:nvPr/>
          </p:nvSpPr>
          <p:spPr>
            <a:xfrm>
              <a:off x="5236228" y="3907631"/>
              <a:ext cx="122341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Mainline </a:t>
              </a:r>
              <a:r>
                <a:rPr kumimoji="0" lang="en-US" sz="1200" b="0" i="0" u="none" strike="noStrike" kern="0" cap="none" spc="0" normalizeH="0" baseline="0" noProof="0" dirty="0" err="1">
                  <a:ln>
                    <a:noFill/>
                  </a:ln>
                  <a:solidFill>
                    <a:srgbClr val="000000"/>
                  </a:solidFill>
                  <a:effectLst/>
                  <a:uLnTx/>
                  <a:uFillTx/>
                  <a:latin typeface="Arial"/>
                  <a:cs typeface="Arial"/>
                  <a:sym typeface="Arial"/>
                </a:rPr>
                <a:t>Spack</a:t>
              </a:r>
              <a:br>
                <a:rPr kumimoji="0" lang="en-US" sz="1200" b="0" i="0" u="none" strike="noStrike" kern="0" cap="none" spc="0" normalizeH="0" baseline="0" noProof="0" dirty="0">
                  <a:ln>
                    <a:noFill/>
                  </a:ln>
                  <a:solidFill>
                    <a:srgbClr val="000000"/>
                  </a:solidFill>
                  <a:effectLst/>
                  <a:uLnTx/>
                  <a:uFillTx/>
                  <a:latin typeface="Arial"/>
                  <a:cs typeface="Arial"/>
                  <a:sym typeface="Arial"/>
                </a:rPr>
              </a:br>
              <a:r>
                <a:rPr kumimoji="0" lang="en-US" sz="1200" b="0" i="0" u="none" strike="noStrike" kern="0" cap="none" spc="0" normalizeH="0" baseline="0" noProof="0" dirty="0">
                  <a:ln>
                    <a:noFill/>
                  </a:ln>
                  <a:solidFill>
                    <a:srgbClr val="000000"/>
                  </a:solidFill>
                  <a:effectLst/>
                  <a:uLnTx/>
                  <a:uFillTx/>
                  <a:latin typeface="Arial"/>
                  <a:cs typeface="Arial"/>
                  <a:sym typeface="Arial"/>
                </a:rPr>
                <a:t>packages</a:t>
              </a:r>
            </a:p>
          </p:txBody>
        </p:sp>
      </p:grpSp>
    </p:spTree>
    <p:extLst>
      <p:ext uri="{BB962C8B-B14F-4D97-AF65-F5344CB8AC3E}">
        <p14:creationId xmlns:p14="http://schemas.microsoft.com/office/powerpoint/2010/main" val="37795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1000" fill="hold"/>
                                        <p:tgtEl>
                                          <p:spTgt spid="74"/>
                                        </p:tgtEl>
                                        <p:attrNameLst>
                                          <p:attrName>ppt_w</p:attrName>
                                        </p:attrNameLst>
                                      </p:cBhvr>
                                      <p:tavLst>
                                        <p:tav tm="0">
                                          <p:val>
                                            <p:fltVal val="0"/>
                                          </p:val>
                                        </p:tav>
                                        <p:tav tm="100000">
                                          <p:val>
                                            <p:strVal val="#ppt_w"/>
                                          </p:val>
                                        </p:tav>
                                      </p:tavLst>
                                    </p:anim>
                                    <p:anim calcmode="lin" valueType="num">
                                      <p:cBhvr>
                                        <p:cTn id="8" dur="1000" fill="hold"/>
                                        <p:tgtEl>
                                          <p:spTgt spid="74"/>
                                        </p:tgtEl>
                                        <p:attrNameLst>
                                          <p:attrName>ppt_h</p:attrName>
                                        </p:attrNameLst>
                                      </p:cBhvr>
                                      <p:tavLst>
                                        <p:tav tm="0">
                                          <p:val>
                                            <p:fltVal val="0"/>
                                          </p:val>
                                        </p:tav>
                                        <p:tav tm="100000">
                                          <p:val>
                                            <p:strVal val="#ppt_h"/>
                                          </p:val>
                                        </p:tav>
                                      </p:tavLst>
                                    </p:anim>
                                  </p:childTnLst>
                                </p:cTn>
                              </p:par>
                              <p:par>
                                <p:cTn id="9" presetID="0" presetClass="path" presetSubtype="0" accel="50000" decel="50000" fill="hold" nodeType="withEffect">
                                  <p:stCondLst>
                                    <p:cond delay="0"/>
                                  </p:stCondLst>
                                  <p:childTnLst>
                                    <p:animMotion origin="layout" path="M -0.14253 -0.28765 L 0.02309 0.00834 " pathEditMode="relative" rAng="0" ptsTypes="AA">
                                      <p:cBhvr>
                                        <p:cTn id="10" dur="1000" fill="hold"/>
                                        <p:tgtEl>
                                          <p:spTgt spid="74"/>
                                        </p:tgtEl>
                                        <p:attrNameLst>
                                          <p:attrName>ppt_x</p:attrName>
                                          <p:attrName>ppt_y</p:attrName>
                                        </p:attrNameLst>
                                      </p:cBhvr>
                                      <p:rCtr x="8281" y="147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ircular Arrow 142">
            <a:extLst>
              <a:ext uri="{FF2B5EF4-FFF2-40B4-BE49-F238E27FC236}">
                <a16:creationId xmlns:a16="http://schemas.microsoft.com/office/drawing/2014/main" id="{2D6EFB9D-C650-4442-B35A-10EDF1A11A05}"/>
              </a:ext>
            </a:extLst>
          </p:cNvPr>
          <p:cNvSpPr/>
          <p:nvPr/>
        </p:nvSpPr>
        <p:spPr>
          <a:xfrm rot="3631882">
            <a:off x="6022799" y="1632599"/>
            <a:ext cx="869400" cy="874800"/>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129" name="Right Arrow 128">
            <a:extLst>
              <a:ext uri="{FF2B5EF4-FFF2-40B4-BE49-F238E27FC236}">
                <a16:creationId xmlns:a16="http://schemas.microsoft.com/office/drawing/2014/main" id="{1F6D2C2F-6C9D-374C-B9F7-4BAF9E8B247F}"/>
              </a:ext>
            </a:extLst>
          </p:cNvPr>
          <p:cNvSpPr/>
          <p:nvPr/>
        </p:nvSpPr>
        <p:spPr>
          <a:xfrm>
            <a:off x="6217200" y="3043801"/>
            <a:ext cx="462600" cy="27616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125" name="Bent Arrow 124">
            <a:extLst>
              <a:ext uri="{FF2B5EF4-FFF2-40B4-BE49-F238E27FC236}">
                <a16:creationId xmlns:a16="http://schemas.microsoft.com/office/drawing/2014/main" id="{99AD0677-AC47-8C46-9E5F-6FC0E9B6C5AE}"/>
              </a:ext>
            </a:extLst>
          </p:cNvPr>
          <p:cNvSpPr/>
          <p:nvPr/>
        </p:nvSpPr>
        <p:spPr>
          <a:xfrm rot="5400000" flipH="1">
            <a:off x="8154450" y="2614050"/>
            <a:ext cx="852300" cy="442800"/>
          </a:xfrm>
          <a:prstGeom prst="bentArrow">
            <a:avLst>
              <a:gd name="adj1" fmla="val 29332"/>
              <a:gd name="adj2" fmla="val 29196"/>
              <a:gd name="adj3" fmla="val 33537"/>
              <a:gd name="adj4" fmla="val 43750"/>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118" name="Bent Arrow 117">
            <a:extLst>
              <a:ext uri="{FF2B5EF4-FFF2-40B4-BE49-F238E27FC236}">
                <a16:creationId xmlns:a16="http://schemas.microsoft.com/office/drawing/2014/main" id="{F220B5AF-B37E-6E48-83AF-C26944CEF8F6}"/>
              </a:ext>
            </a:extLst>
          </p:cNvPr>
          <p:cNvSpPr/>
          <p:nvPr/>
        </p:nvSpPr>
        <p:spPr>
          <a:xfrm flipV="1">
            <a:off x="2723364" y="2259917"/>
            <a:ext cx="2795435" cy="1086733"/>
          </a:xfrm>
          <a:prstGeom prst="bentArrow">
            <a:avLst>
              <a:gd name="adj1" fmla="val 11208"/>
              <a:gd name="adj2" fmla="val 13635"/>
              <a:gd name="adj3" fmla="val 18681"/>
              <a:gd name="adj4" fmla="val 43750"/>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grpSp>
        <p:nvGrpSpPr>
          <p:cNvPr id="40" name="Group 39">
            <a:extLst>
              <a:ext uri="{FF2B5EF4-FFF2-40B4-BE49-F238E27FC236}">
                <a16:creationId xmlns:a16="http://schemas.microsoft.com/office/drawing/2014/main" id="{22F39A9F-CF26-C846-B5B1-AB12E53C1286}"/>
              </a:ext>
            </a:extLst>
          </p:cNvPr>
          <p:cNvGrpSpPr/>
          <p:nvPr/>
        </p:nvGrpSpPr>
        <p:grpSpPr>
          <a:xfrm>
            <a:off x="197851" y="757593"/>
            <a:ext cx="2006690" cy="1623736"/>
            <a:chOff x="-179288" y="1787721"/>
            <a:chExt cx="3284689" cy="2391516"/>
          </a:xfrm>
        </p:grpSpPr>
        <p:pic>
          <p:nvPicPr>
            <p:cNvPr id="4" name="Picture 3">
              <a:extLst>
                <a:ext uri="{FF2B5EF4-FFF2-40B4-BE49-F238E27FC236}">
                  <a16:creationId xmlns:a16="http://schemas.microsoft.com/office/drawing/2014/main" id="{0C522417-3F67-A34B-BC12-7E606761850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9993"/>
            <a:stretch/>
          </p:blipFill>
          <p:spPr>
            <a:xfrm>
              <a:off x="-6137" y="2495842"/>
              <a:ext cx="3111538" cy="1683395"/>
            </a:xfrm>
            <a:prstGeom prst="rect">
              <a:avLst/>
            </a:prstGeom>
          </p:spPr>
        </p:pic>
        <p:grpSp>
          <p:nvGrpSpPr>
            <p:cNvPr id="9" name="Group 8">
              <a:extLst>
                <a:ext uri="{FF2B5EF4-FFF2-40B4-BE49-F238E27FC236}">
                  <a16:creationId xmlns:a16="http://schemas.microsoft.com/office/drawing/2014/main" id="{979A0653-930E-B242-847B-77D6F351BED6}"/>
                </a:ext>
              </a:extLst>
            </p:cNvPr>
            <p:cNvGrpSpPr/>
            <p:nvPr/>
          </p:nvGrpSpPr>
          <p:grpSpPr>
            <a:xfrm>
              <a:off x="-179288" y="1787721"/>
              <a:ext cx="2879989" cy="679963"/>
              <a:chOff x="5231702" y="3857629"/>
              <a:chExt cx="2879989" cy="679963"/>
            </a:xfrm>
          </p:grpSpPr>
          <p:sp>
            <p:nvSpPr>
              <p:cNvPr id="7" name="TextBox 6">
                <a:extLst>
                  <a:ext uri="{FF2B5EF4-FFF2-40B4-BE49-F238E27FC236}">
                    <a16:creationId xmlns:a16="http://schemas.microsoft.com/office/drawing/2014/main" id="{C15BD0C8-7283-AD48-BCCA-664FBDFA8F08}"/>
                  </a:ext>
                </a:extLst>
              </p:cNvPr>
              <p:cNvSpPr txBox="1"/>
              <p:nvPr/>
            </p:nvSpPr>
            <p:spPr>
              <a:xfrm>
                <a:off x="5874098" y="3857629"/>
                <a:ext cx="2237593" cy="679963"/>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a:cs typeface="Arial"/>
                    <a:sym typeface="Arial"/>
                  </a:rPr>
                  <a:t>Open Source Contributions</a:t>
                </a:r>
              </a:p>
            </p:txBody>
          </p:sp>
          <p:pic>
            <p:nvPicPr>
              <p:cNvPr id="8" name="Picture 7" descr="gh-logo.pdf">
                <a:extLst>
                  <a:ext uri="{FF2B5EF4-FFF2-40B4-BE49-F238E27FC236}">
                    <a16:creationId xmlns:a16="http://schemas.microsoft.com/office/drawing/2014/main" id="{1FE58B41-90F7-B348-A9B8-BE7463C0490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1702" y="3874734"/>
                <a:ext cx="634861" cy="593597"/>
              </a:xfrm>
              <a:prstGeom prst="rect">
                <a:avLst/>
              </a:prstGeom>
            </p:spPr>
          </p:pic>
        </p:grpSp>
      </p:grpSp>
      <p:pic>
        <p:nvPicPr>
          <p:cNvPr id="116" name="Picture 115" descr="Icon&#10;&#10;Description automatically generated">
            <a:extLst>
              <a:ext uri="{FF2B5EF4-FFF2-40B4-BE49-F238E27FC236}">
                <a16:creationId xmlns:a16="http://schemas.microsoft.com/office/drawing/2014/main" id="{7E9E0760-CD64-E34E-91D3-2D8E4F74C8F6}"/>
              </a:ext>
            </a:extLst>
          </p:cNvPr>
          <p:cNvPicPr>
            <a:picLocks noChangeAspect="1"/>
          </p:cNvPicPr>
          <p:nvPr/>
        </p:nvPicPr>
        <p:blipFill>
          <a:blip r:embed="rId4"/>
          <a:stretch>
            <a:fillRect/>
          </a:stretch>
        </p:blipFill>
        <p:spPr>
          <a:xfrm>
            <a:off x="5484214" y="2845800"/>
            <a:ext cx="639386" cy="591434"/>
          </a:xfrm>
          <a:prstGeom prst="rect">
            <a:avLst/>
          </a:prstGeom>
        </p:spPr>
      </p:pic>
      <p:sp>
        <p:nvSpPr>
          <p:cNvPr id="96" name="Bent Arrow 95">
            <a:extLst>
              <a:ext uri="{FF2B5EF4-FFF2-40B4-BE49-F238E27FC236}">
                <a16:creationId xmlns:a16="http://schemas.microsoft.com/office/drawing/2014/main" id="{8EE3C31B-25A5-AB44-86BA-84C63DDC658F}"/>
              </a:ext>
            </a:extLst>
          </p:cNvPr>
          <p:cNvSpPr/>
          <p:nvPr/>
        </p:nvSpPr>
        <p:spPr>
          <a:xfrm flipV="1">
            <a:off x="4607100" y="2273400"/>
            <a:ext cx="911700" cy="1069200"/>
          </a:xfrm>
          <a:prstGeom prst="bentArrow">
            <a:avLst>
              <a:gd name="adj1" fmla="val 16522"/>
              <a:gd name="adj2" fmla="val 17178"/>
              <a:gd name="adj3" fmla="val 21338"/>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cxnSp>
        <p:nvCxnSpPr>
          <p:cNvPr id="90" name="Straight Connector 89">
            <a:extLst>
              <a:ext uri="{FF2B5EF4-FFF2-40B4-BE49-F238E27FC236}">
                <a16:creationId xmlns:a16="http://schemas.microsoft.com/office/drawing/2014/main" id="{48E932B4-1AA7-C241-A6A7-5EDEF27D7F03}"/>
              </a:ext>
            </a:extLst>
          </p:cNvPr>
          <p:cNvCxnSpPr>
            <a:cxnSpLocks/>
          </p:cNvCxnSpPr>
          <p:nvPr/>
        </p:nvCxnSpPr>
        <p:spPr>
          <a:xfrm>
            <a:off x="5119581" y="355449"/>
            <a:ext cx="11320" cy="2819751"/>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44" name="Bent Arrow 1043">
            <a:extLst>
              <a:ext uri="{FF2B5EF4-FFF2-40B4-BE49-F238E27FC236}">
                <a16:creationId xmlns:a16="http://schemas.microsoft.com/office/drawing/2014/main" id="{E2A96C96-FC19-B546-8E23-F5CB969938D4}"/>
              </a:ext>
            </a:extLst>
          </p:cNvPr>
          <p:cNvSpPr/>
          <p:nvPr/>
        </p:nvSpPr>
        <p:spPr>
          <a:xfrm>
            <a:off x="4644000" y="648000"/>
            <a:ext cx="1101600" cy="723600"/>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cxnSp>
        <p:nvCxnSpPr>
          <p:cNvPr id="76" name="Straight Connector 75">
            <a:extLst>
              <a:ext uri="{FF2B5EF4-FFF2-40B4-BE49-F238E27FC236}">
                <a16:creationId xmlns:a16="http://schemas.microsoft.com/office/drawing/2014/main" id="{5245F7EB-18C8-2A40-BB7B-F00C707C3876}"/>
              </a:ext>
            </a:extLst>
          </p:cNvPr>
          <p:cNvCxnSpPr>
            <a:cxnSpLocks/>
          </p:cNvCxnSpPr>
          <p:nvPr/>
        </p:nvCxnSpPr>
        <p:spPr>
          <a:xfrm>
            <a:off x="5206950" y="356400"/>
            <a:ext cx="0" cy="448200"/>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1033" name="Picture 1032" descr="Icon&#10;&#10;Description automatically generated">
            <a:extLst>
              <a:ext uri="{FF2B5EF4-FFF2-40B4-BE49-F238E27FC236}">
                <a16:creationId xmlns:a16="http://schemas.microsoft.com/office/drawing/2014/main" id="{60087CB8-86A5-F340-8B6E-A1295285257D}"/>
              </a:ext>
            </a:extLst>
          </p:cNvPr>
          <p:cNvPicPr>
            <a:picLocks noChangeAspect="1"/>
          </p:cNvPicPr>
          <p:nvPr/>
        </p:nvPicPr>
        <p:blipFill>
          <a:blip r:embed="rId5"/>
          <a:stretch>
            <a:fillRect/>
          </a:stretch>
        </p:blipFill>
        <p:spPr>
          <a:xfrm>
            <a:off x="6134400" y="2199023"/>
            <a:ext cx="399600" cy="403678"/>
          </a:xfrm>
          <a:prstGeom prst="rect">
            <a:avLst/>
          </a:prstGeom>
        </p:spPr>
      </p:pic>
      <p:sp>
        <p:nvSpPr>
          <p:cNvPr id="2" name="Title 1">
            <a:extLst>
              <a:ext uri="{FF2B5EF4-FFF2-40B4-BE49-F238E27FC236}">
                <a16:creationId xmlns:a16="http://schemas.microsoft.com/office/drawing/2014/main" id="{BC0B1712-10BA-884E-AEEB-00CA94B102AE}"/>
              </a:ext>
            </a:extLst>
          </p:cNvPr>
          <p:cNvSpPr>
            <a:spLocks noGrp="1"/>
          </p:cNvSpPr>
          <p:nvPr>
            <p:ph type="title"/>
          </p:nvPr>
        </p:nvSpPr>
        <p:spPr/>
        <p:txBody>
          <a:bodyPr/>
          <a:lstStyle/>
          <a:p>
            <a:r>
              <a:rPr lang="en-US" dirty="0"/>
              <a:t>A Notional Secure Pipeline</a:t>
            </a:r>
          </a:p>
        </p:txBody>
      </p:sp>
      <p:sp>
        <p:nvSpPr>
          <p:cNvPr id="134" name="Content Placeholder 2">
            <a:extLst>
              <a:ext uri="{FF2B5EF4-FFF2-40B4-BE49-F238E27FC236}">
                <a16:creationId xmlns:a16="http://schemas.microsoft.com/office/drawing/2014/main" id="{20ED8642-9BEE-B34B-89CD-03073E6C26C5}"/>
              </a:ext>
            </a:extLst>
          </p:cNvPr>
          <p:cNvSpPr>
            <a:spLocks noGrp="1"/>
          </p:cNvSpPr>
          <p:nvPr>
            <p:ph idx="4294967295"/>
          </p:nvPr>
        </p:nvSpPr>
        <p:spPr>
          <a:xfrm>
            <a:off x="1558267" y="3767138"/>
            <a:ext cx="7209496" cy="1346200"/>
          </a:xfrm>
        </p:spPr>
        <p:txBody>
          <a:bodyPr>
            <a:normAutofit fontScale="85000" lnSpcReduction="20000"/>
          </a:bodyPr>
          <a:lstStyle/>
          <a:p>
            <a:r>
              <a:rPr lang="en-US" dirty="0"/>
              <a:t>We need a standard set of guidelines that </a:t>
            </a:r>
            <a:r>
              <a:rPr lang="en-US" i="1" dirty="0"/>
              <a:t>we accept</a:t>
            </a:r>
            <a:r>
              <a:rPr lang="en-US" dirty="0"/>
              <a:t> for supply chain integrity</a:t>
            </a:r>
          </a:p>
          <a:p>
            <a:pPr lvl="1"/>
            <a:r>
              <a:rPr lang="en-US" dirty="0"/>
              <a:t>Labs are trending towards GitLab, </a:t>
            </a:r>
            <a:r>
              <a:rPr lang="en-US" dirty="0" err="1"/>
              <a:t>Spack</a:t>
            </a:r>
            <a:r>
              <a:rPr lang="en-US" dirty="0"/>
              <a:t> for HPC</a:t>
            </a:r>
          </a:p>
          <a:p>
            <a:pPr lvl="1"/>
            <a:r>
              <a:rPr lang="en-US" dirty="0"/>
              <a:t>Standard container formats can help with scanning</a:t>
            </a:r>
          </a:p>
          <a:p>
            <a:pPr lvl="1"/>
            <a:r>
              <a:rPr lang="en-US" dirty="0"/>
              <a:t>Standard SBOM format could help sites cross-validate codes</a:t>
            </a:r>
          </a:p>
          <a:p>
            <a:r>
              <a:rPr lang="en-US" dirty="0"/>
              <a:t>“Thorn Thymus” LDRD Strategic Initiative is working on new ways to recognize malware</a:t>
            </a:r>
          </a:p>
          <a:p>
            <a:pPr lvl="1"/>
            <a:r>
              <a:rPr lang="en-US" dirty="0"/>
              <a:t>Could integrate this into our pipeline when it’s ready</a:t>
            </a:r>
          </a:p>
        </p:txBody>
      </p:sp>
      <p:grpSp>
        <p:nvGrpSpPr>
          <p:cNvPr id="16" name="Group 15">
            <a:extLst>
              <a:ext uri="{FF2B5EF4-FFF2-40B4-BE49-F238E27FC236}">
                <a16:creationId xmlns:a16="http://schemas.microsoft.com/office/drawing/2014/main" id="{2AFAD123-DCBB-A149-B381-8CE8D1F7897E}"/>
              </a:ext>
            </a:extLst>
          </p:cNvPr>
          <p:cNvGrpSpPr/>
          <p:nvPr/>
        </p:nvGrpSpPr>
        <p:grpSpPr>
          <a:xfrm>
            <a:off x="2105797" y="738168"/>
            <a:ext cx="1859318" cy="253916"/>
            <a:chOff x="3146757" y="2786158"/>
            <a:chExt cx="2479090" cy="338554"/>
          </a:xfrm>
        </p:grpSpPr>
        <p:pic>
          <p:nvPicPr>
            <p:cNvPr id="1026" name="Picture 2" descr="Tgz Icons - Download Free Vector Icons | Noun Project">
              <a:extLst>
                <a:ext uri="{FF2B5EF4-FFF2-40B4-BE49-F238E27FC236}">
                  <a16:creationId xmlns:a16="http://schemas.microsoft.com/office/drawing/2014/main" id="{2F6B0636-978F-4B45-9C2F-712A5781C7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6757" y="2800118"/>
              <a:ext cx="277642" cy="27764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1A56673-920B-2647-BD66-E88B1654B805}"/>
                </a:ext>
              </a:extLst>
            </p:cNvPr>
            <p:cNvSpPr txBox="1"/>
            <p:nvPr/>
          </p:nvSpPr>
          <p:spPr>
            <a:xfrm>
              <a:off x="3404726" y="2786158"/>
              <a:ext cx="222112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err="1">
                  <a:ln>
                    <a:noFill/>
                  </a:ln>
                  <a:solidFill>
                    <a:srgbClr val="206C9E">
                      <a:lumMod val="75000"/>
                    </a:srgbClr>
                  </a:solidFill>
                  <a:effectLst/>
                  <a:uLnTx/>
                  <a:uFillTx/>
                  <a:latin typeface="Arial"/>
                  <a:cs typeface="Arial"/>
                  <a:sym typeface="Arial"/>
                </a:rPr>
                <a:t>Tarballs</a:t>
              </a:r>
              <a:r>
                <a:rPr kumimoji="0" lang="en-US" sz="1050" b="1" i="0" u="none" strike="noStrike" kern="0" cap="none" spc="0" normalizeH="0" baseline="0" noProof="0" dirty="0">
                  <a:ln>
                    <a:noFill/>
                  </a:ln>
                  <a:solidFill>
                    <a:srgbClr val="206C9E">
                      <a:lumMod val="75000"/>
                    </a:srgbClr>
                  </a:solidFill>
                  <a:effectLst/>
                  <a:uLnTx/>
                  <a:uFillTx/>
                  <a:latin typeface="Arial"/>
                  <a:cs typeface="Arial"/>
                  <a:sym typeface="Arial"/>
                </a:rPr>
                <a:t>, other sources</a:t>
              </a:r>
            </a:p>
          </p:txBody>
        </p:sp>
      </p:grpSp>
      <p:grpSp>
        <p:nvGrpSpPr>
          <p:cNvPr id="17" name="Group 16">
            <a:extLst>
              <a:ext uri="{FF2B5EF4-FFF2-40B4-BE49-F238E27FC236}">
                <a16:creationId xmlns:a16="http://schemas.microsoft.com/office/drawing/2014/main" id="{D136F75A-20E4-674A-A152-5269F596869D}"/>
              </a:ext>
            </a:extLst>
          </p:cNvPr>
          <p:cNvGrpSpPr/>
          <p:nvPr/>
        </p:nvGrpSpPr>
        <p:grpSpPr>
          <a:xfrm>
            <a:off x="2114003" y="981850"/>
            <a:ext cx="1162766" cy="253916"/>
            <a:chOff x="3280437" y="3221529"/>
            <a:chExt cx="1550355" cy="338554"/>
          </a:xfrm>
        </p:grpSpPr>
        <p:pic>
          <p:nvPicPr>
            <p:cNvPr id="13" name="Picture 12" descr="Icon&#10;&#10;Description automatically generated">
              <a:extLst>
                <a:ext uri="{FF2B5EF4-FFF2-40B4-BE49-F238E27FC236}">
                  <a16:creationId xmlns:a16="http://schemas.microsoft.com/office/drawing/2014/main" id="{7BB1FEE9-645C-6C40-BCF5-3FC9F148EF07}"/>
                </a:ext>
              </a:extLst>
            </p:cNvPr>
            <p:cNvPicPr>
              <a:picLocks noChangeAspect="1"/>
            </p:cNvPicPr>
            <p:nvPr/>
          </p:nvPicPr>
          <p:blipFill>
            <a:blip r:embed="rId7"/>
            <a:stretch>
              <a:fillRect/>
            </a:stretch>
          </p:blipFill>
          <p:spPr>
            <a:xfrm>
              <a:off x="3280437" y="3246427"/>
              <a:ext cx="274103" cy="274103"/>
            </a:xfrm>
            <a:prstGeom prst="rect">
              <a:avLst/>
            </a:prstGeom>
          </p:spPr>
        </p:pic>
        <p:sp>
          <p:nvSpPr>
            <p:cNvPr id="19" name="TextBox 18">
              <a:extLst>
                <a:ext uri="{FF2B5EF4-FFF2-40B4-BE49-F238E27FC236}">
                  <a16:creationId xmlns:a16="http://schemas.microsoft.com/office/drawing/2014/main" id="{FBC9B4D3-FABA-134D-AE49-FCF8A0C3FD8B}"/>
                </a:ext>
              </a:extLst>
            </p:cNvPr>
            <p:cNvSpPr txBox="1"/>
            <p:nvPr/>
          </p:nvSpPr>
          <p:spPr>
            <a:xfrm>
              <a:off x="3547961" y="3221529"/>
              <a:ext cx="12828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206C9E">
                      <a:lumMod val="75000"/>
                    </a:srgbClr>
                  </a:solidFill>
                  <a:effectLst/>
                  <a:uLnTx/>
                  <a:uFillTx/>
                  <a:latin typeface="Arial"/>
                  <a:cs typeface="Arial"/>
                  <a:sym typeface="Arial"/>
                </a:rPr>
                <a:t>Git commits</a:t>
              </a:r>
            </a:p>
          </p:txBody>
        </p:sp>
      </p:grpSp>
      <p:pic>
        <p:nvPicPr>
          <p:cNvPr id="21" name="Picture 20" descr="Icon&#10;&#10;Description automatically generated">
            <a:extLst>
              <a:ext uri="{FF2B5EF4-FFF2-40B4-BE49-F238E27FC236}">
                <a16:creationId xmlns:a16="http://schemas.microsoft.com/office/drawing/2014/main" id="{17C2C557-4F12-9D43-BF2B-E542662995FE}"/>
              </a:ext>
            </a:extLst>
          </p:cNvPr>
          <p:cNvPicPr>
            <a:picLocks noChangeAspect="1"/>
          </p:cNvPicPr>
          <p:nvPr/>
        </p:nvPicPr>
        <p:blipFill>
          <a:blip r:embed="rId4"/>
          <a:stretch>
            <a:fillRect/>
          </a:stretch>
        </p:blipFill>
        <p:spPr>
          <a:xfrm>
            <a:off x="3474514" y="1441800"/>
            <a:ext cx="667703" cy="617627"/>
          </a:xfrm>
          <a:prstGeom prst="rect">
            <a:avLst/>
          </a:prstGeom>
        </p:spPr>
      </p:pic>
      <p:grpSp>
        <p:nvGrpSpPr>
          <p:cNvPr id="44" name="Group 43">
            <a:extLst>
              <a:ext uri="{FF2B5EF4-FFF2-40B4-BE49-F238E27FC236}">
                <a16:creationId xmlns:a16="http://schemas.microsoft.com/office/drawing/2014/main" id="{F24476C2-9B05-7448-B430-54C104A2EE3D}"/>
              </a:ext>
            </a:extLst>
          </p:cNvPr>
          <p:cNvGrpSpPr/>
          <p:nvPr/>
        </p:nvGrpSpPr>
        <p:grpSpPr>
          <a:xfrm>
            <a:off x="5021606" y="157436"/>
            <a:ext cx="1059241" cy="415498"/>
            <a:chOff x="9852602" y="3062320"/>
            <a:chExt cx="1412321" cy="553996"/>
          </a:xfrm>
        </p:grpSpPr>
        <p:pic>
          <p:nvPicPr>
            <p:cNvPr id="26" name="Picture 25">
              <a:extLst>
                <a:ext uri="{FF2B5EF4-FFF2-40B4-BE49-F238E27FC236}">
                  <a16:creationId xmlns:a16="http://schemas.microsoft.com/office/drawing/2014/main" id="{BA0D717F-6364-DA40-AAC9-BECE38A7CA0B}"/>
                </a:ext>
              </a:extLst>
            </p:cNvPr>
            <p:cNvPicPr>
              <a:picLocks noChangeAspect="1"/>
            </p:cNvPicPr>
            <p:nvPr/>
          </p:nvPicPr>
          <p:blipFill>
            <a:blip r:embed="rId8"/>
            <a:stretch>
              <a:fillRect/>
            </a:stretch>
          </p:blipFill>
          <p:spPr>
            <a:xfrm>
              <a:off x="9852602" y="3142100"/>
              <a:ext cx="330734" cy="328621"/>
            </a:xfrm>
            <a:prstGeom prst="rect">
              <a:avLst/>
            </a:prstGeom>
            <a:solidFill>
              <a:schemeClr val="accent6">
                <a:lumMod val="40000"/>
                <a:lumOff val="60000"/>
              </a:schemeClr>
            </a:solidFill>
          </p:spPr>
        </p:pic>
        <p:sp>
          <p:nvSpPr>
            <p:cNvPr id="37" name="TextBox 36">
              <a:extLst>
                <a:ext uri="{FF2B5EF4-FFF2-40B4-BE49-F238E27FC236}">
                  <a16:creationId xmlns:a16="http://schemas.microsoft.com/office/drawing/2014/main" id="{EE232A67-C2AF-2B48-B42E-2F68820C7878}"/>
                </a:ext>
              </a:extLst>
            </p:cNvPr>
            <p:cNvSpPr txBox="1"/>
            <p:nvPr/>
          </p:nvSpPr>
          <p:spPr>
            <a:xfrm>
              <a:off x="10187277" y="3062320"/>
              <a:ext cx="1077646" cy="553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5157A1">
                      <a:lumMod val="75000"/>
                    </a:srgbClr>
                  </a:solidFill>
                  <a:effectLst/>
                  <a:uLnTx/>
                  <a:uFillTx/>
                  <a:latin typeface="Arial"/>
                  <a:cs typeface="Arial"/>
                  <a:sym typeface="Arial"/>
                </a:rPr>
                <a:t>Binary</a:t>
              </a:r>
              <a:br>
                <a:rPr kumimoji="0" lang="en-US" sz="1050" b="1" i="0" u="none" strike="noStrike" kern="0" cap="none" spc="0" normalizeH="0" baseline="0" noProof="0" dirty="0">
                  <a:ln>
                    <a:noFill/>
                  </a:ln>
                  <a:solidFill>
                    <a:srgbClr val="5157A1">
                      <a:lumMod val="75000"/>
                    </a:srgbClr>
                  </a:solidFill>
                  <a:effectLst/>
                  <a:uLnTx/>
                  <a:uFillTx/>
                  <a:latin typeface="Arial"/>
                  <a:cs typeface="Arial"/>
                  <a:sym typeface="Arial"/>
                </a:rPr>
              </a:br>
              <a:r>
                <a:rPr kumimoji="0" lang="en-US" sz="1050" b="1" i="0" u="none" strike="noStrike" kern="0" cap="none" spc="0" normalizeH="0" baseline="0" noProof="0" dirty="0">
                  <a:ln>
                    <a:noFill/>
                  </a:ln>
                  <a:solidFill>
                    <a:srgbClr val="5157A1">
                      <a:lumMod val="75000"/>
                    </a:srgbClr>
                  </a:solidFill>
                  <a:effectLst/>
                  <a:uLnTx/>
                  <a:uFillTx/>
                  <a:latin typeface="Arial"/>
                  <a:cs typeface="Arial"/>
                  <a:sym typeface="Arial"/>
                </a:rPr>
                <a:t>Packages</a:t>
              </a:r>
            </a:p>
          </p:txBody>
        </p:sp>
      </p:grpSp>
      <p:sp>
        <p:nvSpPr>
          <p:cNvPr id="43" name="Right Arrow 42">
            <a:extLst>
              <a:ext uri="{FF2B5EF4-FFF2-40B4-BE49-F238E27FC236}">
                <a16:creationId xmlns:a16="http://schemas.microsoft.com/office/drawing/2014/main" id="{47CA266B-31C4-8341-9EBF-7F9EA712B59D}"/>
              </a:ext>
            </a:extLst>
          </p:cNvPr>
          <p:cNvSpPr/>
          <p:nvPr/>
        </p:nvSpPr>
        <p:spPr>
          <a:xfrm>
            <a:off x="2080269" y="1651277"/>
            <a:ext cx="484732" cy="27616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29" name="TextBox 28">
            <a:extLst>
              <a:ext uri="{FF2B5EF4-FFF2-40B4-BE49-F238E27FC236}">
                <a16:creationId xmlns:a16="http://schemas.microsoft.com/office/drawing/2014/main" id="{13D58854-AC34-9444-A46C-622E102CDB2B}"/>
              </a:ext>
            </a:extLst>
          </p:cNvPr>
          <p:cNvSpPr txBox="1"/>
          <p:nvPr/>
        </p:nvSpPr>
        <p:spPr>
          <a:xfrm>
            <a:off x="4496679" y="1925735"/>
            <a:ext cx="47481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Sign</a:t>
            </a:r>
          </a:p>
        </p:txBody>
      </p:sp>
      <p:pic>
        <p:nvPicPr>
          <p:cNvPr id="46" name="Picture 45" descr="Icon&#10;&#10;Description automatically generated">
            <a:extLst>
              <a:ext uri="{FF2B5EF4-FFF2-40B4-BE49-F238E27FC236}">
                <a16:creationId xmlns:a16="http://schemas.microsoft.com/office/drawing/2014/main" id="{20BEC080-C019-2E44-872D-03A6E7293A87}"/>
              </a:ext>
            </a:extLst>
          </p:cNvPr>
          <p:cNvPicPr>
            <a:picLocks noChangeAspect="1"/>
          </p:cNvPicPr>
          <p:nvPr/>
        </p:nvPicPr>
        <p:blipFill>
          <a:blip r:embed="rId9"/>
          <a:stretch>
            <a:fillRect/>
          </a:stretch>
        </p:blipFill>
        <p:spPr>
          <a:xfrm>
            <a:off x="4491270" y="1517400"/>
            <a:ext cx="433008" cy="399802"/>
          </a:xfrm>
          <a:prstGeom prst="rect">
            <a:avLst/>
          </a:prstGeom>
        </p:spPr>
      </p:pic>
      <p:grpSp>
        <p:nvGrpSpPr>
          <p:cNvPr id="50" name="Group 49">
            <a:extLst>
              <a:ext uri="{FF2B5EF4-FFF2-40B4-BE49-F238E27FC236}">
                <a16:creationId xmlns:a16="http://schemas.microsoft.com/office/drawing/2014/main" id="{00ED3CB8-94E1-3D4D-8B62-83B35B393827}"/>
              </a:ext>
            </a:extLst>
          </p:cNvPr>
          <p:cNvGrpSpPr/>
          <p:nvPr/>
        </p:nvGrpSpPr>
        <p:grpSpPr>
          <a:xfrm>
            <a:off x="5882542" y="469804"/>
            <a:ext cx="551754" cy="753732"/>
            <a:chOff x="9426809" y="3244838"/>
            <a:chExt cx="735672" cy="1004976"/>
          </a:xfrm>
        </p:grpSpPr>
        <p:pic>
          <p:nvPicPr>
            <p:cNvPr id="28" name="Picture 27" descr="A picture containing text, tableware, plate, dishware&#10;&#10;Description automatically generated">
              <a:extLst>
                <a:ext uri="{FF2B5EF4-FFF2-40B4-BE49-F238E27FC236}">
                  <a16:creationId xmlns:a16="http://schemas.microsoft.com/office/drawing/2014/main" id="{D2E8982F-6009-7642-B4E5-D26A1F534C6B}"/>
                </a:ext>
              </a:extLst>
            </p:cNvPr>
            <p:cNvPicPr>
              <a:picLocks noChangeAspect="1"/>
            </p:cNvPicPr>
            <p:nvPr/>
          </p:nvPicPr>
          <p:blipFill>
            <a:blip r:embed="rId10"/>
            <a:stretch>
              <a:fillRect/>
            </a:stretch>
          </p:blipFill>
          <p:spPr>
            <a:xfrm>
              <a:off x="9439277" y="3244838"/>
              <a:ext cx="712144" cy="752077"/>
            </a:xfrm>
            <a:prstGeom prst="rect">
              <a:avLst/>
            </a:prstGeom>
          </p:spPr>
        </p:pic>
        <p:sp>
          <p:nvSpPr>
            <p:cNvPr id="56" name="TextBox 55">
              <a:extLst>
                <a:ext uri="{FF2B5EF4-FFF2-40B4-BE49-F238E27FC236}">
                  <a16:creationId xmlns:a16="http://schemas.microsoft.com/office/drawing/2014/main" id="{0FF7B176-95BF-DE4B-B112-054FC08A1B64}"/>
                </a:ext>
              </a:extLst>
            </p:cNvPr>
            <p:cNvSpPr txBox="1"/>
            <p:nvPr/>
          </p:nvSpPr>
          <p:spPr>
            <a:xfrm>
              <a:off x="9426809" y="3911259"/>
              <a:ext cx="735672" cy="3385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Verify</a:t>
              </a:r>
            </a:p>
          </p:txBody>
        </p:sp>
      </p:grpSp>
      <p:sp>
        <p:nvSpPr>
          <p:cNvPr id="59" name="Right Arrow 58">
            <a:extLst>
              <a:ext uri="{FF2B5EF4-FFF2-40B4-BE49-F238E27FC236}">
                <a16:creationId xmlns:a16="http://schemas.microsoft.com/office/drawing/2014/main" id="{35104EF4-D0D7-AF4E-A80C-C976AE9A1A92}"/>
              </a:ext>
            </a:extLst>
          </p:cNvPr>
          <p:cNvSpPr/>
          <p:nvPr/>
        </p:nvSpPr>
        <p:spPr>
          <a:xfrm>
            <a:off x="4147200" y="1612003"/>
            <a:ext cx="291600" cy="27616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60" name="Right Arrow 59">
            <a:extLst>
              <a:ext uri="{FF2B5EF4-FFF2-40B4-BE49-F238E27FC236}">
                <a16:creationId xmlns:a16="http://schemas.microsoft.com/office/drawing/2014/main" id="{5022EEC3-E464-5648-9B92-77E69B35B825}"/>
              </a:ext>
            </a:extLst>
          </p:cNvPr>
          <p:cNvSpPr/>
          <p:nvPr/>
        </p:nvSpPr>
        <p:spPr>
          <a:xfrm>
            <a:off x="9352351" y="2394673"/>
            <a:ext cx="73340" cy="3428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white"/>
              </a:solidFill>
              <a:effectLst/>
              <a:uLnTx/>
              <a:uFillTx/>
              <a:latin typeface="Arial" panose="020B0604020202020204"/>
              <a:ea typeface="+mn-ea"/>
              <a:cs typeface="+mn-cs"/>
              <a:sym typeface="Arial"/>
            </a:endParaRPr>
          </a:p>
        </p:txBody>
      </p:sp>
      <p:cxnSp>
        <p:nvCxnSpPr>
          <p:cNvPr id="55" name="Straight Connector 54">
            <a:extLst>
              <a:ext uri="{FF2B5EF4-FFF2-40B4-BE49-F238E27FC236}">
                <a16:creationId xmlns:a16="http://schemas.microsoft.com/office/drawing/2014/main" id="{959EE891-A995-0B40-B46E-C353EF44BF79}"/>
              </a:ext>
            </a:extLst>
          </p:cNvPr>
          <p:cNvCxnSpPr>
            <a:cxnSpLocks/>
          </p:cNvCxnSpPr>
          <p:nvPr/>
        </p:nvCxnSpPr>
        <p:spPr>
          <a:xfrm>
            <a:off x="2207599" y="1257159"/>
            <a:ext cx="0" cy="502200"/>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E79C4113-BC59-D04E-9E22-3197A39A30AE}"/>
              </a:ext>
            </a:extLst>
          </p:cNvPr>
          <p:cNvSpPr txBox="1"/>
          <p:nvPr/>
        </p:nvSpPr>
        <p:spPr>
          <a:xfrm>
            <a:off x="8272351" y="2019150"/>
            <a:ext cx="63350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Deploy</a:t>
            </a:r>
          </a:p>
        </p:txBody>
      </p:sp>
      <p:sp>
        <p:nvSpPr>
          <p:cNvPr id="83" name="TextBox 82">
            <a:extLst>
              <a:ext uri="{FF2B5EF4-FFF2-40B4-BE49-F238E27FC236}">
                <a16:creationId xmlns:a16="http://schemas.microsoft.com/office/drawing/2014/main" id="{1F3BBC2B-1CE0-2344-8618-DC505C77BB23}"/>
              </a:ext>
            </a:extLst>
          </p:cNvPr>
          <p:cNvSpPr txBox="1"/>
          <p:nvPr/>
        </p:nvSpPr>
        <p:spPr>
          <a:xfrm>
            <a:off x="5428205" y="3379950"/>
            <a:ext cx="813043" cy="4154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Container</a:t>
            </a:r>
            <a:br>
              <a:rPr kumimoji="0" lang="en-US" sz="1050" b="1" i="0" u="none" strike="noStrike" kern="0" cap="none" spc="0" normalizeH="0" baseline="0" noProof="0" dirty="0">
                <a:ln>
                  <a:noFill/>
                </a:ln>
                <a:solidFill>
                  <a:srgbClr val="000000"/>
                </a:solidFill>
                <a:effectLst/>
                <a:uLnTx/>
                <a:uFillTx/>
                <a:latin typeface="Arial"/>
                <a:cs typeface="Arial"/>
                <a:sym typeface="Arial"/>
              </a:rPr>
            </a:br>
            <a:r>
              <a:rPr kumimoji="0" lang="en-US" sz="1050" b="1" i="0" u="none" strike="noStrike" kern="0" cap="none" spc="0" normalizeH="0" baseline="0" noProof="0" dirty="0">
                <a:ln>
                  <a:noFill/>
                </a:ln>
                <a:solidFill>
                  <a:srgbClr val="000000"/>
                </a:solidFill>
                <a:effectLst/>
                <a:uLnTx/>
                <a:uFillTx/>
                <a:latin typeface="Arial"/>
                <a:cs typeface="Arial"/>
                <a:sym typeface="Arial"/>
              </a:rPr>
              <a:t>Build</a:t>
            </a:r>
          </a:p>
        </p:txBody>
      </p:sp>
      <p:cxnSp>
        <p:nvCxnSpPr>
          <p:cNvPr id="111" name="Straight Connector 110">
            <a:extLst>
              <a:ext uri="{FF2B5EF4-FFF2-40B4-BE49-F238E27FC236}">
                <a16:creationId xmlns:a16="http://schemas.microsoft.com/office/drawing/2014/main" id="{99A98191-3F10-B749-8778-74A4C3B588B3}"/>
              </a:ext>
            </a:extLst>
          </p:cNvPr>
          <p:cNvCxnSpPr>
            <a:cxnSpLocks/>
          </p:cNvCxnSpPr>
          <p:nvPr/>
        </p:nvCxnSpPr>
        <p:spPr>
          <a:xfrm>
            <a:off x="6329250" y="2632950"/>
            <a:ext cx="0" cy="542250"/>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ABB7115B-9064-F044-A9E0-A6C9A4ADD486}"/>
              </a:ext>
            </a:extLst>
          </p:cNvPr>
          <p:cNvSpPr txBox="1"/>
          <p:nvPr/>
        </p:nvSpPr>
        <p:spPr>
          <a:xfrm>
            <a:off x="6499312" y="2420934"/>
            <a:ext cx="813043"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84B641">
                    <a:lumMod val="75000"/>
                  </a:srgbClr>
                </a:solidFill>
                <a:effectLst/>
                <a:uLnTx/>
                <a:uFillTx/>
                <a:latin typeface="Arial"/>
                <a:cs typeface="Arial"/>
                <a:sym typeface="Arial"/>
              </a:rPr>
              <a:t>Container</a:t>
            </a:r>
            <a:br>
              <a:rPr kumimoji="0" lang="en-US" sz="1050" b="1" i="0" u="none" strike="noStrike" kern="0" cap="none" spc="0" normalizeH="0" baseline="0" noProof="0" dirty="0">
                <a:ln>
                  <a:noFill/>
                </a:ln>
                <a:solidFill>
                  <a:srgbClr val="84B641">
                    <a:lumMod val="75000"/>
                  </a:srgbClr>
                </a:solidFill>
                <a:effectLst/>
                <a:uLnTx/>
                <a:uFillTx/>
                <a:latin typeface="Arial"/>
                <a:cs typeface="Arial"/>
                <a:sym typeface="Arial"/>
              </a:rPr>
            </a:br>
            <a:r>
              <a:rPr kumimoji="0" lang="en-US" sz="1050" b="1" i="0" u="none" strike="noStrike" kern="0" cap="none" spc="0" normalizeH="0" baseline="0" noProof="0" dirty="0">
                <a:ln>
                  <a:noFill/>
                </a:ln>
                <a:solidFill>
                  <a:srgbClr val="84B641">
                    <a:lumMod val="75000"/>
                  </a:srgbClr>
                </a:solidFill>
                <a:effectLst/>
                <a:uLnTx/>
                <a:uFillTx/>
                <a:latin typeface="Arial"/>
                <a:cs typeface="Arial"/>
                <a:sym typeface="Arial"/>
              </a:rPr>
              <a:t>Images</a:t>
            </a:r>
          </a:p>
        </p:txBody>
      </p:sp>
      <p:sp>
        <p:nvSpPr>
          <p:cNvPr id="117" name="TextBox 116">
            <a:extLst>
              <a:ext uri="{FF2B5EF4-FFF2-40B4-BE49-F238E27FC236}">
                <a16:creationId xmlns:a16="http://schemas.microsoft.com/office/drawing/2014/main" id="{677464A2-ABB4-3B43-8F7E-CB764F1630C1}"/>
              </a:ext>
            </a:extLst>
          </p:cNvPr>
          <p:cNvSpPr txBox="1"/>
          <p:nvPr/>
        </p:nvSpPr>
        <p:spPr>
          <a:xfrm>
            <a:off x="3541778" y="1986750"/>
            <a:ext cx="519694"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Build</a:t>
            </a:r>
          </a:p>
        </p:txBody>
      </p:sp>
      <p:pic>
        <p:nvPicPr>
          <p:cNvPr id="1062" name="Picture 1061" descr="Icon&#10;&#10;Description automatically generated">
            <a:extLst>
              <a:ext uri="{FF2B5EF4-FFF2-40B4-BE49-F238E27FC236}">
                <a16:creationId xmlns:a16="http://schemas.microsoft.com/office/drawing/2014/main" id="{FB889E58-70A5-F34D-8C50-00411B513E53}"/>
              </a:ext>
            </a:extLst>
          </p:cNvPr>
          <p:cNvPicPr>
            <a:picLocks noChangeAspect="1"/>
          </p:cNvPicPr>
          <p:nvPr/>
        </p:nvPicPr>
        <p:blipFill>
          <a:blip r:embed="rId11"/>
          <a:stretch>
            <a:fillRect/>
          </a:stretch>
        </p:blipFill>
        <p:spPr>
          <a:xfrm>
            <a:off x="8328900" y="1430770"/>
            <a:ext cx="640500" cy="644405"/>
          </a:xfrm>
          <a:prstGeom prst="rect">
            <a:avLst/>
          </a:prstGeom>
        </p:spPr>
      </p:pic>
      <p:sp>
        <p:nvSpPr>
          <p:cNvPr id="124" name="Bent Arrow 123">
            <a:extLst>
              <a:ext uri="{FF2B5EF4-FFF2-40B4-BE49-F238E27FC236}">
                <a16:creationId xmlns:a16="http://schemas.microsoft.com/office/drawing/2014/main" id="{42A4D809-D985-5C4B-8FE6-509136B1AF91}"/>
              </a:ext>
            </a:extLst>
          </p:cNvPr>
          <p:cNvSpPr/>
          <p:nvPr/>
        </p:nvSpPr>
        <p:spPr>
          <a:xfrm rot="5400000">
            <a:off x="7335000" y="-46800"/>
            <a:ext cx="682200" cy="2197800"/>
          </a:xfrm>
          <a:prstGeom prst="bentArrow">
            <a:avLst>
              <a:gd name="adj1" fmla="val 22015"/>
              <a:gd name="adj2" fmla="val 21269"/>
              <a:gd name="adj3" fmla="val 25000"/>
              <a:gd name="adj4" fmla="val 43750"/>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grpSp>
        <p:nvGrpSpPr>
          <p:cNvPr id="126" name="Group 125">
            <a:extLst>
              <a:ext uri="{FF2B5EF4-FFF2-40B4-BE49-F238E27FC236}">
                <a16:creationId xmlns:a16="http://schemas.microsoft.com/office/drawing/2014/main" id="{56E66903-C06A-0B48-834B-2EA032F57707}"/>
              </a:ext>
            </a:extLst>
          </p:cNvPr>
          <p:cNvGrpSpPr/>
          <p:nvPr/>
        </p:nvGrpSpPr>
        <p:grpSpPr>
          <a:xfrm>
            <a:off x="7757242" y="2937261"/>
            <a:ext cx="559769" cy="706378"/>
            <a:chOff x="9434009" y="3286377"/>
            <a:chExt cx="746359" cy="941836"/>
          </a:xfrm>
        </p:grpSpPr>
        <p:pic>
          <p:nvPicPr>
            <p:cNvPr id="127" name="Picture 126" descr="A picture containing text, tableware, plate, dishware&#10;&#10;Description automatically generated">
              <a:extLst>
                <a:ext uri="{FF2B5EF4-FFF2-40B4-BE49-F238E27FC236}">
                  <a16:creationId xmlns:a16="http://schemas.microsoft.com/office/drawing/2014/main" id="{01C964E0-46A2-EB46-BEE0-BFCDBD9583EB}"/>
                </a:ext>
              </a:extLst>
            </p:cNvPr>
            <p:cNvPicPr>
              <a:picLocks noChangeAspect="1"/>
            </p:cNvPicPr>
            <p:nvPr/>
          </p:nvPicPr>
          <p:blipFill>
            <a:blip r:embed="rId10"/>
            <a:stretch>
              <a:fillRect/>
            </a:stretch>
          </p:blipFill>
          <p:spPr>
            <a:xfrm>
              <a:off x="9511277" y="3286377"/>
              <a:ext cx="602943" cy="636753"/>
            </a:xfrm>
            <a:prstGeom prst="rect">
              <a:avLst/>
            </a:prstGeom>
          </p:spPr>
        </p:pic>
        <p:sp>
          <p:nvSpPr>
            <p:cNvPr id="128" name="TextBox 127">
              <a:extLst>
                <a:ext uri="{FF2B5EF4-FFF2-40B4-BE49-F238E27FC236}">
                  <a16:creationId xmlns:a16="http://schemas.microsoft.com/office/drawing/2014/main" id="{470DFEBA-57C9-F543-B5AE-987789E87E4F}"/>
                </a:ext>
              </a:extLst>
            </p:cNvPr>
            <p:cNvSpPr txBox="1"/>
            <p:nvPr/>
          </p:nvSpPr>
          <p:spPr>
            <a:xfrm>
              <a:off x="9434009" y="3889659"/>
              <a:ext cx="7463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Verify</a:t>
              </a:r>
            </a:p>
          </p:txBody>
        </p:sp>
      </p:grpSp>
      <p:sp>
        <p:nvSpPr>
          <p:cNvPr id="131" name="TextBox 130">
            <a:extLst>
              <a:ext uri="{FF2B5EF4-FFF2-40B4-BE49-F238E27FC236}">
                <a16:creationId xmlns:a16="http://schemas.microsoft.com/office/drawing/2014/main" id="{ECAB94A4-2E08-3043-BC9E-29C7C7849422}"/>
              </a:ext>
            </a:extLst>
          </p:cNvPr>
          <p:cNvSpPr txBox="1"/>
          <p:nvPr/>
        </p:nvSpPr>
        <p:spPr>
          <a:xfrm>
            <a:off x="6765579" y="3395435"/>
            <a:ext cx="47481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Sign</a:t>
            </a:r>
          </a:p>
        </p:txBody>
      </p:sp>
      <p:pic>
        <p:nvPicPr>
          <p:cNvPr id="132" name="Picture 131" descr="Icon&#10;&#10;Description automatically generated">
            <a:extLst>
              <a:ext uri="{FF2B5EF4-FFF2-40B4-BE49-F238E27FC236}">
                <a16:creationId xmlns:a16="http://schemas.microsoft.com/office/drawing/2014/main" id="{CE8B4DF7-60E2-4B40-879C-DC3B9071D8B4}"/>
              </a:ext>
            </a:extLst>
          </p:cNvPr>
          <p:cNvPicPr>
            <a:picLocks noChangeAspect="1"/>
          </p:cNvPicPr>
          <p:nvPr/>
        </p:nvPicPr>
        <p:blipFill>
          <a:blip r:embed="rId9"/>
          <a:stretch>
            <a:fillRect/>
          </a:stretch>
        </p:blipFill>
        <p:spPr>
          <a:xfrm>
            <a:off x="6700770" y="2918474"/>
            <a:ext cx="519031" cy="479228"/>
          </a:xfrm>
          <a:prstGeom prst="rect">
            <a:avLst/>
          </a:prstGeom>
        </p:spPr>
      </p:pic>
      <p:sp>
        <p:nvSpPr>
          <p:cNvPr id="133" name="Right Arrow 132">
            <a:extLst>
              <a:ext uri="{FF2B5EF4-FFF2-40B4-BE49-F238E27FC236}">
                <a16:creationId xmlns:a16="http://schemas.microsoft.com/office/drawing/2014/main" id="{A10E9487-96CF-4149-B4C4-3284703B8D83}"/>
              </a:ext>
            </a:extLst>
          </p:cNvPr>
          <p:cNvSpPr/>
          <p:nvPr/>
        </p:nvSpPr>
        <p:spPr>
          <a:xfrm>
            <a:off x="7352100" y="3060901"/>
            <a:ext cx="370800" cy="27616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pic>
        <p:nvPicPr>
          <p:cNvPr id="1067" name="Picture 1066" descr="Icon&#10;&#10;Description automatically generated">
            <a:extLst>
              <a:ext uri="{FF2B5EF4-FFF2-40B4-BE49-F238E27FC236}">
                <a16:creationId xmlns:a16="http://schemas.microsoft.com/office/drawing/2014/main" id="{90C19F78-9275-D344-9EE9-DB7CA93690C2}"/>
              </a:ext>
            </a:extLst>
          </p:cNvPr>
          <p:cNvPicPr>
            <a:picLocks noChangeAspect="1"/>
          </p:cNvPicPr>
          <p:nvPr/>
        </p:nvPicPr>
        <p:blipFill>
          <a:blip r:embed="rId12"/>
          <a:stretch>
            <a:fillRect/>
          </a:stretch>
        </p:blipFill>
        <p:spPr>
          <a:xfrm>
            <a:off x="2609587" y="1521761"/>
            <a:ext cx="452213" cy="470733"/>
          </a:xfrm>
          <a:prstGeom prst="rect">
            <a:avLst/>
          </a:prstGeom>
        </p:spPr>
      </p:pic>
      <p:sp>
        <p:nvSpPr>
          <p:cNvPr id="139" name="Right Arrow 138">
            <a:extLst>
              <a:ext uri="{FF2B5EF4-FFF2-40B4-BE49-F238E27FC236}">
                <a16:creationId xmlns:a16="http://schemas.microsoft.com/office/drawing/2014/main" id="{7FB9B7A4-01F2-8547-B21A-ABF5853B3FA8}"/>
              </a:ext>
            </a:extLst>
          </p:cNvPr>
          <p:cNvSpPr/>
          <p:nvPr/>
        </p:nvSpPr>
        <p:spPr>
          <a:xfrm>
            <a:off x="3110400" y="1625177"/>
            <a:ext cx="383400" cy="27616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sp>
        <p:nvSpPr>
          <p:cNvPr id="140" name="TextBox 139">
            <a:extLst>
              <a:ext uri="{FF2B5EF4-FFF2-40B4-BE49-F238E27FC236}">
                <a16:creationId xmlns:a16="http://schemas.microsoft.com/office/drawing/2014/main" id="{065FDE41-32EB-4748-B838-18183EE23BED}"/>
              </a:ext>
            </a:extLst>
          </p:cNvPr>
          <p:cNvSpPr txBox="1"/>
          <p:nvPr/>
        </p:nvSpPr>
        <p:spPr>
          <a:xfrm>
            <a:off x="2570910" y="2000250"/>
            <a:ext cx="506870"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prstClr val="black"/>
                </a:solidFill>
                <a:effectLst/>
                <a:uLnTx/>
                <a:uFillTx/>
                <a:latin typeface="Arial"/>
                <a:cs typeface="Arial"/>
                <a:sym typeface="Arial"/>
              </a:rPr>
              <a:t>Scan</a:t>
            </a:r>
          </a:p>
        </p:txBody>
      </p:sp>
      <p:sp>
        <p:nvSpPr>
          <p:cNvPr id="142" name="Circular Arrow 141">
            <a:extLst>
              <a:ext uri="{FF2B5EF4-FFF2-40B4-BE49-F238E27FC236}">
                <a16:creationId xmlns:a16="http://schemas.microsoft.com/office/drawing/2014/main" id="{30A44739-9FA4-2942-A5E0-59ABC756F5B8}"/>
              </a:ext>
            </a:extLst>
          </p:cNvPr>
          <p:cNvSpPr/>
          <p:nvPr/>
        </p:nvSpPr>
        <p:spPr>
          <a:xfrm rot="14516512">
            <a:off x="5778899" y="1685700"/>
            <a:ext cx="869400" cy="874800"/>
          </a:xfrm>
          <a:prstGeom prst="circularArrow">
            <a:avLst>
              <a:gd name="adj1" fmla="val 6954"/>
              <a:gd name="adj2" fmla="val 1621979"/>
              <a:gd name="adj3" fmla="val 20574009"/>
              <a:gd name="adj4" fmla="val 13954822"/>
              <a:gd name="adj5" fmla="val 12182"/>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prstClr val="black"/>
              </a:solidFill>
              <a:effectLst/>
              <a:uLnTx/>
              <a:uFillTx/>
              <a:latin typeface="Arial" panose="020B0604020202020204"/>
              <a:ea typeface="+mn-ea"/>
              <a:cs typeface="+mn-cs"/>
              <a:sym typeface="Arial"/>
            </a:endParaRPr>
          </a:p>
        </p:txBody>
      </p:sp>
      <p:pic>
        <p:nvPicPr>
          <p:cNvPr id="144" name="Picture 143" descr="Icon&#10;&#10;Description automatically generated">
            <a:extLst>
              <a:ext uri="{FF2B5EF4-FFF2-40B4-BE49-F238E27FC236}">
                <a16:creationId xmlns:a16="http://schemas.microsoft.com/office/drawing/2014/main" id="{25776427-D74E-F14F-8603-7A5C6B9A908C}"/>
              </a:ext>
            </a:extLst>
          </p:cNvPr>
          <p:cNvPicPr>
            <a:picLocks noChangeAspect="1"/>
          </p:cNvPicPr>
          <p:nvPr/>
        </p:nvPicPr>
        <p:blipFill>
          <a:blip r:embed="rId12"/>
          <a:stretch>
            <a:fillRect/>
          </a:stretch>
        </p:blipFill>
        <p:spPr>
          <a:xfrm>
            <a:off x="6163687" y="1636242"/>
            <a:ext cx="337913" cy="351752"/>
          </a:xfrm>
          <a:prstGeom prst="rect">
            <a:avLst/>
          </a:prstGeom>
        </p:spPr>
      </p:pic>
      <p:sp>
        <p:nvSpPr>
          <p:cNvPr id="145" name="TextBox 144">
            <a:extLst>
              <a:ext uri="{FF2B5EF4-FFF2-40B4-BE49-F238E27FC236}">
                <a16:creationId xmlns:a16="http://schemas.microsoft.com/office/drawing/2014/main" id="{1DBCD81E-53FB-7642-A6D2-330E5ACFE4FA}"/>
              </a:ext>
            </a:extLst>
          </p:cNvPr>
          <p:cNvSpPr txBox="1"/>
          <p:nvPr/>
        </p:nvSpPr>
        <p:spPr>
          <a:xfrm>
            <a:off x="6081810" y="1930950"/>
            <a:ext cx="506870"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000000"/>
                </a:solidFill>
                <a:effectLst/>
                <a:uLnTx/>
                <a:uFillTx/>
                <a:latin typeface="Arial"/>
                <a:cs typeface="Arial"/>
                <a:sym typeface="Arial"/>
              </a:rPr>
              <a:t>Scan</a:t>
            </a:r>
          </a:p>
        </p:txBody>
      </p:sp>
      <p:cxnSp>
        <p:nvCxnSpPr>
          <p:cNvPr id="146" name="Straight Connector 145">
            <a:extLst>
              <a:ext uri="{FF2B5EF4-FFF2-40B4-BE49-F238E27FC236}">
                <a16:creationId xmlns:a16="http://schemas.microsoft.com/office/drawing/2014/main" id="{9ED74AAC-DA37-3047-B66A-4F9E008A86AC}"/>
              </a:ext>
            </a:extLst>
          </p:cNvPr>
          <p:cNvCxnSpPr>
            <a:cxnSpLocks/>
          </p:cNvCxnSpPr>
          <p:nvPr/>
        </p:nvCxnSpPr>
        <p:spPr>
          <a:xfrm flipV="1">
            <a:off x="648000" y="2127600"/>
            <a:ext cx="0" cy="916201"/>
          </a:xfrm>
          <a:prstGeom prst="line">
            <a:avLst/>
          </a:prstGeom>
          <a:ln w="1905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D81CED39-C0A0-204B-BAF5-3A060D7E8E49}"/>
              </a:ext>
            </a:extLst>
          </p:cNvPr>
          <p:cNvSpPr txBox="1"/>
          <p:nvPr/>
        </p:nvSpPr>
        <p:spPr>
          <a:xfrm>
            <a:off x="500014" y="3112213"/>
            <a:ext cx="1842171"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err="1">
                <a:ln>
                  <a:noFill/>
                </a:ln>
                <a:solidFill>
                  <a:srgbClr val="000000"/>
                </a:solidFill>
                <a:effectLst/>
                <a:uLnTx/>
                <a:uFillTx/>
                <a:latin typeface="Arial"/>
                <a:cs typeface="Arial"/>
                <a:sym typeface="Arial"/>
              </a:rPr>
              <a:t>Spack</a:t>
            </a:r>
            <a:r>
              <a:rPr kumimoji="0" lang="en-US" sz="1050" b="0" i="0" u="none" strike="noStrike" kern="0" cap="none" spc="0" normalizeH="0" baseline="0" noProof="0" dirty="0">
                <a:ln>
                  <a:noFill/>
                </a:ln>
                <a:solidFill>
                  <a:srgbClr val="000000"/>
                </a:solidFill>
                <a:effectLst/>
                <a:uLnTx/>
                <a:uFillTx/>
                <a:latin typeface="Arial"/>
                <a:cs typeface="Arial"/>
                <a:sym typeface="Arial"/>
              </a:rPr>
              <a:t> has 6,500 packages,</a:t>
            </a:r>
            <a:br>
              <a:rPr kumimoji="0" lang="en-US" sz="1050" b="0" i="0" u="none" strike="noStrike" kern="0" cap="none" spc="0" normalizeH="0" baseline="0" noProof="0" dirty="0">
                <a:ln>
                  <a:noFill/>
                </a:ln>
                <a:solidFill>
                  <a:srgbClr val="000000"/>
                </a:solidFill>
                <a:effectLst/>
                <a:uLnTx/>
                <a:uFillTx/>
                <a:latin typeface="Arial"/>
                <a:cs typeface="Arial"/>
                <a:sym typeface="Arial"/>
              </a:rPr>
            </a:br>
            <a:r>
              <a:rPr kumimoji="0" lang="en-US" sz="1050" b="0" i="0" u="none" strike="noStrike" kern="0" cap="none" spc="0" normalizeH="0" baseline="0" noProof="0" dirty="0">
                <a:ln>
                  <a:noFill/>
                </a:ln>
                <a:solidFill>
                  <a:srgbClr val="000000"/>
                </a:solidFill>
                <a:effectLst/>
                <a:uLnTx/>
                <a:uFillTx/>
                <a:latin typeface="Arial"/>
                <a:cs typeface="Arial"/>
                <a:sym typeface="Arial"/>
              </a:rPr>
              <a:t>with many updates per day.</a:t>
            </a:r>
          </a:p>
        </p:txBody>
      </p:sp>
      <p:pic>
        <p:nvPicPr>
          <p:cNvPr id="1073" name="Picture 1072">
            <a:extLst>
              <a:ext uri="{FF2B5EF4-FFF2-40B4-BE49-F238E27FC236}">
                <a16:creationId xmlns:a16="http://schemas.microsoft.com/office/drawing/2014/main" id="{4BD1AFAD-CD04-8843-B3BA-2FC572CDA47D}"/>
              </a:ext>
            </a:extLst>
          </p:cNvPr>
          <p:cNvPicPr>
            <a:picLocks noChangeAspect="1"/>
          </p:cNvPicPr>
          <p:nvPr/>
        </p:nvPicPr>
        <p:blipFill>
          <a:blip r:embed="rId13"/>
          <a:stretch>
            <a:fillRect/>
          </a:stretch>
        </p:blipFill>
        <p:spPr>
          <a:xfrm>
            <a:off x="97330" y="3038660"/>
            <a:ext cx="446656" cy="445500"/>
          </a:xfrm>
          <a:prstGeom prst="rect">
            <a:avLst/>
          </a:prstGeom>
        </p:spPr>
      </p:pic>
    </p:spTree>
    <p:extLst>
      <p:ext uri="{BB962C8B-B14F-4D97-AF65-F5344CB8AC3E}">
        <p14:creationId xmlns:p14="http://schemas.microsoft.com/office/powerpoint/2010/main" val="1826780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FF769B-EF88-3560-5A60-3F5984943BF2}"/>
              </a:ext>
            </a:extLst>
          </p:cNvPr>
          <p:cNvSpPr>
            <a:spLocks noGrp="1"/>
          </p:cNvSpPr>
          <p:nvPr>
            <p:ph idx="1"/>
          </p:nvPr>
        </p:nvSpPr>
        <p:spPr>
          <a:xfrm>
            <a:off x="157095" y="1027036"/>
            <a:ext cx="4239340" cy="3680167"/>
          </a:xfrm>
        </p:spPr>
        <p:txBody>
          <a:bodyPr>
            <a:normAutofit fontScale="92500" lnSpcReduction="10000"/>
          </a:bodyPr>
          <a:lstStyle/>
          <a:p>
            <a:r>
              <a:rPr lang="en-US" dirty="0"/>
              <a:t>Spec for </a:t>
            </a:r>
            <a:r>
              <a:rPr lang="en-US" dirty="0" err="1"/>
              <a:t>zlib</a:t>
            </a:r>
            <a:r>
              <a:rPr lang="en-US" dirty="0"/>
              <a:t> is at left</a:t>
            </a:r>
          </a:p>
          <a:p>
            <a:pPr lvl="1"/>
            <a:r>
              <a:rPr lang="en-US" dirty="0"/>
              <a:t>Contains much of the metadata SBOM asks for</a:t>
            </a:r>
          </a:p>
          <a:p>
            <a:pPr lvl="1"/>
            <a:r>
              <a:rPr lang="en-US" dirty="0"/>
              <a:t>Plus performance/build info of interest to HPC folks</a:t>
            </a:r>
          </a:p>
          <a:p>
            <a:r>
              <a:rPr lang="en-US" dirty="0"/>
              <a:t>Patch, archive, and package recipe hashes allow you to verify the build</a:t>
            </a:r>
          </a:p>
          <a:p>
            <a:pPr lvl="1"/>
            <a:r>
              <a:rPr lang="en-US" dirty="0"/>
              <a:t>These are currently not exposed</a:t>
            </a:r>
          </a:p>
          <a:p>
            <a:pPr lvl="1"/>
            <a:r>
              <a:rPr lang="en-US" dirty="0"/>
              <a:t>We hash them and include the result</a:t>
            </a:r>
          </a:p>
          <a:p>
            <a:pPr lvl="1"/>
            <a:r>
              <a:rPr lang="en-US" dirty="0"/>
              <a:t>Can easily replace the hash with specific archive/patch  hashes</a:t>
            </a:r>
          </a:p>
          <a:p>
            <a:r>
              <a:rPr lang="en-US" dirty="0"/>
              <a:t>SBOM generation from this data is in progress</a:t>
            </a:r>
          </a:p>
          <a:p>
            <a:pPr lvl="1"/>
            <a:r>
              <a:rPr lang="en-US" dirty="0"/>
              <a:t>All Spack installs will have SBOMs to leverage industry tooling</a:t>
            </a:r>
          </a:p>
        </p:txBody>
      </p:sp>
      <p:sp>
        <p:nvSpPr>
          <p:cNvPr id="3" name="Title 2">
            <a:extLst>
              <a:ext uri="{FF2B5EF4-FFF2-40B4-BE49-F238E27FC236}">
                <a16:creationId xmlns:a16="http://schemas.microsoft.com/office/drawing/2014/main" id="{34605B17-58CF-F85E-02C8-1E9FA758C5D8}"/>
              </a:ext>
            </a:extLst>
          </p:cNvPr>
          <p:cNvSpPr>
            <a:spLocks noGrp="1"/>
          </p:cNvSpPr>
          <p:nvPr>
            <p:ph type="title"/>
          </p:nvPr>
        </p:nvSpPr>
        <p:spPr>
          <a:xfrm>
            <a:off x="255658" y="135037"/>
            <a:ext cx="8229600" cy="756578"/>
          </a:xfrm>
        </p:spPr>
        <p:txBody>
          <a:bodyPr/>
          <a:lstStyle/>
          <a:p>
            <a:r>
              <a:rPr lang="en-US" dirty="0"/>
              <a:t>Spack retains more software</a:t>
            </a:r>
            <a:br>
              <a:rPr lang="en-US" dirty="0"/>
            </a:br>
            <a:r>
              <a:rPr lang="en-US" dirty="0"/>
              <a:t>provenance than most SBOMs</a:t>
            </a:r>
          </a:p>
        </p:txBody>
      </p:sp>
      <p:sp>
        <p:nvSpPr>
          <p:cNvPr id="4" name="TextBox 3">
            <a:extLst>
              <a:ext uri="{FF2B5EF4-FFF2-40B4-BE49-F238E27FC236}">
                <a16:creationId xmlns:a16="http://schemas.microsoft.com/office/drawing/2014/main" id="{DE0C102F-17A5-6B39-971B-9DEC48199E84}"/>
              </a:ext>
            </a:extLst>
          </p:cNvPr>
          <p:cNvSpPr txBox="1"/>
          <p:nvPr/>
        </p:nvSpPr>
        <p:spPr>
          <a:xfrm>
            <a:off x="4747566" y="359505"/>
            <a:ext cx="4275529" cy="4154984"/>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"spec":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"_meta":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"version": 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"nodes":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"name": "</a:t>
            </a:r>
            <a:r>
              <a:rPr kumimoji="0" lang="en-US" sz="600" b="0" i="0" u="none" strike="noStrike" kern="0" cap="none" spc="0" normalizeH="0" baseline="0" noProof="0" dirty="0" err="1">
                <a:ln>
                  <a:noFill/>
                </a:ln>
                <a:solidFill>
                  <a:srgbClr val="000000"/>
                </a:solidFill>
                <a:effectLst/>
                <a:uLnTx/>
                <a:uFillTx/>
                <a:latin typeface="Monaco" pitchFamily="2" charset="77"/>
                <a:cs typeface="Arial"/>
                <a:sym typeface="Arial"/>
              </a:rPr>
              <a:t>zlib</a:t>
            </a: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4F81BD">
                    <a:lumMod val="75000"/>
                  </a:srgbClr>
                </a:solidFill>
                <a:effectLst/>
                <a:uLnTx/>
                <a:uFillTx/>
                <a:latin typeface="Monaco" pitchFamily="2" charset="77"/>
                <a:cs typeface="Arial"/>
                <a:sym typeface="Arial"/>
              </a:rPr>
              <a:t>        "version": "1.2.12",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"arch":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"platform": "</a:t>
            </a:r>
            <a:r>
              <a:rPr kumimoji="0" lang="en-US" sz="600" b="0" i="0" u="none" strike="noStrike" kern="0" cap="none" spc="0" normalizeH="0" baseline="0" noProof="0" dirty="0" err="1">
                <a:ln>
                  <a:noFill/>
                </a:ln>
                <a:solidFill>
                  <a:srgbClr val="C0504D">
                    <a:lumMod val="75000"/>
                  </a:srgbClr>
                </a:solidFill>
                <a:effectLst/>
                <a:uLnTx/>
                <a:uFillTx/>
                <a:latin typeface="Monaco" pitchFamily="2" charset="77"/>
                <a:cs typeface="Arial"/>
                <a:sym typeface="Arial"/>
              </a:rPr>
              <a:t>darwin</a:t>
            </a: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C0504D">
                    <a:lumMod val="75000"/>
                  </a:srgbClr>
                </a:solidFill>
                <a:effectLst/>
                <a:uLnTx/>
                <a:uFillTx/>
                <a:latin typeface="Monaco" pitchFamily="2" charset="77"/>
                <a:cs typeface="Arial"/>
                <a:sym typeface="Arial"/>
              </a:rPr>
              <a:t>platform_os</a:t>
            </a: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C0504D">
                    <a:lumMod val="75000"/>
                  </a:srgbClr>
                </a:solidFill>
                <a:effectLst/>
                <a:uLnTx/>
                <a:uFillTx/>
                <a:latin typeface="Monaco" pitchFamily="2" charset="77"/>
                <a:cs typeface="Arial"/>
                <a:sym typeface="Arial"/>
              </a:rPr>
              <a:t>bigsur</a:t>
            </a: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"target":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"name": "</a:t>
            </a:r>
            <a:r>
              <a:rPr kumimoji="0" lang="en-US" sz="600" b="0" i="0" u="none" strike="noStrike" kern="0" cap="none" spc="0" normalizeH="0" baseline="0" noProof="0" dirty="0" err="1">
                <a:ln>
                  <a:noFill/>
                </a:ln>
                <a:solidFill>
                  <a:srgbClr val="C0504D">
                    <a:lumMod val="75000"/>
                  </a:srgbClr>
                </a:solidFill>
                <a:effectLst/>
                <a:uLnTx/>
                <a:uFillTx/>
                <a:latin typeface="Monaco" pitchFamily="2" charset="77"/>
                <a:cs typeface="Arial"/>
                <a:sym typeface="Arial"/>
              </a:rPr>
              <a:t>skylake</a:t>
            </a: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"compiler":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"name": "apple-clang",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"version": "13.0.0"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C0504D">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8064A2">
                    <a:lumMod val="75000"/>
                  </a:srgbClr>
                </a:solidFill>
                <a:effectLst/>
                <a:uLnTx/>
                <a:uFillTx/>
                <a:latin typeface="Monaco" pitchFamily="2" charset="77"/>
                <a:cs typeface="Arial"/>
                <a:sym typeface="Arial"/>
              </a:rPr>
              <a:t>        "namespace": "</a:t>
            </a:r>
            <a:r>
              <a:rPr kumimoji="0" lang="en-US" sz="600" b="0" i="0" u="none" strike="noStrike" kern="0" cap="none" spc="0" normalizeH="0" baseline="0" noProof="0" dirty="0" err="1">
                <a:ln>
                  <a:noFill/>
                </a:ln>
                <a:solidFill>
                  <a:srgbClr val="8064A2">
                    <a:lumMod val="75000"/>
                  </a:srgbClr>
                </a:solidFill>
                <a:effectLst/>
                <a:uLnTx/>
                <a:uFillTx/>
                <a:latin typeface="Monaco" pitchFamily="2" charset="77"/>
                <a:cs typeface="Arial"/>
                <a:sym typeface="Arial"/>
              </a:rPr>
              <a:t>builtin</a:t>
            </a:r>
            <a:r>
              <a:rPr kumimoji="0" lang="en-US" sz="600" b="0" i="0" u="none" strike="noStrike" kern="0" cap="none" spc="0" normalizeH="0" baseline="0" noProof="0" dirty="0">
                <a:ln>
                  <a:noFill/>
                </a:ln>
                <a:solidFill>
                  <a:srgbClr val="8064A2">
                    <a:lumMod val="75000"/>
                  </a:srgbClr>
                </a:solidFill>
                <a:effectLst/>
                <a:uLnTx/>
                <a:uFillTx/>
                <a:latin typeface="Monaco" pitchFamily="2" charset="77"/>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"parameters":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"optimize": 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"pic": 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"shared": true,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cflags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cppflags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cxxflags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fflags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ldflags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9BBB59">
                    <a:lumMod val="75000"/>
                  </a:srgbClr>
                </a:solidFill>
                <a:effectLst/>
                <a:uLnTx/>
                <a:uFillTx/>
                <a:latin typeface="Monaco" pitchFamily="2" charset="77"/>
                <a:cs typeface="Arial"/>
                <a:sym typeface="Arial"/>
              </a:rPr>
              <a:t>ldlibs</a:t>
            </a: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9BBB59">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"hashes":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"archive": "91844808532e5ce316b3c010929493c0244f3d37593afd6de04f71821d5136d9",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"patches":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"0d38234384870bfd34dfcb738a9083952656f0c766a0f5990b1893076b084b76"</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a:t>
            </a:r>
            <a:r>
              <a:rPr kumimoji="0" lang="en-US" sz="600" b="0" i="0" u="none" strike="noStrike" kern="0" cap="none" spc="0" normalizeH="0" baseline="0" noProof="0" dirty="0" err="1">
                <a:ln>
                  <a:noFill/>
                </a:ln>
                <a:solidFill>
                  <a:srgbClr val="F79646">
                    <a:lumMod val="75000"/>
                  </a:srgbClr>
                </a:solidFill>
                <a:effectLst/>
                <a:uLnTx/>
                <a:uFillTx/>
                <a:latin typeface="Monaco" pitchFamily="2" charset="77"/>
                <a:cs typeface="Arial"/>
                <a:sym typeface="Arial"/>
              </a:rPr>
              <a:t>package_hash</a:t>
            </a: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"6kkliqdv67ucuvfpfdwaacy5bz6s6en4"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F79646">
                    <a:lumMod val="75000"/>
                  </a:srgbClr>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4BACC6">
                    <a:lumMod val="75000"/>
                  </a:srgbClr>
                </a:solidFill>
                <a:effectLst/>
                <a:uLnTx/>
                <a:uFillTx/>
                <a:latin typeface="Monaco" pitchFamily="2" charset="77"/>
                <a:cs typeface="Arial"/>
                <a:sym typeface="Arial"/>
              </a:rPr>
              <a:t>        "hash": "zbntgjjnd2wgvvkfi55y45ms3p7wg5ns"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dirty="0">
                <a:ln>
                  <a:noFill/>
                </a:ln>
                <a:solidFill>
                  <a:srgbClr val="000000"/>
                </a:solidFill>
                <a:effectLst/>
                <a:uLnTx/>
                <a:uFillTx/>
                <a:latin typeface="Monaco" pitchFamily="2" charset="77"/>
                <a:cs typeface="Arial"/>
                <a:sym typeface="Arial"/>
              </a:rPr>
              <a:t>}</a:t>
            </a:r>
          </a:p>
        </p:txBody>
      </p:sp>
      <p:sp>
        <p:nvSpPr>
          <p:cNvPr id="5" name="TextBox 4">
            <a:extLst>
              <a:ext uri="{FF2B5EF4-FFF2-40B4-BE49-F238E27FC236}">
                <a16:creationId xmlns:a16="http://schemas.microsoft.com/office/drawing/2014/main" id="{AB2990D9-92F7-2A01-9FAC-7C6BC664D5DF}"/>
              </a:ext>
            </a:extLst>
          </p:cNvPr>
          <p:cNvSpPr txBox="1"/>
          <p:nvPr/>
        </p:nvSpPr>
        <p:spPr>
          <a:xfrm>
            <a:off x="6153399" y="3128211"/>
            <a:ext cx="2869696"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79646">
                    <a:lumMod val="75000"/>
                  </a:srgbClr>
                </a:solidFill>
                <a:effectLst/>
                <a:uLnTx/>
                <a:uFillTx/>
                <a:latin typeface="Arial"/>
                <a:cs typeface="Arial"/>
                <a:sym typeface="Arial"/>
              </a:rPr>
              <a:t>Hashes of archive, patches, build recipe</a:t>
            </a:r>
          </a:p>
        </p:txBody>
      </p:sp>
      <p:sp>
        <p:nvSpPr>
          <p:cNvPr id="6" name="TextBox 5">
            <a:extLst>
              <a:ext uri="{FF2B5EF4-FFF2-40B4-BE49-F238E27FC236}">
                <a16:creationId xmlns:a16="http://schemas.microsoft.com/office/drawing/2014/main" id="{01673154-F3E3-89EA-E185-5EA09FDBC26F}"/>
              </a:ext>
            </a:extLst>
          </p:cNvPr>
          <p:cNvSpPr txBox="1"/>
          <p:nvPr/>
        </p:nvSpPr>
        <p:spPr>
          <a:xfrm>
            <a:off x="7423934" y="3936733"/>
            <a:ext cx="14847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4BACC6">
                    <a:lumMod val="75000"/>
                  </a:srgbClr>
                </a:solidFill>
                <a:effectLst/>
                <a:uLnTx/>
                <a:uFillTx/>
                <a:latin typeface="Arial"/>
                <a:cs typeface="Arial"/>
                <a:sym typeface="Arial"/>
              </a:rPr>
              <a:t>Hash of entire spec</a:t>
            </a:r>
          </a:p>
        </p:txBody>
      </p:sp>
      <p:sp>
        <p:nvSpPr>
          <p:cNvPr id="7" name="TextBox 6">
            <a:extLst>
              <a:ext uri="{FF2B5EF4-FFF2-40B4-BE49-F238E27FC236}">
                <a16:creationId xmlns:a16="http://schemas.microsoft.com/office/drawing/2014/main" id="{D962FA4F-656F-7AF6-03A8-62AA150C2DA8}"/>
              </a:ext>
            </a:extLst>
          </p:cNvPr>
          <p:cNvSpPr txBox="1"/>
          <p:nvPr/>
        </p:nvSpPr>
        <p:spPr>
          <a:xfrm>
            <a:off x="6885330" y="2659616"/>
            <a:ext cx="210826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9BBB59">
                    <a:lumMod val="75000"/>
                  </a:srgbClr>
                </a:solidFill>
                <a:effectLst/>
                <a:uLnTx/>
                <a:uFillTx/>
                <a:latin typeface="Arial"/>
                <a:cs typeface="Arial"/>
                <a:sym typeface="Arial"/>
              </a:rPr>
              <a:t>Variants, build options, flags</a:t>
            </a:r>
          </a:p>
        </p:txBody>
      </p:sp>
      <p:sp>
        <p:nvSpPr>
          <p:cNvPr id="8" name="TextBox 7">
            <a:extLst>
              <a:ext uri="{FF2B5EF4-FFF2-40B4-BE49-F238E27FC236}">
                <a16:creationId xmlns:a16="http://schemas.microsoft.com/office/drawing/2014/main" id="{2F5B3330-B943-6F22-410F-9C135C42EC38}"/>
              </a:ext>
            </a:extLst>
          </p:cNvPr>
          <p:cNvSpPr txBox="1"/>
          <p:nvPr/>
        </p:nvSpPr>
        <p:spPr>
          <a:xfrm>
            <a:off x="7423934" y="2154967"/>
            <a:ext cx="154721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8064A2">
                    <a:lumMod val="75000"/>
                  </a:srgbClr>
                </a:solidFill>
                <a:effectLst/>
                <a:uLnTx/>
                <a:uFillTx/>
                <a:latin typeface="Arial"/>
                <a:cs typeface="Arial"/>
                <a:sym typeface="Arial"/>
              </a:rPr>
              <a:t>Origin package repo</a:t>
            </a:r>
          </a:p>
        </p:txBody>
      </p:sp>
      <p:sp>
        <p:nvSpPr>
          <p:cNvPr id="9" name="TextBox 8">
            <a:extLst>
              <a:ext uri="{FF2B5EF4-FFF2-40B4-BE49-F238E27FC236}">
                <a16:creationId xmlns:a16="http://schemas.microsoft.com/office/drawing/2014/main" id="{85022082-5E50-A71E-3F32-6BC23DFB8BDE}"/>
              </a:ext>
            </a:extLst>
          </p:cNvPr>
          <p:cNvSpPr txBox="1"/>
          <p:nvPr/>
        </p:nvSpPr>
        <p:spPr>
          <a:xfrm>
            <a:off x="7550570" y="1438527"/>
            <a:ext cx="142058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C0504D">
                    <a:lumMod val="75000"/>
                  </a:srgbClr>
                </a:solidFill>
                <a:effectLst/>
                <a:uLnTx/>
                <a:uFillTx/>
                <a:latin typeface="Arial"/>
                <a:cs typeface="Arial"/>
                <a:sym typeface="Arial"/>
              </a:rPr>
              <a:t>Compiler, </a:t>
            </a:r>
            <a:br>
              <a:rPr kumimoji="0" lang="en-US" sz="1100" b="1" i="0" u="none" strike="noStrike" kern="0" cap="none" spc="0" normalizeH="0" baseline="0" noProof="0" dirty="0">
                <a:ln>
                  <a:noFill/>
                </a:ln>
                <a:solidFill>
                  <a:srgbClr val="C0504D">
                    <a:lumMod val="75000"/>
                  </a:srgbClr>
                </a:solidFill>
                <a:effectLst/>
                <a:uLnTx/>
                <a:uFillTx/>
                <a:latin typeface="Arial"/>
                <a:cs typeface="Arial"/>
                <a:sym typeface="Arial"/>
              </a:rPr>
            </a:br>
            <a:r>
              <a:rPr kumimoji="0" lang="en-US" sz="1100" b="1" i="0" u="none" strike="noStrike" kern="0" cap="none" spc="0" normalizeH="0" baseline="0" noProof="0" dirty="0">
                <a:ln>
                  <a:noFill/>
                </a:ln>
                <a:solidFill>
                  <a:srgbClr val="C0504D">
                    <a:lumMod val="75000"/>
                  </a:srgbClr>
                </a:solidFill>
                <a:effectLst/>
                <a:uLnTx/>
                <a:uFillTx/>
                <a:latin typeface="Arial"/>
                <a:cs typeface="Arial"/>
                <a:sym typeface="Arial"/>
              </a:rPr>
              <a:t>target architecture</a:t>
            </a:r>
          </a:p>
        </p:txBody>
      </p:sp>
      <p:sp>
        <p:nvSpPr>
          <p:cNvPr id="10" name="TextBox 9">
            <a:extLst>
              <a:ext uri="{FF2B5EF4-FFF2-40B4-BE49-F238E27FC236}">
                <a16:creationId xmlns:a16="http://schemas.microsoft.com/office/drawing/2014/main" id="{6E550EEC-21BE-3A69-C75D-EA1B88CB0F9E}"/>
              </a:ext>
            </a:extLst>
          </p:cNvPr>
          <p:cNvSpPr txBox="1"/>
          <p:nvPr/>
        </p:nvSpPr>
        <p:spPr>
          <a:xfrm>
            <a:off x="8206200" y="1140162"/>
            <a:ext cx="702436"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4F81BD">
                    <a:lumMod val="75000"/>
                  </a:srgbClr>
                </a:solidFill>
                <a:effectLst/>
                <a:uLnTx/>
                <a:uFillTx/>
                <a:latin typeface="Arial"/>
                <a:cs typeface="Arial"/>
                <a:sym typeface="Arial"/>
              </a:rPr>
              <a:t>Version</a:t>
            </a:r>
          </a:p>
        </p:txBody>
      </p:sp>
      <p:sp>
        <p:nvSpPr>
          <p:cNvPr id="11" name="TextBox 10">
            <a:extLst>
              <a:ext uri="{FF2B5EF4-FFF2-40B4-BE49-F238E27FC236}">
                <a16:creationId xmlns:a16="http://schemas.microsoft.com/office/drawing/2014/main" id="{D62AAB3A-F829-0BF5-FF7E-032C6D2E3E41}"/>
              </a:ext>
            </a:extLst>
          </p:cNvPr>
          <p:cNvSpPr txBox="1"/>
          <p:nvPr/>
        </p:nvSpPr>
        <p:spPr>
          <a:xfrm>
            <a:off x="7742931" y="880919"/>
            <a:ext cx="1165705"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Package name</a:t>
            </a:r>
          </a:p>
        </p:txBody>
      </p:sp>
      <p:sp>
        <p:nvSpPr>
          <p:cNvPr id="12" name="TextBox 11">
            <a:extLst>
              <a:ext uri="{FF2B5EF4-FFF2-40B4-BE49-F238E27FC236}">
                <a16:creationId xmlns:a16="http://schemas.microsoft.com/office/drawing/2014/main" id="{976DF80D-89F2-42D2-D32A-9B31A6583847}"/>
              </a:ext>
            </a:extLst>
          </p:cNvPr>
          <p:cNvSpPr txBox="1"/>
          <p:nvPr/>
        </p:nvSpPr>
        <p:spPr>
          <a:xfrm>
            <a:off x="7632318" y="495909"/>
            <a:ext cx="1266693"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Arial"/>
                <a:cs typeface="Arial"/>
                <a:sym typeface="Arial"/>
              </a:rPr>
              <a:t>Schema version</a:t>
            </a:r>
          </a:p>
        </p:txBody>
      </p:sp>
    </p:spTree>
    <p:extLst>
      <p:ext uri="{BB962C8B-B14F-4D97-AF65-F5344CB8AC3E}">
        <p14:creationId xmlns:p14="http://schemas.microsoft.com/office/powerpoint/2010/main" val="4233348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C4129C-5B3E-8BB7-E468-184BB7068444}"/>
              </a:ext>
            </a:extLst>
          </p:cNvPr>
          <p:cNvSpPr>
            <a:spLocks noGrp="1"/>
          </p:cNvSpPr>
          <p:nvPr>
            <p:ph type="body" idx="1"/>
          </p:nvPr>
        </p:nvSpPr>
        <p:spPr/>
        <p:txBody>
          <a:bodyPr>
            <a:normAutofit fontScale="92500" lnSpcReduction="10000"/>
          </a:bodyPr>
          <a:lstStyle/>
          <a:p>
            <a:r>
              <a:rPr lang="en-US" dirty="0"/>
              <a:t>Build pipeline hardening / scanning</a:t>
            </a:r>
          </a:p>
          <a:p>
            <a:pPr lvl="1"/>
            <a:r>
              <a:rPr lang="en-US" dirty="0"/>
              <a:t>Add scanning and assurance stages to our build pipeline</a:t>
            </a:r>
          </a:p>
          <a:p>
            <a:r>
              <a:rPr lang="en-US" dirty="0"/>
              <a:t>Work with other projects to add assurance technologies</a:t>
            </a:r>
          </a:p>
          <a:p>
            <a:pPr lvl="1"/>
            <a:r>
              <a:rPr lang="en-US" dirty="0" err="1"/>
              <a:t>OpenSSF</a:t>
            </a:r>
            <a:r>
              <a:rPr lang="en-US" dirty="0"/>
              <a:t> project has automated checks that can be integrated with CI pipelines</a:t>
            </a:r>
          </a:p>
          <a:p>
            <a:pPr lvl="1"/>
            <a:r>
              <a:rPr lang="en-US" dirty="0"/>
              <a:t>LLNL Thorn Thymus project has scanning</a:t>
            </a:r>
          </a:p>
          <a:p>
            <a:r>
              <a:rPr lang="en-US" dirty="0"/>
              <a:t>Package curation</a:t>
            </a:r>
          </a:p>
          <a:p>
            <a:pPr lvl="1"/>
            <a:r>
              <a:rPr lang="en-US" dirty="0"/>
              <a:t>Identify and label projects within Spack that meet security standards</a:t>
            </a:r>
          </a:p>
          <a:p>
            <a:pPr lvl="1"/>
            <a:r>
              <a:rPr lang="en-US" dirty="0"/>
              <a:t>Curate a vetted sub-distribution of software</a:t>
            </a:r>
          </a:p>
          <a:p>
            <a:pPr lvl="1"/>
            <a:r>
              <a:rPr lang="en-US" dirty="0"/>
              <a:t>Work with projects like E4S</a:t>
            </a:r>
          </a:p>
          <a:p>
            <a:r>
              <a:rPr lang="en-US" dirty="0"/>
              <a:t>Certified system images (for embedded devices, HPC, cloud, containers, etc.)</a:t>
            </a:r>
          </a:p>
          <a:p>
            <a:pPr lvl="1"/>
            <a:r>
              <a:rPr lang="en-US" dirty="0"/>
              <a:t>Configure and build a custom OS image with only selected components/options</a:t>
            </a:r>
          </a:p>
          <a:p>
            <a:pPr lvl="1"/>
            <a:r>
              <a:rPr lang="en-US" dirty="0"/>
              <a:t>Spack currently supports software </a:t>
            </a:r>
            <a:r>
              <a:rPr lang="en-US" i="1" dirty="0"/>
              <a:t>above</a:t>
            </a:r>
            <a:r>
              <a:rPr lang="en-US" dirty="0"/>
              <a:t> </a:t>
            </a:r>
            <a:r>
              <a:rPr lang="en-US" dirty="0" err="1"/>
              <a:t>libc</a:t>
            </a:r>
            <a:r>
              <a:rPr lang="en-US" dirty="0"/>
              <a:t>, but not </a:t>
            </a:r>
            <a:r>
              <a:rPr lang="en-US" dirty="0" err="1"/>
              <a:t>libc</a:t>
            </a:r>
            <a:endParaRPr lang="en-US" dirty="0"/>
          </a:p>
          <a:p>
            <a:pPr lvl="1"/>
            <a:r>
              <a:rPr lang="en-US" dirty="0"/>
              <a:t>Contributors from the embedded community are working with us on this low-level support</a:t>
            </a:r>
          </a:p>
          <a:p>
            <a:pPr lvl="2"/>
            <a:r>
              <a:rPr lang="en-US" dirty="0"/>
              <a:t>May be used to replace tools like </a:t>
            </a:r>
            <a:r>
              <a:rPr lang="en-US" dirty="0" err="1"/>
              <a:t>Yocto</a:t>
            </a:r>
            <a:r>
              <a:rPr lang="en-US" dirty="0"/>
              <a:t>, </a:t>
            </a:r>
            <a:r>
              <a:rPr lang="en-US" dirty="0" err="1"/>
              <a:t>OpenWRT</a:t>
            </a:r>
            <a:r>
              <a:rPr lang="en-US" dirty="0"/>
              <a:t>, Gentoo</a:t>
            </a:r>
          </a:p>
          <a:p>
            <a:endParaRPr lang="en-US" dirty="0"/>
          </a:p>
        </p:txBody>
      </p:sp>
      <p:sp>
        <p:nvSpPr>
          <p:cNvPr id="3" name="Title 2">
            <a:extLst>
              <a:ext uri="{FF2B5EF4-FFF2-40B4-BE49-F238E27FC236}">
                <a16:creationId xmlns:a16="http://schemas.microsoft.com/office/drawing/2014/main" id="{4D1975A3-C63A-3B21-83F4-B69AC67A83C6}"/>
              </a:ext>
            </a:extLst>
          </p:cNvPr>
          <p:cNvSpPr>
            <a:spLocks noGrp="1"/>
          </p:cNvSpPr>
          <p:nvPr>
            <p:ph type="title"/>
          </p:nvPr>
        </p:nvSpPr>
        <p:spPr/>
        <p:txBody>
          <a:bodyPr/>
          <a:lstStyle/>
          <a:p>
            <a:r>
              <a:rPr lang="en-US" dirty="0"/>
              <a:t>Future directions we would like to pursue</a:t>
            </a:r>
          </a:p>
        </p:txBody>
      </p:sp>
    </p:spTree>
    <p:extLst>
      <p:ext uri="{BB962C8B-B14F-4D97-AF65-F5344CB8AC3E}">
        <p14:creationId xmlns:p14="http://schemas.microsoft.com/office/powerpoint/2010/main" val="343062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A9DC29-B0F4-4944-9F49-92D79C667631}"/>
              </a:ext>
            </a:extLst>
          </p:cNvPr>
          <p:cNvSpPr>
            <a:spLocks noGrp="1"/>
          </p:cNvSpPr>
          <p:nvPr>
            <p:ph idx="1"/>
          </p:nvPr>
        </p:nvSpPr>
        <p:spPr>
          <a:xfrm>
            <a:off x="150014" y="1077544"/>
            <a:ext cx="4830587" cy="3590564"/>
          </a:xfrm>
        </p:spPr>
        <p:txBody>
          <a:bodyPr>
            <a:normAutofit fontScale="85000" lnSpcReduction="20000"/>
          </a:bodyPr>
          <a:lstStyle/>
          <a:p>
            <a:r>
              <a:rPr lang="en-US" b="1" dirty="0"/>
              <a:t>Code is typically distributed as source</a:t>
            </a:r>
          </a:p>
          <a:p>
            <a:pPr lvl="1"/>
            <a:r>
              <a:rPr lang="en-US" dirty="0"/>
              <a:t>With exception of vendor libraries, compilers</a:t>
            </a:r>
          </a:p>
          <a:p>
            <a:r>
              <a:rPr lang="en-US" b="1" dirty="0"/>
              <a:t>Often build many variants of the same package</a:t>
            </a:r>
          </a:p>
          <a:p>
            <a:pPr lvl="1"/>
            <a:r>
              <a:rPr lang="en-US" dirty="0"/>
              <a:t>Developers’ builds may be very different</a:t>
            </a:r>
          </a:p>
          <a:p>
            <a:pPr lvl="1"/>
            <a:r>
              <a:rPr lang="en-US" dirty="0"/>
              <a:t>Many first-time builds when machines are new</a:t>
            </a:r>
          </a:p>
          <a:p>
            <a:r>
              <a:rPr lang="en-US" b="1" dirty="0"/>
              <a:t>Code is optimized for the processor and GPU</a:t>
            </a:r>
          </a:p>
          <a:p>
            <a:pPr lvl="1"/>
            <a:r>
              <a:rPr lang="en-US" dirty="0"/>
              <a:t>Must make effective use of the hardware</a:t>
            </a:r>
          </a:p>
          <a:p>
            <a:pPr lvl="1"/>
            <a:r>
              <a:rPr lang="en-US" dirty="0"/>
              <a:t>Can make 10-100x perf difference</a:t>
            </a:r>
          </a:p>
          <a:p>
            <a:r>
              <a:rPr lang="en-US" b="1" dirty="0"/>
              <a:t>Rely heavily on system packages</a:t>
            </a:r>
          </a:p>
          <a:p>
            <a:pPr lvl="1"/>
            <a:r>
              <a:rPr lang="en-US" dirty="0"/>
              <a:t>Need to use optimized libraries that come with machines</a:t>
            </a:r>
          </a:p>
          <a:p>
            <a:pPr lvl="1"/>
            <a:r>
              <a:rPr lang="en-US" dirty="0"/>
              <a:t>Need to use host GPU libraries and network</a:t>
            </a:r>
          </a:p>
          <a:p>
            <a:r>
              <a:rPr lang="en-US" b="1" dirty="0"/>
              <a:t>Multi-language</a:t>
            </a:r>
          </a:p>
          <a:p>
            <a:pPr lvl="1"/>
            <a:r>
              <a:rPr lang="en-US" dirty="0"/>
              <a:t>C, C++, Fortran, Python, others </a:t>
            </a:r>
            <a:br>
              <a:rPr lang="en-US" dirty="0"/>
            </a:br>
            <a:r>
              <a:rPr lang="en-US" dirty="0"/>
              <a:t>all in the same ecosystem</a:t>
            </a:r>
          </a:p>
          <a:p>
            <a:endParaRPr lang="en-US" dirty="0"/>
          </a:p>
        </p:txBody>
      </p:sp>
      <p:sp>
        <p:nvSpPr>
          <p:cNvPr id="3" name="Title 2">
            <a:extLst>
              <a:ext uri="{FF2B5EF4-FFF2-40B4-BE49-F238E27FC236}">
                <a16:creationId xmlns:a16="http://schemas.microsoft.com/office/drawing/2014/main" id="{E2AD8147-0128-4C41-80AA-934B50C2B395}"/>
              </a:ext>
            </a:extLst>
          </p:cNvPr>
          <p:cNvSpPr>
            <a:spLocks noGrp="1"/>
          </p:cNvSpPr>
          <p:nvPr>
            <p:ph type="title"/>
          </p:nvPr>
        </p:nvSpPr>
        <p:spPr/>
        <p:txBody>
          <a:bodyPr/>
          <a:lstStyle/>
          <a:p>
            <a:r>
              <a:rPr lang="en-US" dirty="0"/>
              <a:t>High Performance Computing (HPC) </a:t>
            </a:r>
            <a:br>
              <a:rPr lang="en-US" dirty="0"/>
            </a:br>
            <a:r>
              <a:rPr lang="en-US" dirty="0"/>
              <a:t>violates many of these assumptions</a:t>
            </a:r>
          </a:p>
        </p:txBody>
      </p:sp>
      <p:grpSp>
        <p:nvGrpSpPr>
          <p:cNvPr id="5" name="Group 4">
            <a:extLst>
              <a:ext uri="{FF2B5EF4-FFF2-40B4-BE49-F238E27FC236}">
                <a16:creationId xmlns:a16="http://schemas.microsoft.com/office/drawing/2014/main" id="{FE8C88F9-762C-3E4F-9D12-9E27FC3EE985}"/>
              </a:ext>
            </a:extLst>
          </p:cNvPr>
          <p:cNvGrpSpPr/>
          <p:nvPr/>
        </p:nvGrpSpPr>
        <p:grpSpPr>
          <a:xfrm>
            <a:off x="5325326" y="1457340"/>
            <a:ext cx="1959770" cy="1010489"/>
            <a:chOff x="7334353" y="3632597"/>
            <a:chExt cx="2613027" cy="1347319"/>
          </a:xfrm>
        </p:grpSpPr>
        <p:sp>
          <p:nvSpPr>
            <p:cNvPr id="110" name="TextBox 109">
              <a:extLst>
                <a:ext uri="{FF2B5EF4-FFF2-40B4-BE49-F238E27FC236}">
                  <a16:creationId xmlns:a16="http://schemas.microsoft.com/office/drawing/2014/main" id="{16B0E3F0-60E9-724F-9847-CB28E933EE83}"/>
                </a:ext>
              </a:extLst>
            </p:cNvPr>
            <p:cNvSpPr txBox="1"/>
            <p:nvPr/>
          </p:nvSpPr>
          <p:spPr>
            <a:xfrm>
              <a:off x="7334353" y="4379752"/>
              <a:ext cx="2613027" cy="600164"/>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Oak Ridge National Lab</a:t>
              </a:r>
            </a:p>
            <a:p>
              <a:pPr algn="ctr" defTabSz="685783" fontAlgn="base">
                <a:lnSpc>
                  <a:spcPct val="90000"/>
                </a:lnSpc>
                <a:spcBef>
                  <a:spcPct val="0"/>
                </a:spcBef>
                <a:spcAft>
                  <a:spcPct val="0"/>
                </a:spcAft>
                <a:defRPr/>
              </a:pPr>
              <a:r>
                <a:rPr lang="en-US" sz="1050" b="1" dirty="0">
                  <a:solidFill>
                    <a:srgbClr val="D68F10"/>
                  </a:solidFill>
                  <a:cs typeface="Arial" charset="0"/>
                </a:rPr>
                <a:t>Power9 </a:t>
              </a:r>
              <a:r>
                <a:rPr lang="en-US" sz="1050" dirty="0">
                  <a:solidFill>
                    <a:prstClr val="black"/>
                  </a:solidFill>
                  <a:cs typeface="Arial" charset="0"/>
                </a:rPr>
                <a:t>/ </a:t>
              </a:r>
              <a:r>
                <a:rPr lang="en-US" sz="1050" b="1" dirty="0">
                  <a:solidFill>
                    <a:srgbClr val="00B050"/>
                  </a:solidFill>
                  <a:cs typeface="Arial" charset="0"/>
                </a:rPr>
                <a:t>NVIDIA</a:t>
              </a:r>
            </a:p>
          </p:txBody>
        </p:sp>
        <p:grpSp>
          <p:nvGrpSpPr>
            <p:cNvPr id="114" name="Group 113">
              <a:extLst>
                <a:ext uri="{FF2B5EF4-FFF2-40B4-BE49-F238E27FC236}">
                  <a16:creationId xmlns:a16="http://schemas.microsoft.com/office/drawing/2014/main" id="{428C2F1A-47A2-1246-B184-EDD42264BB8D}"/>
                </a:ext>
              </a:extLst>
            </p:cNvPr>
            <p:cNvGrpSpPr/>
            <p:nvPr/>
          </p:nvGrpSpPr>
          <p:grpSpPr>
            <a:xfrm>
              <a:off x="7896060" y="3632597"/>
              <a:ext cx="1498986" cy="830091"/>
              <a:chOff x="4020343" y="1491033"/>
              <a:chExt cx="1498986" cy="830090"/>
            </a:xfrm>
          </p:grpSpPr>
          <p:pic>
            <p:nvPicPr>
              <p:cNvPr id="115" name="Picture 114">
                <a:extLst>
                  <a:ext uri="{FF2B5EF4-FFF2-40B4-BE49-F238E27FC236}">
                    <a16:creationId xmlns:a16="http://schemas.microsoft.com/office/drawing/2014/main" id="{DA7A2139-C729-B942-886E-A0F243D5F87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4106698" y="1491033"/>
                <a:ext cx="1412631" cy="790650"/>
              </a:xfrm>
              <a:prstGeom prst="rect">
                <a:avLst/>
              </a:prstGeom>
            </p:spPr>
          </p:pic>
          <p:sp>
            <p:nvSpPr>
              <p:cNvPr id="116" name="TextBox 115">
                <a:extLst>
                  <a:ext uri="{FF2B5EF4-FFF2-40B4-BE49-F238E27FC236}">
                    <a16:creationId xmlns:a16="http://schemas.microsoft.com/office/drawing/2014/main" id="{10B46523-ED61-E543-9604-633838BA07F2}"/>
                  </a:ext>
                </a:extLst>
              </p:cNvPr>
              <p:cNvSpPr txBox="1"/>
              <p:nvPr/>
            </p:nvSpPr>
            <p:spPr>
              <a:xfrm>
                <a:off x="4020343" y="1887158"/>
                <a:ext cx="1086451"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dirty="0">
                    <a:solidFill>
                      <a:prstClr val="white"/>
                    </a:solidFill>
                    <a:cs typeface="Arial" charset="0"/>
                  </a:rPr>
                  <a:t>Summit</a:t>
                </a:r>
                <a:endParaRPr lang="en-US" sz="1050" b="1" dirty="0">
                  <a:solidFill>
                    <a:prstClr val="white"/>
                  </a:solidFill>
                  <a:cs typeface="Arial" charset="0"/>
                </a:endParaRPr>
              </a:p>
            </p:txBody>
          </p:sp>
        </p:grpSp>
      </p:grpSp>
      <p:grpSp>
        <p:nvGrpSpPr>
          <p:cNvPr id="7" name="Group 6">
            <a:extLst>
              <a:ext uri="{FF2B5EF4-FFF2-40B4-BE49-F238E27FC236}">
                <a16:creationId xmlns:a16="http://schemas.microsoft.com/office/drawing/2014/main" id="{9A4E2E7B-6834-294A-A5E3-CE8705CC9E59}"/>
              </a:ext>
            </a:extLst>
          </p:cNvPr>
          <p:cNvGrpSpPr/>
          <p:nvPr/>
        </p:nvGrpSpPr>
        <p:grpSpPr>
          <a:xfrm>
            <a:off x="5413294" y="2605552"/>
            <a:ext cx="1737857" cy="1062598"/>
            <a:chOff x="9833286" y="589971"/>
            <a:chExt cx="2317143" cy="1416796"/>
          </a:xfrm>
        </p:grpSpPr>
        <p:sp>
          <p:nvSpPr>
            <p:cNvPr id="105" name="TextBox 104">
              <a:extLst>
                <a:ext uri="{FF2B5EF4-FFF2-40B4-BE49-F238E27FC236}">
                  <a16:creationId xmlns:a16="http://schemas.microsoft.com/office/drawing/2014/main" id="{D0313248-CBD7-B04D-89D8-B8C68BFA7399}"/>
                </a:ext>
              </a:extLst>
            </p:cNvPr>
            <p:cNvSpPr txBox="1"/>
            <p:nvPr/>
          </p:nvSpPr>
          <p:spPr>
            <a:xfrm>
              <a:off x="9833286" y="1185004"/>
              <a:ext cx="2317143" cy="8217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Lawrence Berkeley National Lab</a:t>
              </a:r>
            </a:p>
            <a:p>
              <a:pPr algn="ctr" defTabSz="685783" fontAlgn="base">
                <a:lnSpc>
                  <a:spcPct val="90000"/>
                </a:lnSpc>
                <a:spcBef>
                  <a:spcPct val="0"/>
                </a:spcBef>
                <a:spcAft>
                  <a:spcPct val="0"/>
                </a:spcAft>
                <a:defRPr/>
              </a:pPr>
              <a:r>
                <a:rPr lang="en-US" sz="1050" dirty="0">
                  <a:solidFill>
                    <a:prstClr val="black"/>
                  </a:solidFill>
                  <a:cs typeface="Arial" charset="0"/>
                </a:rPr>
                <a:t>AMD </a:t>
              </a:r>
              <a:r>
                <a:rPr lang="en-US" sz="1050" b="1" dirty="0">
                  <a:solidFill>
                    <a:srgbClr val="D68F10"/>
                  </a:solidFill>
                  <a:cs typeface="Arial" charset="0"/>
                </a:rPr>
                <a:t>Zen</a:t>
              </a:r>
              <a:r>
                <a:rPr lang="en-US" sz="1050" dirty="0">
                  <a:solidFill>
                    <a:prstClr val="black"/>
                  </a:solidFill>
                  <a:cs typeface="Arial" charset="0"/>
                </a:rPr>
                <a:t> / </a:t>
              </a:r>
              <a:r>
                <a:rPr lang="en-US" sz="1050" b="1" dirty="0">
                  <a:solidFill>
                    <a:srgbClr val="00B050"/>
                  </a:solidFill>
                  <a:cs typeface="Arial" charset="0"/>
                </a:rPr>
                <a:t>NVIDIA</a:t>
              </a:r>
              <a:endParaRPr lang="en-US" sz="900" b="1" dirty="0">
                <a:solidFill>
                  <a:srgbClr val="00B050"/>
                </a:solidFill>
                <a:cs typeface="Arial" charset="0"/>
              </a:endParaRPr>
            </a:p>
          </p:txBody>
        </p:sp>
        <p:grpSp>
          <p:nvGrpSpPr>
            <p:cNvPr id="117" name="Group 116">
              <a:extLst>
                <a:ext uri="{FF2B5EF4-FFF2-40B4-BE49-F238E27FC236}">
                  <a16:creationId xmlns:a16="http://schemas.microsoft.com/office/drawing/2014/main" id="{9B803CC4-88C4-4E43-AE46-C90B71D450B9}"/>
                </a:ext>
              </a:extLst>
            </p:cNvPr>
            <p:cNvGrpSpPr/>
            <p:nvPr/>
          </p:nvGrpSpPr>
          <p:grpSpPr>
            <a:xfrm>
              <a:off x="10112565" y="589971"/>
              <a:ext cx="1723437" cy="689743"/>
              <a:chOff x="5681540" y="3420282"/>
              <a:chExt cx="1723437" cy="689742"/>
            </a:xfrm>
          </p:grpSpPr>
          <p:sp>
            <p:nvSpPr>
              <p:cNvPr id="118" name="TextBox 117">
                <a:extLst>
                  <a:ext uri="{FF2B5EF4-FFF2-40B4-BE49-F238E27FC236}">
                    <a16:creationId xmlns:a16="http://schemas.microsoft.com/office/drawing/2014/main" id="{266CE2D6-4EB3-1941-AA8F-EEF047C12161}"/>
                  </a:ext>
                </a:extLst>
              </p:cNvPr>
              <p:cNvSpPr txBox="1"/>
              <p:nvPr/>
            </p:nvSpPr>
            <p:spPr>
              <a:xfrm>
                <a:off x="5777991" y="3442446"/>
                <a:ext cx="1626986" cy="581546"/>
              </a:xfrm>
              <a:prstGeom prst="rect">
                <a:avLst/>
              </a:prstGeom>
              <a:solidFill>
                <a:srgbClr val="1CA9C0">
                  <a:lumMod val="60000"/>
                  <a:lumOff val="40000"/>
                </a:srgbClr>
              </a:solidFill>
              <a:ln>
                <a:solidFill>
                  <a:srgbClr val="206C9E"/>
                </a:solidFill>
              </a:ln>
            </p:spPr>
            <p:txBody>
              <a:bodyPr wrap="square" lIns="89154" tIns="68580" rIns="89154" bIns="68580" rtlCol="0" anchor="ctr" anchorCtr="0">
                <a:noAutofit/>
              </a:bodyPr>
              <a:lstStyle/>
              <a:p>
                <a:pPr algn="ctr" defTabSz="685783" fontAlgn="base">
                  <a:lnSpc>
                    <a:spcPct val="90000"/>
                  </a:lnSpc>
                  <a:spcBef>
                    <a:spcPct val="0"/>
                  </a:spcBef>
                  <a:spcAft>
                    <a:spcPct val="0"/>
                  </a:spcAft>
                  <a:defRPr/>
                </a:pPr>
                <a:r>
                  <a:rPr lang="en-US" sz="1350" b="1" kern="0" dirty="0">
                    <a:solidFill>
                      <a:prstClr val="white"/>
                    </a:solidFill>
                    <a:cs typeface="Arial" charset="0"/>
                  </a:rPr>
                  <a:t>NERSC-9</a:t>
                </a:r>
              </a:p>
            </p:txBody>
          </p:sp>
          <p:pic>
            <p:nvPicPr>
              <p:cNvPr id="119" name="Shape 240" descr="cascade">
                <a:extLst>
                  <a:ext uri="{FF2B5EF4-FFF2-40B4-BE49-F238E27FC236}">
                    <a16:creationId xmlns:a16="http://schemas.microsoft.com/office/drawing/2014/main" id="{7788EA7B-7FB3-E84D-A219-3BA353400F5B}"/>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5847176" y="3420282"/>
                <a:ext cx="1434777" cy="640080"/>
              </a:xfrm>
              <a:prstGeom prst="rect">
                <a:avLst/>
              </a:prstGeom>
              <a:noFill/>
              <a:ln>
                <a:noFill/>
              </a:ln>
            </p:spPr>
          </p:pic>
          <p:sp>
            <p:nvSpPr>
              <p:cNvPr id="120" name="TextBox 119">
                <a:extLst>
                  <a:ext uri="{FF2B5EF4-FFF2-40B4-BE49-F238E27FC236}">
                    <a16:creationId xmlns:a16="http://schemas.microsoft.com/office/drawing/2014/main" id="{2960DC77-BF74-2342-A560-8752AA9F465C}"/>
                  </a:ext>
                </a:extLst>
              </p:cNvPr>
              <p:cNvSpPr txBox="1"/>
              <p:nvPr/>
            </p:nvSpPr>
            <p:spPr>
              <a:xfrm>
                <a:off x="5681540" y="3676059"/>
                <a:ext cx="1394228"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kern="0" dirty="0">
                    <a:solidFill>
                      <a:prstClr val="white"/>
                    </a:solidFill>
                    <a:cs typeface="Arial" charset="0"/>
                  </a:rPr>
                  <a:t>Perlmutter</a:t>
                </a:r>
                <a:endParaRPr lang="en-US" sz="1050" b="1" kern="0" dirty="0">
                  <a:solidFill>
                    <a:prstClr val="white"/>
                  </a:solidFill>
                  <a:cs typeface="Arial" charset="0"/>
                </a:endParaRPr>
              </a:p>
            </p:txBody>
          </p:sp>
        </p:grpSp>
      </p:grpSp>
      <p:grpSp>
        <p:nvGrpSpPr>
          <p:cNvPr id="9" name="Group 8">
            <a:extLst>
              <a:ext uri="{FF2B5EF4-FFF2-40B4-BE49-F238E27FC236}">
                <a16:creationId xmlns:a16="http://schemas.microsoft.com/office/drawing/2014/main" id="{34A8464A-84FD-8D4B-B3C6-2835B29AD1F0}"/>
              </a:ext>
            </a:extLst>
          </p:cNvPr>
          <p:cNvGrpSpPr/>
          <p:nvPr/>
        </p:nvGrpSpPr>
        <p:grpSpPr>
          <a:xfrm>
            <a:off x="5413294" y="3827428"/>
            <a:ext cx="1963379" cy="926369"/>
            <a:chOff x="9752792" y="3237196"/>
            <a:chExt cx="2617839" cy="1235158"/>
          </a:xfrm>
        </p:grpSpPr>
        <p:sp>
          <p:nvSpPr>
            <p:cNvPr id="107" name="TextBox 106">
              <a:extLst>
                <a:ext uri="{FF2B5EF4-FFF2-40B4-BE49-F238E27FC236}">
                  <a16:creationId xmlns:a16="http://schemas.microsoft.com/office/drawing/2014/main" id="{41473DEA-DF20-E640-8909-16979EF486C4}"/>
                </a:ext>
              </a:extLst>
            </p:cNvPr>
            <p:cNvSpPr txBox="1"/>
            <p:nvPr/>
          </p:nvSpPr>
          <p:spPr>
            <a:xfrm>
              <a:off x="9752792" y="3872191"/>
              <a:ext cx="2617839" cy="6001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Oak Ridge National Lab</a:t>
              </a:r>
            </a:p>
            <a:p>
              <a:pPr algn="ctr" defTabSz="685783" fontAlgn="base">
                <a:lnSpc>
                  <a:spcPct val="90000"/>
                </a:lnSpc>
                <a:spcBef>
                  <a:spcPct val="0"/>
                </a:spcBef>
                <a:spcAft>
                  <a:spcPct val="0"/>
                </a:spcAft>
                <a:defRPr/>
              </a:pPr>
              <a:r>
                <a:rPr lang="en-US" sz="1050" dirty="0">
                  <a:solidFill>
                    <a:prstClr val="black"/>
                  </a:solidFill>
                  <a:cs typeface="Arial" charset="0"/>
                </a:rPr>
                <a:t>AMD </a:t>
              </a:r>
              <a:r>
                <a:rPr lang="en-US" sz="1050" b="1" dirty="0">
                  <a:solidFill>
                    <a:srgbClr val="D68F10"/>
                  </a:solidFill>
                  <a:cs typeface="Arial" charset="0"/>
                </a:rPr>
                <a:t>Zen</a:t>
              </a:r>
              <a:r>
                <a:rPr lang="en-US" sz="1050" dirty="0">
                  <a:solidFill>
                    <a:prstClr val="black"/>
                  </a:solidFill>
                  <a:cs typeface="Arial" charset="0"/>
                </a:rPr>
                <a:t> / </a:t>
              </a:r>
              <a:r>
                <a:rPr lang="en-US" sz="1050" b="1" dirty="0">
                  <a:solidFill>
                    <a:srgbClr val="00B050"/>
                  </a:solidFill>
                  <a:cs typeface="Arial" charset="0"/>
                </a:rPr>
                <a:t>Radeon</a:t>
              </a:r>
            </a:p>
          </p:txBody>
        </p:sp>
        <p:pic>
          <p:nvPicPr>
            <p:cNvPr id="121" name="Picture 120">
              <a:extLst>
                <a:ext uri="{FF2B5EF4-FFF2-40B4-BE49-F238E27FC236}">
                  <a16:creationId xmlns:a16="http://schemas.microsoft.com/office/drawing/2014/main" id="{C2134137-FB80-7B45-9A56-BDE44727038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49000" y="3237196"/>
              <a:ext cx="2075688" cy="587192"/>
            </a:xfrm>
            <a:prstGeom prst="rect">
              <a:avLst/>
            </a:prstGeom>
          </p:spPr>
        </p:pic>
      </p:grpSp>
      <p:grpSp>
        <p:nvGrpSpPr>
          <p:cNvPr id="10" name="Group 9">
            <a:extLst>
              <a:ext uri="{FF2B5EF4-FFF2-40B4-BE49-F238E27FC236}">
                <a16:creationId xmlns:a16="http://schemas.microsoft.com/office/drawing/2014/main" id="{9FDFEB77-B698-E441-8759-7419E8DEF0FF}"/>
              </a:ext>
            </a:extLst>
          </p:cNvPr>
          <p:cNvGrpSpPr/>
          <p:nvPr/>
        </p:nvGrpSpPr>
        <p:grpSpPr>
          <a:xfrm>
            <a:off x="7376673" y="3565792"/>
            <a:ext cx="1725620" cy="1166328"/>
            <a:chOff x="9891173" y="4514105"/>
            <a:chExt cx="2300827" cy="1555103"/>
          </a:xfrm>
        </p:grpSpPr>
        <p:sp>
          <p:nvSpPr>
            <p:cNvPr id="108" name="TextBox 107">
              <a:extLst>
                <a:ext uri="{FF2B5EF4-FFF2-40B4-BE49-F238E27FC236}">
                  <a16:creationId xmlns:a16="http://schemas.microsoft.com/office/drawing/2014/main" id="{B19CFAF1-2964-114B-B4DD-5BB974C625F2}"/>
                </a:ext>
              </a:extLst>
            </p:cNvPr>
            <p:cNvSpPr txBox="1"/>
            <p:nvPr/>
          </p:nvSpPr>
          <p:spPr>
            <a:xfrm>
              <a:off x="9891173" y="5247444"/>
              <a:ext cx="2300827" cy="821764"/>
            </a:xfrm>
            <a:prstGeom prst="rect">
              <a:avLst/>
            </a:prstGeom>
            <a:solidFill>
              <a:srgbClr val="FFFFFF"/>
            </a:solid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kern="0" dirty="0">
                  <a:solidFill>
                    <a:prstClr val="black"/>
                  </a:solidFill>
                  <a:cs typeface="Arial" charset="0"/>
                </a:rPr>
                <a:t>Lawrence Livermore</a:t>
              </a:r>
              <a:br>
                <a:rPr lang="en-US" sz="1200" b="1" kern="0" dirty="0">
                  <a:solidFill>
                    <a:prstClr val="black"/>
                  </a:solidFill>
                  <a:cs typeface="Arial" charset="0"/>
                </a:rPr>
              </a:br>
              <a:r>
                <a:rPr lang="en-US" sz="1200" b="1" kern="0" dirty="0">
                  <a:solidFill>
                    <a:prstClr val="black"/>
                  </a:solidFill>
                  <a:cs typeface="Arial" charset="0"/>
                </a:rPr>
                <a:t>National Lab</a:t>
              </a:r>
              <a:br>
                <a:rPr lang="en-US" sz="1200" b="1" kern="0" dirty="0">
                  <a:solidFill>
                    <a:prstClr val="black"/>
                  </a:solidFill>
                  <a:cs typeface="Arial" charset="0"/>
                </a:rPr>
              </a:br>
              <a:r>
                <a:rPr lang="en-US" sz="1050" kern="0" dirty="0">
                  <a:cs typeface="Arial" charset="0"/>
                </a:rPr>
                <a:t>AMD</a:t>
              </a:r>
              <a:r>
                <a:rPr lang="en-US" sz="1050" b="1" kern="0" dirty="0">
                  <a:solidFill>
                    <a:srgbClr val="D68F10"/>
                  </a:solidFill>
                  <a:cs typeface="Arial" charset="0"/>
                </a:rPr>
                <a:t> Zen</a:t>
              </a:r>
              <a:r>
                <a:rPr lang="en-US" sz="1050" kern="0" dirty="0">
                  <a:solidFill>
                    <a:prstClr val="black"/>
                  </a:solidFill>
                  <a:cs typeface="Arial" charset="0"/>
                </a:rPr>
                <a:t> / </a:t>
              </a:r>
              <a:r>
                <a:rPr lang="en-US" sz="1050" b="1" kern="0" dirty="0">
                  <a:solidFill>
                    <a:srgbClr val="00B050"/>
                  </a:solidFill>
                  <a:cs typeface="Arial" charset="0"/>
                </a:rPr>
                <a:t>Radeon</a:t>
              </a:r>
              <a:endParaRPr lang="en-US" sz="1050" kern="0" dirty="0">
                <a:solidFill>
                  <a:prstClr val="black"/>
                </a:solidFill>
                <a:cs typeface="Arial" charset="0"/>
              </a:endParaRPr>
            </a:p>
          </p:txBody>
        </p:sp>
        <p:pic>
          <p:nvPicPr>
            <p:cNvPr id="122" name="Picture 121">
              <a:extLst>
                <a:ext uri="{FF2B5EF4-FFF2-40B4-BE49-F238E27FC236}">
                  <a16:creationId xmlns:a16="http://schemas.microsoft.com/office/drawing/2014/main" id="{6D367D7F-F2F7-FE4F-BEFC-2F88BB8C47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3009" y="4514105"/>
              <a:ext cx="1372615" cy="914400"/>
            </a:xfrm>
            <a:prstGeom prst="rect">
              <a:avLst/>
            </a:prstGeom>
          </p:spPr>
        </p:pic>
      </p:grpSp>
      <p:grpSp>
        <p:nvGrpSpPr>
          <p:cNvPr id="8" name="Group 7">
            <a:extLst>
              <a:ext uri="{FF2B5EF4-FFF2-40B4-BE49-F238E27FC236}">
                <a16:creationId xmlns:a16="http://schemas.microsoft.com/office/drawing/2014/main" id="{A58BED3F-6336-D649-9084-77AD870E199B}"/>
              </a:ext>
            </a:extLst>
          </p:cNvPr>
          <p:cNvGrpSpPr/>
          <p:nvPr/>
        </p:nvGrpSpPr>
        <p:grpSpPr>
          <a:xfrm>
            <a:off x="7192216" y="2476141"/>
            <a:ext cx="1936227" cy="971300"/>
            <a:chOff x="9814537" y="1904978"/>
            <a:chExt cx="2581636" cy="1295066"/>
          </a:xfrm>
        </p:grpSpPr>
        <p:sp>
          <p:nvSpPr>
            <p:cNvPr id="106" name="TextBox 105">
              <a:extLst>
                <a:ext uri="{FF2B5EF4-FFF2-40B4-BE49-F238E27FC236}">
                  <a16:creationId xmlns:a16="http://schemas.microsoft.com/office/drawing/2014/main" id="{2195117A-4796-584C-A878-F82AF14E5DA9}"/>
                </a:ext>
              </a:extLst>
            </p:cNvPr>
            <p:cNvSpPr txBox="1"/>
            <p:nvPr/>
          </p:nvSpPr>
          <p:spPr>
            <a:xfrm>
              <a:off x="9901122" y="2599881"/>
              <a:ext cx="2495049" cy="600163"/>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Argonne National Lab</a:t>
              </a:r>
            </a:p>
            <a:p>
              <a:pPr algn="ctr" defTabSz="685783" fontAlgn="base">
                <a:lnSpc>
                  <a:spcPct val="90000"/>
                </a:lnSpc>
                <a:spcBef>
                  <a:spcPct val="0"/>
                </a:spcBef>
                <a:spcAft>
                  <a:spcPct val="0"/>
                </a:spcAft>
                <a:defRPr/>
              </a:pPr>
              <a:r>
                <a:rPr lang="en-US" sz="1050" dirty="0">
                  <a:solidFill>
                    <a:prstClr val="black"/>
                  </a:solidFill>
                  <a:cs typeface="Arial" charset="0"/>
                </a:rPr>
                <a:t>Intel </a:t>
              </a:r>
              <a:r>
                <a:rPr lang="en-US" sz="1050" b="1" dirty="0">
                  <a:solidFill>
                    <a:srgbClr val="D68F10"/>
                  </a:solidFill>
                  <a:cs typeface="Arial" charset="0"/>
                </a:rPr>
                <a:t>Xeon</a:t>
              </a:r>
              <a:r>
                <a:rPr lang="en-US" sz="1050" dirty="0">
                  <a:solidFill>
                    <a:prstClr val="black"/>
                  </a:solidFill>
                  <a:cs typeface="Arial" charset="0"/>
                </a:rPr>
                <a:t> / </a:t>
              </a:r>
              <a:r>
                <a:rPr lang="en-US" sz="1050" b="1" dirty="0">
                  <a:solidFill>
                    <a:srgbClr val="00B050"/>
                  </a:solidFill>
                  <a:cs typeface="Arial" charset="0"/>
                </a:rPr>
                <a:t>Xe</a:t>
              </a:r>
            </a:p>
          </p:txBody>
        </p:sp>
        <p:grpSp>
          <p:nvGrpSpPr>
            <p:cNvPr id="123" name="Group 122">
              <a:extLst>
                <a:ext uri="{FF2B5EF4-FFF2-40B4-BE49-F238E27FC236}">
                  <a16:creationId xmlns:a16="http://schemas.microsoft.com/office/drawing/2014/main" id="{34B2F4AE-AB73-EC44-A8D3-F28F740DD65C}"/>
                </a:ext>
              </a:extLst>
            </p:cNvPr>
            <p:cNvGrpSpPr/>
            <p:nvPr/>
          </p:nvGrpSpPr>
          <p:grpSpPr>
            <a:xfrm>
              <a:off x="9814537" y="1904978"/>
              <a:ext cx="2581636" cy="840057"/>
              <a:chOff x="7667250" y="1543133"/>
              <a:chExt cx="2581636" cy="840057"/>
            </a:xfrm>
          </p:grpSpPr>
          <p:pic>
            <p:nvPicPr>
              <p:cNvPr id="124" name="Picture 123">
                <a:extLst>
                  <a:ext uri="{FF2B5EF4-FFF2-40B4-BE49-F238E27FC236}">
                    <a16:creationId xmlns:a16="http://schemas.microsoft.com/office/drawing/2014/main" id="{A76ED91F-31E6-364F-A2DD-F361B8D8C80A}"/>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p:blipFill>
            <p:spPr>
              <a:xfrm>
                <a:off x="7667250" y="1543133"/>
                <a:ext cx="2581636" cy="840057"/>
              </a:xfrm>
              <a:prstGeom prst="rect">
                <a:avLst/>
              </a:prstGeom>
            </p:spPr>
          </p:pic>
          <p:sp>
            <p:nvSpPr>
              <p:cNvPr id="125" name="TextBox 124">
                <a:extLst>
                  <a:ext uri="{FF2B5EF4-FFF2-40B4-BE49-F238E27FC236}">
                    <a16:creationId xmlns:a16="http://schemas.microsoft.com/office/drawing/2014/main" id="{FA00756F-35B2-0C4D-B8D5-E1DF6A082FAC}"/>
                  </a:ext>
                </a:extLst>
              </p:cNvPr>
              <p:cNvSpPr txBox="1"/>
              <p:nvPr/>
            </p:nvSpPr>
            <p:spPr>
              <a:xfrm>
                <a:off x="7934781" y="1688717"/>
                <a:ext cx="996683"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dirty="0">
                    <a:solidFill>
                      <a:prstClr val="white"/>
                    </a:solidFill>
                    <a:cs typeface="Arial" charset="0"/>
                  </a:rPr>
                  <a:t>Aurora</a:t>
                </a:r>
                <a:endParaRPr lang="en-US" sz="1050" b="1" dirty="0">
                  <a:solidFill>
                    <a:prstClr val="white"/>
                  </a:solidFill>
                  <a:cs typeface="Arial" charset="0"/>
                </a:endParaRPr>
              </a:p>
            </p:txBody>
          </p:sp>
        </p:grpSp>
      </p:grpSp>
      <p:sp>
        <p:nvSpPr>
          <p:cNvPr id="137" name="TextBox 136">
            <a:extLst>
              <a:ext uri="{FF2B5EF4-FFF2-40B4-BE49-F238E27FC236}">
                <a16:creationId xmlns:a16="http://schemas.microsoft.com/office/drawing/2014/main" id="{C6B2822A-DECE-6148-8DA4-25B4ABD0F7AA}"/>
              </a:ext>
            </a:extLst>
          </p:cNvPr>
          <p:cNvSpPr txBox="1"/>
          <p:nvPr/>
        </p:nvSpPr>
        <p:spPr>
          <a:xfrm>
            <a:off x="5956941" y="948240"/>
            <a:ext cx="2544286" cy="369332"/>
          </a:xfrm>
          <a:prstGeom prst="rect">
            <a:avLst/>
          </a:prstGeom>
          <a:noFill/>
        </p:spPr>
        <p:txBody>
          <a:bodyPr wrap="none" rtlCol="0">
            <a:spAutoFit/>
          </a:bodyPr>
          <a:lstStyle/>
          <a:p>
            <a:r>
              <a:rPr lang="en-US" dirty="0"/>
              <a:t>Some Supercomputers</a:t>
            </a:r>
          </a:p>
        </p:txBody>
      </p:sp>
      <p:grpSp>
        <p:nvGrpSpPr>
          <p:cNvPr id="6" name="Group 5">
            <a:extLst>
              <a:ext uri="{FF2B5EF4-FFF2-40B4-BE49-F238E27FC236}">
                <a16:creationId xmlns:a16="http://schemas.microsoft.com/office/drawing/2014/main" id="{ABC2F4EA-5047-F449-8165-B878E4E1F706}"/>
              </a:ext>
            </a:extLst>
          </p:cNvPr>
          <p:cNvGrpSpPr/>
          <p:nvPr/>
        </p:nvGrpSpPr>
        <p:grpSpPr>
          <a:xfrm>
            <a:off x="7331115" y="1483166"/>
            <a:ext cx="1574492" cy="959855"/>
            <a:chOff x="7637489" y="1500178"/>
            <a:chExt cx="2099322" cy="1279806"/>
          </a:xfrm>
        </p:grpSpPr>
        <p:pic>
          <p:nvPicPr>
            <p:cNvPr id="4" name="Picture 3">
              <a:extLst>
                <a:ext uri="{FF2B5EF4-FFF2-40B4-BE49-F238E27FC236}">
                  <a16:creationId xmlns:a16="http://schemas.microsoft.com/office/drawing/2014/main" id="{34524931-201A-874A-9569-8A84E970E035}"/>
                </a:ext>
              </a:extLst>
            </p:cNvPr>
            <p:cNvPicPr>
              <a:picLocks noChangeAspect="1"/>
            </p:cNvPicPr>
            <p:nvPr/>
          </p:nvPicPr>
          <p:blipFill>
            <a:blip r:embed="rId9"/>
            <a:stretch>
              <a:fillRect/>
            </a:stretch>
          </p:blipFill>
          <p:spPr>
            <a:xfrm>
              <a:off x="7749288" y="1500178"/>
              <a:ext cx="1790389" cy="740851"/>
            </a:xfrm>
            <a:prstGeom prst="rect">
              <a:avLst/>
            </a:prstGeom>
          </p:spPr>
        </p:pic>
        <p:sp>
          <p:nvSpPr>
            <p:cNvPr id="38" name="TextBox 37">
              <a:extLst>
                <a:ext uri="{FF2B5EF4-FFF2-40B4-BE49-F238E27FC236}">
                  <a16:creationId xmlns:a16="http://schemas.microsoft.com/office/drawing/2014/main" id="{C2804DBD-6821-5E44-9BA1-BFE4C1968CF4}"/>
                </a:ext>
              </a:extLst>
            </p:cNvPr>
            <p:cNvSpPr txBox="1"/>
            <p:nvPr/>
          </p:nvSpPr>
          <p:spPr>
            <a:xfrm>
              <a:off x="7637489" y="2179820"/>
              <a:ext cx="2057400" cy="600164"/>
            </a:xfrm>
            <a:prstGeom prst="rect">
              <a:avLst/>
            </a:prstGeom>
            <a:noFill/>
          </p:spPr>
          <p:txBody>
            <a:bodyPr wrap="square" lIns="89154" tIns="68580" rIns="89154" bIns="68580" rtlCol="0" anchor="ctr" anchorCtr="0">
              <a:spAutoFit/>
            </a:bodyPr>
            <a:lstStyle/>
            <a:p>
              <a:pPr algn="ctr" defTabSz="685783" fontAlgn="base">
                <a:lnSpc>
                  <a:spcPct val="90000"/>
                </a:lnSpc>
                <a:spcBef>
                  <a:spcPct val="0"/>
                </a:spcBef>
                <a:spcAft>
                  <a:spcPct val="0"/>
                </a:spcAft>
                <a:defRPr/>
              </a:pPr>
              <a:r>
                <a:rPr lang="en-US" sz="1200" b="1" dirty="0">
                  <a:solidFill>
                    <a:prstClr val="black"/>
                  </a:solidFill>
                  <a:cs typeface="Arial" charset="0"/>
                </a:rPr>
                <a:t>RIKEN</a:t>
              </a:r>
            </a:p>
            <a:p>
              <a:pPr algn="ctr" defTabSz="685783" fontAlgn="base">
                <a:lnSpc>
                  <a:spcPct val="90000"/>
                </a:lnSpc>
                <a:spcBef>
                  <a:spcPct val="0"/>
                </a:spcBef>
                <a:spcAft>
                  <a:spcPct val="0"/>
                </a:spcAft>
                <a:defRPr/>
              </a:pPr>
              <a:r>
                <a:rPr lang="en-US" sz="1050" b="1" dirty="0">
                  <a:solidFill>
                    <a:srgbClr val="D68F10"/>
                  </a:solidFill>
                  <a:cs typeface="Arial" charset="0"/>
                </a:rPr>
                <a:t>Fujitsu/ARM a64fx</a:t>
              </a:r>
              <a:endParaRPr lang="en-US" sz="1050" b="1" dirty="0">
                <a:solidFill>
                  <a:srgbClr val="00B050"/>
                </a:solidFill>
                <a:cs typeface="Arial" charset="0"/>
              </a:endParaRPr>
            </a:p>
          </p:txBody>
        </p:sp>
        <p:sp>
          <p:nvSpPr>
            <p:cNvPr id="40" name="TextBox 39">
              <a:extLst>
                <a:ext uri="{FF2B5EF4-FFF2-40B4-BE49-F238E27FC236}">
                  <a16:creationId xmlns:a16="http://schemas.microsoft.com/office/drawing/2014/main" id="{ED892A11-6BCB-B949-BDB6-3456FFE52B38}"/>
                </a:ext>
              </a:extLst>
            </p:cNvPr>
            <p:cNvSpPr txBox="1"/>
            <p:nvPr/>
          </p:nvSpPr>
          <p:spPr>
            <a:xfrm>
              <a:off x="8676008" y="1897558"/>
              <a:ext cx="1060803" cy="433965"/>
            </a:xfrm>
            <a:prstGeom prst="rect">
              <a:avLst/>
            </a:prstGeom>
            <a:noFill/>
          </p:spPr>
          <p:txBody>
            <a:bodyPr wrap="none" lIns="89154" tIns="68580" rIns="89154" bIns="68580" rtlCol="0" anchor="ctr" anchorCtr="0">
              <a:spAutoFit/>
            </a:bodyPr>
            <a:lstStyle/>
            <a:p>
              <a:pPr defTabSz="685783" fontAlgn="base">
                <a:lnSpc>
                  <a:spcPct val="90000"/>
                </a:lnSpc>
                <a:spcBef>
                  <a:spcPct val="0"/>
                </a:spcBef>
                <a:spcAft>
                  <a:spcPct val="0"/>
                </a:spcAft>
                <a:defRPr/>
              </a:pPr>
              <a:r>
                <a:rPr lang="en-US" sz="1350" b="1" kern="0" dirty="0">
                  <a:solidFill>
                    <a:prstClr val="white"/>
                  </a:solidFill>
                  <a:cs typeface="Arial" charset="0"/>
                </a:rPr>
                <a:t>Fugaku</a:t>
              </a:r>
              <a:endParaRPr lang="en-US" sz="1050" b="1" kern="0" dirty="0">
                <a:solidFill>
                  <a:prstClr val="white"/>
                </a:solidFill>
                <a:cs typeface="Arial" charset="0"/>
              </a:endParaRPr>
            </a:p>
          </p:txBody>
        </p:sp>
      </p:grpSp>
    </p:spTree>
    <p:extLst>
      <p:ext uri="{BB962C8B-B14F-4D97-AF65-F5344CB8AC3E}">
        <p14:creationId xmlns:p14="http://schemas.microsoft.com/office/powerpoint/2010/main" val="3438248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30DD-F77E-2E42-87A7-98BF65AA2421}"/>
              </a:ext>
            </a:extLst>
          </p:cNvPr>
          <p:cNvSpPr>
            <a:spLocks noGrp="1"/>
          </p:cNvSpPr>
          <p:nvPr>
            <p:ph type="title"/>
          </p:nvPr>
        </p:nvSpPr>
        <p:spPr>
          <a:xfrm>
            <a:off x="299310" y="192967"/>
            <a:ext cx="8531576" cy="441960"/>
          </a:xfrm>
        </p:spPr>
        <p:txBody>
          <a:bodyPr/>
          <a:lstStyle/>
          <a:p>
            <a:r>
              <a:rPr lang="en-US" dirty="0"/>
              <a:t>Roadmap:</a:t>
            </a:r>
            <a:br>
              <a:rPr lang="en-US" dirty="0"/>
            </a:br>
            <a:r>
              <a:rPr lang="en-US" dirty="0"/>
              <a:t>Separate concretization of build dependencies</a:t>
            </a:r>
          </a:p>
        </p:txBody>
      </p:sp>
      <p:sp>
        <p:nvSpPr>
          <p:cNvPr id="3" name="Content Placeholder 2">
            <a:extLst>
              <a:ext uri="{FF2B5EF4-FFF2-40B4-BE49-F238E27FC236}">
                <a16:creationId xmlns:a16="http://schemas.microsoft.com/office/drawing/2014/main" id="{517A8937-C695-0B49-8302-14F5DCA85A64}"/>
              </a:ext>
            </a:extLst>
          </p:cNvPr>
          <p:cNvSpPr>
            <a:spLocks noGrp="1"/>
          </p:cNvSpPr>
          <p:nvPr>
            <p:ph idx="1"/>
          </p:nvPr>
        </p:nvSpPr>
        <p:spPr>
          <a:xfrm>
            <a:off x="196985" y="1065060"/>
            <a:ext cx="4741962" cy="3659297"/>
          </a:xfrm>
        </p:spPr>
        <p:txBody>
          <a:bodyPr>
            <a:normAutofit lnSpcReduction="10000"/>
          </a:bodyPr>
          <a:lstStyle/>
          <a:p>
            <a:r>
              <a:rPr lang="en-US" dirty="0"/>
              <a:t>We want to:</a:t>
            </a:r>
          </a:p>
          <a:p>
            <a:pPr lvl="1"/>
            <a:r>
              <a:rPr lang="en-US" dirty="0"/>
              <a:t>Build build dependencies with the "easy" compilers</a:t>
            </a:r>
          </a:p>
          <a:p>
            <a:pPr lvl="1"/>
            <a:r>
              <a:rPr lang="en-US" dirty="0"/>
              <a:t>Build rest of DAG (the link/run dependencies) with the fancy compiler</a:t>
            </a:r>
          </a:p>
          <a:p>
            <a:r>
              <a:rPr lang="en-US" dirty="0"/>
              <a:t>2 approaches to modify concretization:</a:t>
            </a:r>
          </a:p>
          <a:p>
            <a:pPr marL="514337" lvl="1" indent="-257168">
              <a:buFont typeface="+mj-lt"/>
              <a:buAutoNum type="arabicPeriod"/>
            </a:pPr>
            <a:r>
              <a:rPr lang="en-US" b="1" dirty="0"/>
              <a:t>Separate solves</a:t>
            </a:r>
          </a:p>
          <a:p>
            <a:pPr lvl="2"/>
            <a:r>
              <a:rPr lang="en-US" dirty="0"/>
              <a:t>Solve run and link dependencies first</a:t>
            </a:r>
          </a:p>
          <a:p>
            <a:pPr lvl="2"/>
            <a:r>
              <a:rPr lang="en-US" dirty="0"/>
              <a:t>Solve for build dependencies separately</a:t>
            </a:r>
          </a:p>
          <a:p>
            <a:pPr lvl="2"/>
            <a:r>
              <a:rPr lang="en-US" dirty="0"/>
              <a:t>May restrict possible solutions (build </a:t>
            </a:r>
            <a:r>
              <a:rPr lang="en-US" dirty="0">
                <a:sym typeface="Wingdings" pitchFamily="2" charset="2"/>
              </a:rPr>
              <a:t></a:t>
            </a:r>
            <a:r>
              <a:rPr lang="en-US" dirty="0"/>
              <a:t> run env constraints)</a:t>
            </a:r>
          </a:p>
          <a:p>
            <a:pPr marL="514337" lvl="1" indent="-257168">
              <a:buFont typeface="+mj-lt"/>
              <a:buAutoNum type="arabicPeriod"/>
            </a:pPr>
            <a:r>
              <a:rPr lang="en-US" b="1" dirty="0"/>
              <a:t>Separate models</a:t>
            </a:r>
          </a:p>
          <a:p>
            <a:pPr marL="728645" lvl="2" indent="-257168"/>
            <a:r>
              <a:rPr lang="en-US" i="1" dirty="0"/>
              <a:t>Allow </a:t>
            </a:r>
            <a:r>
              <a:rPr lang="en-US" dirty="0"/>
              <a:t>a bigger space of packages in the solve</a:t>
            </a:r>
          </a:p>
          <a:p>
            <a:pPr marL="728645" lvl="2" indent="-257168"/>
            <a:r>
              <a:rPr lang="en-US" dirty="0"/>
              <a:t>Solve </a:t>
            </a:r>
            <a:r>
              <a:rPr lang="en-US" i="1" dirty="0"/>
              <a:t>all</a:t>
            </a:r>
            <a:r>
              <a:rPr lang="en-US" dirty="0"/>
              <a:t> runtime environments together</a:t>
            </a:r>
          </a:p>
          <a:p>
            <a:pPr marL="728645" lvl="2" indent="-257168"/>
            <a:r>
              <a:rPr lang="en-US" dirty="0"/>
              <a:t>May explode (even more) combinatorially</a:t>
            </a:r>
          </a:p>
        </p:txBody>
      </p:sp>
      <p:sp>
        <p:nvSpPr>
          <p:cNvPr id="4" name="Oval 3">
            <a:extLst>
              <a:ext uri="{FF2B5EF4-FFF2-40B4-BE49-F238E27FC236}">
                <a16:creationId xmlns:a16="http://schemas.microsoft.com/office/drawing/2014/main" id="{DD53F1E9-C0A8-0447-A3ED-6655653DF040}"/>
              </a:ext>
            </a:extLst>
          </p:cNvPr>
          <p:cNvSpPr/>
          <p:nvPr/>
        </p:nvSpPr>
        <p:spPr bwMode="auto">
          <a:xfrm>
            <a:off x="6890601" y="1462078"/>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1</a:t>
            </a:r>
          </a:p>
        </p:txBody>
      </p:sp>
      <p:sp>
        <p:nvSpPr>
          <p:cNvPr id="5" name="Oval 4">
            <a:extLst>
              <a:ext uri="{FF2B5EF4-FFF2-40B4-BE49-F238E27FC236}">
                <a16:creationId xmlns:a16="http://schemas.microsoft.com/office/drawing/2014/main" id="{12E5D6A2-99B5-2143-B29E-E5FDCE6F2C37}"/>
              </a:ext>
            </a:extLst>
          </p:cNvPr>
          <p:cNvSpPr/>
          <p:nvPr/>
        </p:nvSpPr>
        <p:spPr bwMode="auto">
          <a:xfrm>
            <a:off x="5941251" y="2223526"/>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2</a:t>
            </a:r>
          </a:p>
        </p:txBody>
      </p:sp>
      <p:sp>
        <p:nvSpPr>
          <p:cNvPr id="6" name="Oval 5">
            <a:extLst>
              <a:ext uri="{FF2B5EF4-FFF2-40B4-BE49-F238E27FC236}">
                <a16:creationId xmlns:a16="http://schemas.microsoft.com/office/drawing/2014/main" id="{2FC6F175-030D-3547-8FE1-2FD4E783A9FF}"/>
              </a:ext>
            </a:extLst>
          </p:cNvPr>
          <p:cNvSpPr/>
          <p:nvPr/>
        </p:nvSpPr>
        <p:spPr bwMode="auto">
          <a:xfrm>
            <a:off x="7919516" y="2223270"/>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5</a:t>
            </a:r>
          </a:p>
        </p:txBody>
      </p:sp>
      <p:cxnSp>
        <p:nvCxnSpPr>
          <p:cNvPr id="8" name="Straight Arrow Connector 7">
            <a:extLst>
              <a:ext uri="{FF2B5EF4-FFF2-40B4-BE49-F238E27FC236}">
                <a16:creationId xmlns:a16="http://schemas.microsoft.com/office/drawing/2014/main" id="{56A74EFC-8803-9342-ACE2-BF970E588418}"/>
              </a:ext>
            </a:extLst>
          </p:cNvPr>
          <p:cNvCxnSpPr>
            <a:cxnSpLocks/>
            <a:stCxn id="4" idx="3"/>
            <a:endCxn id="5" idx="7"/>
          </p:cNvCxnSpPr>
          <p:nvPr/>
        </p:nvCxnSpPr>
        <p:spPr>
          <a:xfrm flipH="1">
            <a:off x="6340568" y="1861397"/>
            <a:ext cx="618543" cy="43064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5CE2A76-98D2-894A-8BF7-6E4CA3D94C98}"/>
              </a:ext>
            </a:extLst>
          </p:cNvPr>
          <p:cNvCxnSpPr>
            <a:cxnSpLocks/>
            <a:stCxn id="4" idx="5"/>
            <a:endCxn id="6" idx="1"/>
          </p:cNvCxnSpPr>
          <p:nvPr/>
        </p:nvCxnSpPr>
        <p:spPr>
          <a:xfrm>
            <a:off x="7289920" y="1861398"/>
            <a:ext cx="698108" cy="43038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4272EFBA-E411-4049-ACFC-973591D2B094}"/>
              </a:ext>
            </a:extLst>
          </p:cNvPr>
          <p:cNvSpPr/>
          <p:nvPr/>
        </p:nvSpPr>
        <p:spPr bwMode="auto">
          <a:xfrm>
            <a:off x="5409610" y="3108381"/>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3</a:t>
            </a:r>
          </a:p>
        </p:txBody>
      </p:sp>
      <p:cxnSp>
        <p:nvCxnSpPr>
          <p:cNvPr id="18" name="Straight Arrow Connector 17">
            <a:extLst>
              <a:ext uri="{FF2B5EF4-FFF2-40B4-BE49-F238E27FC236}">
                <a16:creationId xmlns:a16="http://schemas.microsoft.com/office/drawing/2014/main" id="{3B833AB4-2400-064C-8C37-A86115FFF682}"/>
              </a:ext>
            </a:extLst>
          </p:cNvPr>
          <p:cNvCxnSpPr>
            <a:cxnSpLocks/>
            <a:stCxn id="5" idx="3"/>
            <a:endCxn id="17" idx="0"/>
          </p:cNvCxnSpPr>
          <p:nvPr/>
        </p:nvCxnSpPr>
        <p:spPr>
          <a:xfrm flipH="1">
            <a:off x="5643524" y="2622845"/>
            <a:ext cx="366237" cy="48553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0639D21-E47C-6541-BA28-4B89186061F4}"/>
              </a:ext>
            </a:extLst>
          </p:cNvPr>
          <p:cNvCxnSpPr>
            <a:cxnSpLocks/>
            <a:stCxn id="5" idx="5"/>
            <a:endCxn id="25" idx="0"/>
          </p:cNvCxnSpPr>
          <p:nvPr/>
        </p:nvCxnSpPr>
        <p:spPr>
          <a:xfrm>
            <a:off x="6340569" y="2622844"/>
            <a:ext cx="373312" cy="48400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FECD2AA5-E2EC-EE4F-A136-5CFABDA6AF86}"/>
              </a:ext>
            </a:extLst>
          </p:cNvPr>
          <p:cNvSpPr/>
          <p:nvPr/>
        </p:nvSpPr>
        <p:spPr bwMode="auto">
          <a:xfrm>
            <a:off x="6479966" y="3106850"/>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4</a:t>
            </a:r>
          </a:p>
        </p:txBody>
      </p:sp>
      <p:sp>
        <p:nvSpPr>
          <p:cNvPr id="29" name="TextBox 28">
            <a:extLst>
              <a:ext uri="{FF2B5EF4-FFF2-40B4-BE49-F238E27FC236}">
                <a16:creationId xmlns:a16="http://schemas.microsoft.com/office/drawing/2014/main" id="{309AD1E1-6984-E74B-AA1E-11492BCF421D}"/>
              </a:ext>
            </a:extLst>
          </p:cNvPr>
          <p:cNvSpPr txBox="1"/>
          <p:nvPr/>
        </p:nvSpPr>
        <p:spPr>
          <a:xfrm>
            <a:off x="5598482" y="2681862"/>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30" name="TextBox 29">
            <a:extLst>
              <a:ext uri="{FF2B5EF4-FFF2-40B4-BE49-F238E27FC236}">
                <a16:creationId xmlns:a16="http://schemas.microsoft.com/office/drawing/2014/main" id="{C0772DB0-95D3-D448-8F6C-B1C957D295F2}"/>
              </a:ext>
            </a:extLst>
          </p:cNvPr>
          <p:cNvSpPr txBox="1"/>
          <p:nvPr/>
        </p:nvSpPr>
        <p:spPr>
          <a:xfrm>
            <a:off x="6426329" y="1800054"/>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32" name="Oval 31">
            <a:extLst>
              <a:ext uri="{FF2B5EF4-FFF2-40B4-BE49-F238E27FC236}">
                <a16:creationId xmlns:a16="http://schemas.microsoft.com/office/drawing/2014/main" id="{ECD3C90C-E616-DB4E-8CC5-2F8AF0E03419}"/>
              </a:ext>
            </a:extLst>
          </p:cNvPr>
          <p:cNvSpPr/>
          <p:nvPr/>
        </p:nvSpPr>
        <p:spPr bwMode="auto">
          <a:xfrm>
            <a:off x="8381435" y="3106594"/>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7</a:t>
            </a:r>
          </a:p>
        </p:txBody>
      </p:sp>
      <p:cxnSp>
        <p:nvCxnSpPr>
          <p:cNvPr id="33" name="Straight Arrow Connector 32">
            <a:extLst>
              <a:ext uri="{FF2B5EF4-FFF2-40B4-BE49-F238E27FC236}">
                <a16:creationId xmlns:a16="http://schemas.microsoft.com/office/drawing/2014/main" id="{44FB97B0-A80E-D94A-85F6-204A6D375FEA}"/>
              </a:ext>
            </a:extLst>
          </p:cNvPr>
          <p:cNvCxnSpPr>
            <a:cxnSpLocks/>
            <a:stCxn id="6" idx="5"/>
            <a:endCxn id="32" idx="0"/>
          </p:cNvCxnSpPr>
          <p:nvPr/>
        </p:nvCxnSpPr>
        <p:spPr>
          <a:xfrm>
            <a:off x="8318833" y="2622589"/>
            <a:ext cx="296516" cy="48400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839FF96E-C7F3-9948-A1B4-3390D4CA8063}"/>
              </a:ext>
            </a:extLst>
          </p:cNvPr>
          <p:cNvSpPr/>
          <p:nvPr/>
        </p:nvSpPr>
        <p:spPr bwMode="auto">
          <a:xfrm>
            <a:off x="7451683" y="3098321"/>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6</a:t>
            </a:r>
          </a:p>
        </p:txBody>
      </p:sp>
      <p:cxnSp>
        <p:nvCxnSpPr>
          <p:cNvPr id="37" name="Straight Arrow Connector 36">
            <a:extLst>
              <a:ext uri="{FF2B5EF4-FFF2-40B4-BE49-F238E27FC236}">
                <a16:creationId xmlns:a16="http://schemas.microsoft.com/office/drawing/2014/main" id="{2226BDBF-D2CC-0046-9B68-B892533BC523}"/>
              </a:ext>
            </a:extLst>
          </p:cNvPr>
          <p:cNvCxnSpPr>
            <a:cxnSpLocks/>
            <a:stCxn id="6" idx="3"/>
            <a:endCxn id="36" idx="0"/>
          </p:cNvCxnSpPr>
          <p:nvPr/>
        </p:nvCxnSpPr>
        <p:spPr>
          <a:xfrm flipH="1">
            <a:off x="7685600" y="2622587"/>
            <a:ext cx="302429" cy="47573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20DC433F-582A-0F46-953A-C5BD63627004}"/>
              </a:ext>
            </a:extLst>
          </p:cNvPr>
          <p:cNvSpPr txBox="1"/>
          <p:nvPr/>
        </p:nvSpPr>
        <p:spPr>
          <a:xfrm>
            <a:off x="8436278" y="2650071"/>
            <a:ext cx="27122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L</a:t>
            </a:r>
          </a:p>
        </p:txBody>
      </p:sp>
      <p:sp>
        <p:nvSpPr>
          <p:cNvPr id="53" name="Oval 52">
            <a:extLst>
              <a:ext uri="{FF2B5EF4-FFF2-40B4-BE49-F238E27FC236}">
                <a16:creationId xmlns:a16="http://schemas.microsoft.com/office/drawing/2014/main" id="{693E186E-68F0-8843-9B01-098CC94C335F}"/>
              </a:ext>
            </a:extLst>
          </p:cNvPr>
          <p:cNvSpPr/>
          <p:nvPr/>
        </p:nvSpPr>
        <p:spPr bwMode="auto">
          <a:xfrm>
            <a:off x="8473591" y="3938048"/>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8</a:t>
            </a:r>
          </a:p>
        </p:txBody>
      </p:sp>
      <p:cxnSp>
        <p:nvCxnSpPr>
          <p:cNvPr id="54" name="Straight Arrow Connector 53">
            <a:extLst>
              <a:ext uri="{FF2B5EF4-FFF2-40B4-BE49-F238E27FC236}">
                <a16:creationId xmlns:a16="http://schemas.microsoft.com/office/drawing/2014/main" id="{9BE19092-5579-C948-981D-4AD8AD64EF6B}"/>
              </a:ext>
            </a:extLst>
          </p:cNvPr>
          <p:cNvCxnSpPr>
            <a:cxnSpLocks/>
            <a:stCxn id="32" idx="4"/>
            <a:endCxn id="53" idx="0"/>
          </p:cNvCxnSpPr>
          <p:nvPr/>
        </p:nvCxnSpPr>
        <p:spPr>
          <a:xfrm>
            <a:off x="8615350" y="3574424"/>
            <a:ext cx="92156" cy="36362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2B61A624-E8A3-344A-8112-3508803D09A3}"/>
              </a:ext>
            </a:extLst>
          </p:cNvPr>
          <p:cNvSpPr txBox="1"/>
          <p:nvPr/>
        </p:nvSpPr>
        <p:spPr>
          <a:xfrm>
            <a:off x="8688849" y="3625429"/>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R</a:t>
            </a:r>
          </a:p>
        </p:txBody>
      </p:sp>
      <p:sp>
        <p:nvSpPr>
          <p:cNvPr id="58" name="TextBox 57">
            <a:extLst>
              <a:ext uri="{FF2B5EF4-FFF2-40B4-BE49-F238E27FC236}">
                <a16:creationId xmlns:a16="http://schemas.microsoft.com/office/drawing/2014/main" id="{395EA91D-BED2-5745-800A-00AAF36D5E67}"/>
              </a:ext>
            </a:extLst>
          </p:cNvPr>
          <p:cNvSpPr txBox="1"/>
          <p:nvPr/>
        </p:nvSpPr>
        <p:spPr>
          <a:xfrm>
            <a:off x="7584239" y="2633099"/>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59" name="TextBox 58">
            <a:extLst>
              <a:ext uri="{FF2B5EF4-FFF2-40B4-BE49-F238E27FC236}">
                <a16:creationId xmlns:a16="http://schemas.microsoft.com/office/drawing/2014/main" id="{182CD963-F055-D14E-8494-D2F8F5EE7152}"/>
              </a:ext>
            </a:extLst>
          </p:cNvPr>
          <p:cNvSpPr txBox="1"/>
          <p:nvPr/>
        </p:nvSpPr>
        <p:spPr>
          <a:xfrm>
            <a:off x="6498707" y="2646420"/>
            <a:ext cx="27122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L</a:t>
            </a:r>
          </a:p>
        </p:txBody>
      </p:sp>
      <p:sp>
        <p:nvSpPr>
          <p:cNvPr id="28" name="TextBox 27">
            <a:extLst>
              <a:ext uri="{FF2B5EF4-FFF2-40B4-BE49-F238E27FC236}">
                <a16:creationId xmlns:a16="http://schemas.microsoft.com/office/drawing/2014/main" id="{30D0613D-8F5A-D745-B875-6B49CBFE214B}"/>
              </a:ext>
            </a:extLst>
          </p:cNvPr>
          <p:cNvSpPr txBox="1"/>
          <p:nvPr/>
        </p:nvSpPr>
        <p:spPr>
          <a:xfrm>
            <a:off x="5738691" y="4500196"/>
            <a:ext cx="2300630" cy="307777"/>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black"/>
                </a:solidFill>
                <a:effectLst/>
                <a:uLnTx/>
                <a:uFillTx/>
                <a:latin typeface="Arial"/>
                <a:cs typeface="Arial"/>
                <a:sym typeface="Arial"/>
              </a:rPr>
              <a:t>B: build    L: link    R: run</a:t>
            </a:r>
          </a:p>
        </p:txBody>
      </p:sp>
      <p:sp>
        <p:nvSpPr>
          <p:cNvPr id="70" name="TextBox 69">
            <a:extLst>
              <a:ext uri="{FF2B5EF4-FFF2-40B4-BE49-F238E27FC236}">
                <a16:creationId xmlns:a16="http://schemas.microsoft.com/office/drawing/2014/main" id="{3AECF674-B166-7649-8BF7-0FAA2D560686}"/>
              </a:ext>
            </a:extLst>
          </p:cNvPr>
          <p:cNvSpPr txBox="1"/>
          <p:nvPr/>
        </p:nvSpPr>
        <p:spPr>
          <a:xfrm>
            <a:off x="6498707" y="1013833"/>
            <a:ext cx="2574957" cy="346200"/>
          </a:xfrm>
          <a:prstGeom prst="rect">
            <a:avLst/>
          </a:prstGeom>
          <a:solidFill>
            <a:schemeClr val="bg1">
              <a:lumMod val="95000"/>
            </a:schemeClr>
          </a:solidFill>
          <a:ln>
            <a:solidFill>
              <a:schemeClr val="tx1"/>
            </a:solidFill>
          </a:ln>
          <a:effectLst>
            <a:outerShdw blurRad="50800" dist="38100" dir="2700000" algn="tl" rotWithShape="0">
              <a:srgbClr val="000000">
                <a:alpha val="43000"/>
              </a:srgbClr>
            </a:outerShdw>
          </a:effectLst>
        </p:spPr>
        <p:txBody>
          <a:bodyPr wrap="square" lIns="274249" tIns="91416" rIns="274249" bIns="91416"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err="1">
                <a:ln>
                  <a:noFill/>
                </a:ln>
                <a:solidFill>
                  <a:prstClr val="black"/>
                </a:solidFill>
                <a:effectLst/>
                <a:uLnTx/>
                <a:uFillTx/>
                <a:latin typeface="Menlo Bold"/>
                <a:cs typeface="Menlo Bold"/>
                <a:sym typeface="Arial"/>
              </a:rPr>
              <a:t>spack</a:t>
            </a:r>
            <a:r>
              <a:rPr kumimoji="0" lang="en-US" sz="1050" b="1" i="0" u="none" strike="noStrike" kern="0" cap="none" spc="0" normalizeH="0" baseline="0" noProof="0" dirty="0">
                <a:ln>
                  <a:noFill/>
                </a:ln>
                <a:solidFill>
                  <a:prstClr val="black"/>
                </a:solidFill>
                <a:effectLst/>
                <a:uLnTx/>
                <a:uFillTx/>
                <a:latin typeface="Menlo Bold"/>
                <a:cs typeface="Menlo Bold"/>
                <a:sym typeface="Arial"/>
              </a:rPr>
              <a:t> install pkg1 %intel</a:t>
            </a:r>
            <a:endParaRPr kumimoji="0" lang="en-US" sz="1050" b="1" i="0" u="none" strike="noStrike" kern="0" cap="none" spc="0" normalizeH="0" baseline="0" noProof="0" dirty="0">
              <a:ln>
                <a:noFill/>
              </a:ln>
              <a:solidFill>
                <a:srgbClr val="C0504D"/>
              </a:solidFill>
              <a:effectLst/>
              <a:uLnTx/>
              <a:uFillTx/>
              <a:latin typeface="Menlo Bold"/>
              <a:cs typeface="Menlo Bold"/>
              <a:sym typeface="Arial"/>
            </a:endParaRPr>
          </a:p>
        </p:txBody>
      </p:sp>
      <p:grpSp>
        <p:nvGrpSpPr>
          <p:cNvPr id="96" name="Group 95">
            <a:extLst>
              <a:ext uri="{FF2B5EF4-FFF2-40B4-BE49-F238E27FC236}">
                <a16:creationId xmlns:a16="http://schemas.microsoft.com/office/drawing/2014/main" id="{BF8CA139-0B3D-9C4E-9AF0-1584E1EF921C}"/>
              </a:ext>
            </a:extLst>
          </p:cNvPr>
          <p:cNvGrpSpPr/>
          <p:nvPr/>
        </p:nvGrpSpPr>
        <p:grpSpPr>
          <a:xfrm>
            <a:off x="5134564" y="1462075"/>
            <a:ext cx="3839951" cy="3072775"/>
            <a:chOff x="5134561" y="1462075"/>
            <a:chExt cx="3839951" cy="3072775"/>
          </a:xfrm>
        </p:grpSpPr>
        <p:sp>
          <p:nvSpPr>
            <p:cNvPr id="64" name="Oval 63">
              <a:extLst>
                <a:ext uri="{FF2B5EF4-FFF2-40B4-BE49-F238E27FC236}">
                  <a16:creationId xmlns:a16="http://schemas.microsoft.com/office/drawing/2014/main" id="{049007F1-BA7C-284C-AC40-55894D0F4EA3}"/>
                </a:ext>
              </a:extLst>
            </p:cNvPr>
            <p:cNvSpPr/>
            <p:nvPr/>
          </p:nvSpPr>
          <p:spPr bwMode="auto">
            <a:xfrm>
              <a:off x="5134561" y="4247202"/>
              <a:ext cx="255183" cy="255183"/>
            </a:xfrm>
            <a:prstGeom prst="ellipse">
              <a:avLst/>
            </a:prstGeom>
            <a:solidFill>
              <a:schemeClr val="bg1"/>
            </a:solidFill>
            <a:ln w="28575">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65" name="Oval 64">
              <a:extLst>
                <a:ext uri="{FF2B5EF4-FFF2-40B4-BE49-F238E27FC236}">
                  <a16:creationId xmlns:a16="http://schemas.microsoft.com/office/drawing/2014/main" id="{9521AD5F-B392-FC4E-8764-E26C0A01CB43}"/>
                </a:ext>
              </a:extLst>
            </p:cNvPr>
            <p:cNvSpPr/>
            <p:nvPr/>
          </p:nvSpPr>
          <p:spPr bwMode="auto">
            <a:xfrm>
              <a:off x="5134562" y="3888587"/>
              <a:ext cx="255183" cy="25518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66" name="TextBox 65">
              <a:extLst>
                <a:ext uri="{FF2B5EF4-FFF2-40B4-BE49-F238E27FC236}">
                  <a16:creationId xmlns:a16="http://schemas.microsoft.com/office/drawing/2014/main" id="{A1B1CAFC-90DC-3A4F-B502-4658DA7680B8}"/>
                </a:ext>
              </a:extLst>
            </p:cNvPr>
            <p:cNvSpPr txBox="1"/>
            <p:nvPr/>
          </p:nvSpPr>
          <p:spPr>
            <a:xfrm>
              <a:off x="5364962" y="3851421"/>
              <a:ext cx="1433406" cy="307777"/>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Arial"/>
                  <a:cs typeface="Arial"/>
                  <a:sym typeface="Arial"/>
                </a:rPr>
                <a:t>“Easy” compiler</a:t>
              </a:r>
            </a:p>
          </p:txBody>
        </p:sp>
        <p:sp>
          <p:nvSpPr>
            <p:cNvPr id="67" name="TextBox 66">
              <a:extLst>
                <a:ext uri="{FF2B5EF4-FFF2-40B4-BE49-F238E27FC236}">
                  <a16:creationId xmlns:a16="http://schemas.microsoft.com/office/drawing/2014/main" id="{2CC1B058-6441-464D-A1F4-96EDAA1531FA}"/>
                </a:ext>
              </a:extLst>
            </p:cNvPr>
            <p:cNvSpPr txBox="1"/>
            <p:nvPr/>
          </p:nvSpPr>
          <p:spPr>
            <a:xfrm>
              <a:off x="5374629" y="4227073"/>
              <a:ext cx="1398140" cy="307777"/>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black"/>
                  </a:solidFill>
                  <a:effectLst/>
                  <a:uLnTx/>
                  <a:uFillTx/>
                  <a:latin typeface="Arial"/>
                  <a:cs typeface="Arial"/>
                  <a:sym typeface="Arial"/>
                </a:rPr>
                <a:t>Fancy compiler</a:t>
              </a:r>
            </a:p>
          </p:txBody>
        </p:sp>
        <p:grpSp>
          <p:nvGrpSpPr>
            <p:cNvPr id="94" name="Group 93">
              <a:extLst>
                <a:ext uri="{FF2B5EF4-FFF2-40B4-BE49-F238E27FC236}">
                  <a16:creationId xmlns:a16="http://schemas.microsoft.com/office/drawing/2014/main" id="{9C72CFC4-E146-5A4D-A98E-FEB617CB25D8}"/>
                </a:ext>
              </a:extLst>
            </p:cNvPr>
            <p:cNvGrpSpPr/>
            <p:nvPr/>
          </p:nvGrpSpPr>
          <p:grpSpPr>
            <a:xfrm>
              <a:off x="5408012" y="1462075"/>
              <a:ext cx="3566500" cy="2943803"/>
              <a:chOff x="5562007" y="1614475"/>
              <a:chExt cx="3566500" cy="2943803"/>
            </a:xfrm>
          </p:grpSpPr>
          <p:sp>
            <p:nvSpPr>
              <p:cNvPr id="72" name="Oval 71">
                <a:extLst>
                  <a:ext uri="{FF2B5EF4-FFF2-40B4-BE49-F238E27FC236}">
                    <a16:creationId xmlns:a16="http://schemas.microsoft.com/office/drawing/2014/main" id="{EFD25147-B9F8-A549-A4D6-67C038BB549F}"/>
                  </a:ext>
                </a:extLst>
              </p:cNvPr>
              <p:cNvSpPr/>
              <p:nvPr/>
            </p:nvSpPr>
            <p:spPr bwMode="auto">
              <a:xfrm>
                <a:off x="7042998" y="1614475"/>
                <a:ext cx="467833" cy="467833"/>
              </a:xfrm>
              <a:prstGeom prst="ellipse">
                <a:avLst/>
              </a:prstGeom>
              <a:solidFill>
                <a:schemeClr val="bg1"/>
              </a:solidFill>
              <a:ln w="28575">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1</a:t>
                </a:r>
              </a:p>
            </p:txBody>
          </p:sp>
          <p:sp>
            <p:nvSpPr>
              <p:cNvPr id="73" name="Oval 72">
                <a:extLst>
                  <a:ext uri="{FF2B5EF4-FFF2-40B4-BE49-F238E27FC236}">
                    <a16:creationId xmlns:a16="http://schemas.microsoft.com/office/drawing/2014/main" id="{70375F2D-1BC9-AA47-A9B1-1992F52FED56}"/>
                  </a:ext>
                </a:extLst>
              </p:cNvPr>
              <p:cNvSpPr/>
              <p:nvPr/>
            </p:nvSpPr>
            <p:spPr bwMode="auto">
              <a:xfrm>
                <a:off x="6093648" y="2375923"/>
                <a:ext cx="467833" cy="46783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2</a:t>
                </a:r>
              </a:p>
            </p:txBody>
          </p:sp>
          <p:sp>
            <p:nvSpPr>
              <p:cNvPr id="74" name="Oval 73">
                <a:extLst>
                  <a:ext uri="{FF2B5EF4-FFF2-40B4-BE49-F238E27FC236}">
                    <a16:creationId xmlns:a16="http://schemas.microsoft.com/office/drawing/2014/main" id="{D20B0C9E-F605-A242-998C-A47D8254405A}"/>
                  </a:ext>
                </a:extLst>
              </p:cNvPr>
              <p:cNvSpPr/>
              <p:nvPr/>
            </p:nvSpPr>
            <p:spPr bwMode="auto">
              <a:xfrm>
                <a:off x="8071913" y="2375667"/>
                <a:ext cx="467833" cy="467833"/>
              </a:xfrm>
              <a:prstGeom prst="ellipse">
                <a:avLst/>
              </a:prstGeom>
              <a:solidFill>
                <a:schemeClr val="bg1"/>
              </a:solidFill>
              <a:ln w="28575">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5</a:t>
                </a:r>
              </a:p>
            </p:txBody>
          </p:sp>
          <p:cxnSp>
            <p:nvCxnSpPr>
              <p:cNvPr id="75" name="Straight Arrow Connector 74">
                <a:extLst>
                  <a:ext uri="{FF2B5EF4-FFF2-40B4-BE49-F238E27FC236}">
                    <a16:creationId xmlns:a16="http://schemas.microsoft.com/office/drawing/2014/main" id="{E96FD8E8-412E-3A4F-8396-1A23E727C138}"/>
                  </a:ext>
                </a:extLst>
              </p:cNvPr>
              <p:cNvCxnSpPr>
                <a:cxnSpLocks/>
                <a:stCxn id="74" idx="3"/>
                <a:endCxn id="75" idx="7"/>
              </p:cNvCxnSpPr>
              <p:nvPr/>
            </p:nvCxnSpPr>
            <p:spPr>
              <a:xfrm flipH="1">
                <a:off x="6492968" y="2013795"/>
                <a:ext cx="618543" cy="43064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7441B11B-73AF-944E-8207-876EBAF9D1EA}"/>
                  </a:ext>
                </a:extLst>
              </p:cNvPr>
              <p:cNvCxnSpPr>
                <a:cxnSpLocks/>
                <a:stCxn id="74" idx="5"/>
                <a:endCxn id="76" idx="1"/>
              </p:cNvCxnSpPr>
              <p:nvPr/>
            </p:nvCxnSpPr>
            <p:spPr>
              <a:xfrm>
                <a:off x="7442318" y="2013795"/>
                <a:ext cx="698108" cy="43038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7" name="Oval 76">
                <a:extLst>
                  <a:ext uri="{FF2B5EF4-FFF2-40B4-BE49-F238E27FC236}">
                    <a16:creationId xmlns:a16="http://schemas.microsoft.com/office/drawing/2014/main" id="{01F37AA0-315E-1247-939B-C03C34DD1EBE}"/>
                  </a:ext>
                </a:extLst>
              </p:cNvPr>
              <p:cNvSpPr/>
              <p:nvPr/>
            </p:nvSpPr>
            <p:spPr bwMode="auto">
              <a:xfrm>
                <a:off x="5562007" y="3260778"/>
                <a:ext cx="467833" cy="46783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3</a:t>
                </a:r>
              </a:p>
            </p:txBody>
          </p:sp>
          <p:cxnSp>
            <p:nvCxnSpPr>
              <p:cNvPr id="79" name="Straight Arrow Connector 78">
                <a:extLst>
                  <a:ext uri="{FF2B5EF4-FFF2-40B4-BE49-F238E27FC236}">
                    <a16:creationId xmlns:a16="http://schemas.microsoft.com/office/drawing/2014/main" id="{889EC1EB-E4B0-294F-8C0C-52D0E0C72E74}"/>
                  </a:ext>
                </a:extLst>
              </p:cNvPr>
              <p:cNvCxnSpPr>
                <a:cxnSpLocks/>
                <a:stCxn id="75" idx="5"/>
              </p:cNvCxnSpPr>
              <p:nvPr/>
            </p:nvCxnSpPr>
            <p:spPr>
              <a:xfrm>
                <a:off x="6492968" y="2775243"/>
                <a:ext cx="373312" cy="48400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Oval 79">
                <a:extLst>
                  <a:ext uri="{FF2B5EF4-FFF2-40B4-BE49-F238E27FC236}">
                    <a16:creationId xmlns:a16="http://schemas.microsoft.com/office/drawing/2014/main" id="{A8628CAE-09A3-A445-98FA-85B36B99EB0C}"/>
                  </a:ext>
                </a:extLst>
              </p:cNvPr>
              <p:cNvSpPr/>
              <p:nvPr/>
            </p:nvSpPr>
            <p:spPr bwMode="auto">
              <a:xfrm>
                <a:off x="6632363" y="3259247"/>
                <a:ext cx="467833" cy="46783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4</a:t>
                </a:r>
              </a:p>
            </p:txBody>
          </p:sp>
          <p:sp>
            <p:nvSpPr>
              <p:cNvPr id="81" name="TextBox 80">
                <a:extLst>
                  <a:ext uri="{FF2B5EF4-FFF2-40B4-BE49-F238E27FC236}">
                    <a16:creationId xmlns:a16="http://schemas.microsoft.com/office/drawing/2014/main" id="{EE7F79D7-DAB3-AC4A-8D19-A906891D29BC}"/>
                  </a:ext>
                </a:extLst>
              </p:cNvPr>
              <p:cNvSpPr txBox="1"/>
              <p:nvPr/>
            </p:nvSpPr>
            <p:spPr>
              <a:xfrm>
                <a:off x="5750882" y="2834262"/>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82" name="TextBox 81">
                <a:extLst>
                  <a:ext uri="{FF2B5EF4-FFF2-40B4-BE49-F238E27FC236}">
                    <a16:creationId xmlns:a16="http://schemas.microsoft.com/office/drawing/2014/main" id="{5822327E-5E32-2745-A091-9166680F4992}"/>
                  </a:ext>
                </a:extLst>
              </p:cNvPr>
              <p:cNvSpPr txBox="1"/>
              <p:nvPr/>
            </p:nvSpPr>
            <p:spPr>
              <a:xfrm>
                <a:off x="6578729" y="1952454"/>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83" name="Oval 82">
                <a:extLst>
                  <a:ext uri="{FF2B5EF4-FFF2-40B4-BE49-F238E27FC236}">
                    <a16:creationId xmlns:a16="http://schemas.microsoft.com/office/drawing/2014/main" id="{F5A4E2B1-7D4C-1E43-98D4-8FD65A3D1C14}"/>
                  </a:ext>
                </a:extLst>
              </p:cNvPr>
              <p:cNvSpPr/>
              <p:nvPr/>
            </p:nvSpPr>
            <p:spPr bwMode="auto">
              <a:xfrm>
                <a:off x="8533832" y="3258991"/>
                <a:ext cx="467833" cy="467833"/>
              </a:xfrm>
              <a:prstGeom prst="ellipse">
                <a:avLst/>
              </a:prstGeom>
              <a:solidFill>
                <a:schemeClr val="bg1"/>
              </a:solidFill>
              <a:ln w="28575">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7</a:t>
                </a:r>
              </a:p>
            </p:txBody>
          </p:sp>
          <p:cxnSp>
            <p:nvCxnSpPr>
              <p:cNvPr id="84" name="Straight Arrow Connector 83">
                <a:extLst>
                  <a:ext uri="{FF2B5EF4-FFF2-40B4-BE49-F238E27FC236}">
                    <a16:creationId xmlns:a16="http://schemas.microsoft.com/office/drawing/2014/main" id="{37F41226-13ED-B642-AD89-7CE32874EBF6}"/>
                  </a:ext>
                </a:extLst>
              </p:cNvPr>
              <p:cNvCxnSpPr>
                <a:cxnSpLocks/>
                <a:stCxn id="76" idx="5"/>
              </p:cNvCxnSpPr>
              <p:nvPr/>
            </p:nvCxnSpPr>
            <p:spPr>
              <a:xfrm>
                <a:off x="8471233" y="2774987"/>
                <a:ext cx="296516" cy="48400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5" name="Oval 84">
                <a:extLst>
                  <a:ext uri="{FF2B5EF4-FFF2-40B4-BE49-F238E27FC236}">
                    <a16:creationId xmlns:a16="http://schemas.microsoft.com/office/drawing/2014/main" id="{21DE3FF1-61BB-944B-8337-82DC76AB8F99}"/>
                  </a:ext>
                </a:extLst>
              </p:cNvPr>
              <p:cNvSpPr/>
              <p:nvPr/>
            </p:nvSpPr>
            <p:spPr bwMode="auto">
              <a:xfrm>
                <a:off x="7604080" y="3250718"/>
                <a:ext cx="467833" cy="46783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6</a:t>
                </a:r>
              </a:p>
            </p:txBody>
          </p:sp>
          <p:cxnSp>
            <p:nvCxnSpPr>
              <p:cNvPr id="86" name="Straight Arrow Connector 85">
                <a:extLst>
                  <a:ext uri="{FF2B5EF4-FFF2-40B4-BE49-F238E27FC236}">
                    <a16:creationId xmlns:a16="http://schemas.microsoft.com/office/drawing/2014/main" id="{19E1E413-0967-0949-8D95-6C6AFD6C3974}"/>
                  </a:ext>
                </a:extLst>
              </p:cNvPr>
              <p:cNvCxnSpPr>
                <a:cxnSpLocks/>
                <a:stCxn id="76" idx="3"/>
              </p:cNvCxnSpPr>
              <p:nvPr/>
            </p:nvCxnSpPr>
            <p:spPr>
              <a:xfrm flipH="1">
                <a:off x="7837997" y="2774987"/>
                <a:ext cx="302429" cy="47573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C00F37BA-1832-4B4C-887F-B6E3E66173AE}"/>
                  </a:ext>
                </a:extLst>
              </p:cNvPr>
              <p:cNvSpPr txBox="1"/>
              <p:nvPr/>
            </p:nvSpPr>
            <p:spPr>
              <a:xfrm>
                <a:off x="8588677" y="2802471"/>
                <a:ext cx="27122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L</a:t>
                </a:r>
              </a:p>
            </p:txBody>
          </p:sp>
          <p:sp>
            <p:nvSpPr>
              <p:cNvPr id="89" name="Oval 88">
                <a:extLst>
                  <a:ext uri="{FF2B5EF4-FFF2-40B4-BE49-F238E27FC236}">
                    <a16:creationId xmlns:a16="http://schemas.microsoft.com/office/drawing/2014/main" id="{FA0299CA-99AA-3A40-AB77-CE447D8DC17D}"/>
                  </a:ext>
                </a:extLst>
              </p:cNvPr>
              <p:cNvSpPr/>
              <p:nvPr/>
            </p:nvSpPr>
            <p:spPr bwMode="auto">
              <a:xfrm>
                <a:off x="8625988" y="4090445"/>
                <a:ext cx="467833" cy="467833"/>
              </a:xfrm>
              <a:prstGeom prst="ellipse">
                <a:avLst/>
              </a:prstGeom>
              <a:solidFill>
                <a:schemeClr val="bg1"/>
              </a:solidFill>
              <a:ln w="28575">
                <a:solidFill>
                  <a:schemeClr val="accent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457166" rtl="0" eaLnBrk="1" fontAlgn="auto" latinLnBrk="0" hangingPunct="1">
                  <a:lnSpc>
                    <a:spcPct val="100000"/>
                  </a:lnSpc>
                  <a:spcBef>
                    <a:spcPct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sym typeface="Arial"/>
                  </a:rPr>
                  <a:t>8</a:t>
                </a:r>
              </a:p>
            </p:txBody>
          </p:sp>
          <p:cxnSp>
            <p:nvCxnSpPr>
              <p:cNvPr id="90" name="Straight Arrow Connector 89">
                <a:extLst>
                  <a:ext uri="{FF2B5EF4-FFF2-40B4-BE49-F238E27FC236}">
                    <a16:creationId xmlns:a16="http://schemas.microsoft.com/office/drawing/2014/main" id="{29414CE3-6B09-054D-8121-44D3950C43C4}"/>
                  </a:ext>
                </a:extLst>
              </p:cNvPr>
              <p:cNvCxnSpPr>
                <a:cxnSpLocks/>
              </p:cNvCxnSpPr>
              <p:nvPr/>
            </p:nvCxnSpPr>
            <p:spPr>
              <a:xfrm>
                <a:off x="8767749" y="3726824"/>
                <a:ext cx="92156" cy="363621"/>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CE679D74-2187-904D-B96B-0EE3D70E9ECB}"/>
                  </a:ext>
                </a:extLst>
              </p:cNvPr>
              <p:cNvSpPr txBox="1"/>
              <p:nvPr/>
            </p:nvSpPr>
            <p:spPr>
              <a:xfrm>
                <a:off x="8841249" y="3777829"/>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R</a:t>
                </a:r>
              </a:p>
            </p:txBody>
          </p:sp>
          <p:sp>
            <p:nvSpPr>
              <p:cNvPr id="92" name="TextBox 91">
                <a:extLst>
                  <a:ext uri="{FF2B5EF4-FFF2-40B4-BE49-F238E27FC236}">
                    <a16:creationId xmlns:a16="http://schemas.microsoft.com/office/drawing/2014/main" id="{88993D58-E4B9-DE41-B07A-3C01455E375A}"/>
                  </a:ext>
                </a:extLst>
              </p:cNvPr>
              <p:cNvSpPr txBox="1"/>
              <p:nvPr/>
            </p:nvSpPr>
            <p:spPr>
              <a:xfrm>
                <a:off x="7736639" y="2785499"/>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sp>
            <p:nvSpPr>
              <p:cNvPr id="93" name="TextBox 92">
                <a:extLst>
                  <a:ext uri="{FF2B5EF4-FFF2-40B4-BE49-F238E27FC236}">
                    <a16:creationId xmlns:a16="http://schemas.microsoft.com/office/drawing/2014/main" id="{62B82574-B6B5-FA49-9479-B0C7897512BE}"/>
                  </a:ext>
                </a:extLst>
              </p:cNvPr>
              <p:cNvSpPr txBox="1"/>
              <p:nvPr/>
            </p:nvSpPr>
            <p:spPr>
              <a:xfrm>
                <a:off x="6651106" y="2798820"/>
                <a:ext cx="27122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L</a:t>
                </a:r>
              </a:p>
            </p:txBody>
          </p:sp>
          <p:sp>
            <p:nvSpPr>
              <p:cNvPr id="63" name="TextBox 62">
                <a:extLst>
                  <a:ext uri="{FF2B5EF4-FFF2-40B4-BE49-F238E27FC236}">
                    <a16:creationId xmlns:a16="http://schemas.microsoft.com/office/drawing/2014/main" id="{F67C5D81-F0D6-044E-B9A8-D027A348B211}"/>
                  </a:ext>
                </a:extLst>
              </p:cNvPr>
              <p:cNvSpPr txBox="1"/>
              <p:nvPr/>
            </p:nvSpPr>
            <p:spPr>
              <a:xfrm>
                <a:off x="7697794" y="1981200"/>
                <a:ext cx="27122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L</a:t>
                </a:r>
              </a:p>
            </p:txBody>
          </p:sp>
        </p:grpSp>
      </p:grpSp>
      <p:cxnSp>
        <p:nvCxnSpPr>
          <p:cNvPr id="56" name="Straight Arrow Connector 55">
            <a:extLst>
              <a:ext uri="{FF2B5EF4-FFF2-40B4-BE49-F238E27FC236}">
                <a16:creationId xmlns:a16="http://schemas.microsoft.com/office/drawing/2014/main" id="{54A63911-6AB2-2841-82C3-96773B8336DA}"/>
              </a:ext>
            </a:extLst>
          </p:cNvPr>
          <p:cNvCxnSpPr>
            <a:cxnSpLocks/>
          </p:cNvCxnSpPr>
          <p:nvPr/>
        </p:nvCxnSpPr>
        <p:spPr>
          <a:xfrm>
            <a:off x="7235581" y="1912556"/>
            <a:ext cx="698108" cy="43038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9316CB77-3E42-B647-A1A5-0EAB93DCE809}"/>
              </a:ext>
            </a:extLst>
          </p:cNvPr>
          <p:cNvSpPr txBox="1"/>
          <p:nvPr/>
        </p:nvSpPr>
        <p:spPr>
          <a:xfrm>
            <a:off x="7340576" y="2076715"/>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B</a:t>
            </a:r>
          </a:p>
        </p:txBody>
      </p:sp>
      <p:cxnSp>
        <p:nvCxnSpPr>
          <p:cNvPr id="61" name="Straight Arrow Connector 60">
            <a:extLst>
              <a:ext uri="{FF2B5EF4-FFF2-40B4-BE49-F238E27FC236}">
                <a16:creationId xmlns:a16="http://schemas.microsoft.com/office/drawing/2014/main" id="{A7881D78-6D45-E647-A595-074DD0EA3565}"/>
              </a:ext>
            </a:extLst>
          </p:cNvPr>
          <p:cNvCxnSpPr>
            <a:cxnSpLocks/>
          </p:cNvCxnSpPr>
          <p:nvPr/>
        </p:nvCxnSpPr>
        <p:spPr>
          <a:xfrm>
            <a:off x="7851002" y="3497638"/>
            <a:ext cx="691101" cy="508920"/>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389FEADA-D19A-8D40-95AC-36AA79C230C0}"/>
              </a:ext>
            </a:extLst>
          </p:cNvPr>
          <p:cNvSpPr txBox="1"/>
          <p:nvPr/>
        </p:nvSpPr>
        <p:spPr>
          <a:xfrm>
            <a:off x="7989730" y="3435346"/>
            <a:ext cx="287258" cy="261610"/>
          </a:xfrm>
          <a:prstGeom prst="rect">
            <a:avLst/>
          </a:prstGeom>
          <a:noFill/>
        </p:spPr>
        <p:txBody>
          <a:bodyPr wrap="none" rtlCol="0">
            <a:spAutoFit/>
          </a:bodyPr>
          <a:lstStyle/>
          <a:p>
            <a:pPr marL="0" marR="0" lvl="0" indent="0" algn="l" defTabSz="457166"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prstClr val="black"/>
                </a:solidFill>
                <a:effectLst/>
                <a:uLnTx/>
                <a:uFillTx/>
                <a:latin typeface="Arial"/>
                <a:cs typeface="Arial"/>
                <a:sym typeface="Arial"/>
              </a:rPr>
              <a:t>R</a:t>
            </a:r>
          </a:p>
        </p:txBody>
      </p:sp>
    </p:spTree>
    <p:extLst>
      <p:ext uri="{BB962C8B-B14F-4D97-AF65-F5344CB8AC3E}">
        <p14:creationId xmlns:p14="http://schemas.microsoft.com/office/powerpoint/2010/main" val="146972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1BA044-74C3-384B-A9BA-D7657108BFD8}"/>
              </a:ext>
            </a:extLst>
          </p:cNvPr>
          <p:cNvSpPr>
            <a:spLocks noGrp="1"/>
          </p:cNvSpPr>
          <p:nvPr>
            <p:ph idx="1"/>
          </p:nvPr>
        </p:nvSpPr>
        <p:spPr>
          <a:xfrm>
            <a:off x="173718" y="1049992"/>
            <a:ext cx="5172917" cy="3680167"/>
          </a:xfrm>
        </p:spPr>
        <p:txBody>
          <a:bodyPr>
            <a:normAutofit fontScale="92500" lnSpcReduction="10000"/>
          </a:bodyPr>
          <a:lstStyle/>
          <a:p>
            <a:r>
              <a:rPr lang="en-US" b="1" dirty="0"/>
              <a:t>Need separate concretization of build dependencies to make this work</a:t>
            </a:r>
          </a:p>
          <a:p>
            <a:pPr lvl="1"/>
            <a:r>
              <a:rPr lang="en-US" dirty="0"/>
              <a:t>Model compiler as build dep (not unified)</a:t>
            </a:r>
          </a:p>
          <a:p>
            <a:pPr lvl="1"/>
            <a:r>
              <a:rPr lang="en-US" dirty="0"/>
              <a:t>Runtimes as link deps (unified)</a:t>
            </a:r>
          </a:p>
          <a:p>
            <a:pPr lvl="1"/>
            <a:r>
              <a:rPr lang="en-US" dirty="0"/>
              <a:t>Ensure compatibility between runtimes when using multiple compilers together</a:t>
            </a:r>
          </a:p>
          <a:p>
            <a:r>
              <a:rPr lang="en-US" b="1" dirty="0"/>
              <a:t>We need deeper modeling of compilers to handle compiler interoperability</a:t>
            </a:r>
          </a:p>
          <a:p>
            <a:pPr lvl="1"/>
            <a:r>
              <a:rPr lang="en-US" dirty="0" err="1"/>
              <a:t>libstdc</a:t>
            </a:r>
            <a:r>
              <a:rPr lang="en-US" dirty="0"/>
              <a:t>++, </a:t>
            </a:r>
            <a:r>
              <a:rPr lang="en-US" dirty="0" err="1"/>
              <a:t>libc</a:t>
            </a:r>
            <a:r>
              <a:rPr lang="en-US" dirty="0"/>
              <a:t>++ compatibility</a:t>
            </a:r>
          </a:p>
          <a:p>
            <a:pPr lvl="1"/>
            <a:r>
              <a:rPr lang="en-US" dirty="0"/>
              <a:t>Compilers that depend on compilers</a:t>
            </a:r>
          </a:p>
          <a:p>
            <a:pPr lvl="1"/>
            <a:r>
              <a:rPr lang="en-US" dirty="0"/>
              <a:t>Linking executables with multiple compilers </a:t>
            </a:r>
          </a:p>
          <a:p>
            <a:r>
              <a:rPr lang="en-US" b="1" dirty="0"/>
              <a:t>Packages that depend on languages</a:t>
            </a:r>
          </a:p>
          <a:p>
            <a:pPr lvl="1"/>
            <a:r>
              <a:rPr lang="en-US" dirty="0"/>
              <a:t>Depend on </a:t>
            </a:r>
            <a:r>
              <a:rPr lang="en-US" b="1" dirty="0"/>
              <a:t>cxx@2011</a:t>
            </a:r>
            <a:r>
              <a:rPr lang="en-US" dirty="0"/>
              <a:t>, </a:t>
            </a:r>
            <a:r>
              <a:rPr lang="en-US" b="1" dirty="0"/>
              <a:t>cxx@2017</a:t>
            </a:r>
            <a:r>
              <a:rPr lang="en-US" dirty="0"/>
              <a:t>, </a:t>
            </a:r>
            <a:r>
              <a:rPr lang="en-US" b="1" dirty="0"/>
              <a:t>fortran@1995</a:t>
            </a:r>
            <a:r>
              <a:rPr lang="en-US" dirty="0"/>
              <a:t>, </a:t>
            </a:r>
            <a:r>
              <a:rPr lang="en-US" dirty="0" err="1"/>
              <a:t>etc</a:t>
            </a:r>
            <a:endParaRPr lang="en-US" dirty="0"/>
          </a:p>
          <a:p>
            <a:pPr lvl="1"/>
            <a:r>
              <a:rPr lang="en-US" dirty="0"/>
              <a:t>Depend on </a:t>
            </a:r>
            <a:r>
              <a:rPr lang="en-US" b="1" dirty="0"/>
              <a:t>openmp@4.5</a:t>
            </a:r>
            <a:r>
              <a:rPr lang="en-US" dirty="0"/>
              <a:t>, other compiler features</a:t>
            </a:r>
          </a:p>
          <a:p>
            <a:pPr lvl="1"/>
            <a:r>
              <a:rPr lang="en-US" dirty="0"/>
              <a:t>Model languages, </a:t>
            </a:r>
            <a:r>
              <a:rPr lang="en-US" dirty="0" err="1"/>
              <a:t>openmp</a:t>
            </a:r>
            <a:r>
              <a:rPr lang="en-US" dirty="0"/>
              <a:t>, </a:t>
            </a:r>
            <a:r>
              <a:rPr lang="en-US" dirty="0" err="1"/>
              <a:t>cuda</a:t>
            </a:r>
            <a:r>
              <a:rPr lang="en-US" dirty="0"/>
              <a:t>, etc. as </a:t>
            </a:r>
            <a:r>
              <a:rPr lang="en-US" dirty="0" err="1"/>
              <a:t>virtuals</a:t>
            </a:r>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7FE00A7B-99C1-E44C-8435-9C37B215F014}"/>
              </a:ext>
            </a:extLst>
          </p:cNvPr>
          <p:cNvSpPr>
            <a:spLocks noGrp="1"/>
          </p:cNvSpPr>
          <p:nvPr>
            <p:ph type="title"/>
          </p:nvPr>
        </p:nvSpPr>
        <p:spPr/>
        <p:txBody>
          <a:bodyPr/>
          <a:lstStyle/>
          <a:p>
            <a:r>
              <a:rPr lang="en-US" dirty="0"/>
              <a:t>Roadmap:</a:t>
            </a:r>
            <a:br>
              <a:rPr lang="en-US" dirty="0"/>
            </a:br>
            <a:r>
              <a:rPr lang="en-US" dirty="0"/>
              <a:t>Compilers as dependencies</a:t>
            </a:r>
          </a:p>
        </p:txBody>
      </p:sp>
      <p:grpSp>
        <p:nvGrpSpPr>
          <p:cNvPr id="4" name="Group 3">
            <a:extLst>
              <a:ext uri="{FF2B5EF4-FFF2-40B4-BE49-F238E27FC236}">
                <a16:creationId xmlns:a16="http://schemas.microsoft.com/office/drawing/2014/main" id="{B4F8CAB6-E060-ED44-9092-FE4300CA57A1}"/>
              </a:ext>
            </a:extLst>
          </p:cNvPr>
          <p:cNvGrpSpPr/>
          <p:nvPr/>
        </p:nvGrpSpPr>
        <p:grpSpPr>
          <a:xfrm>
            <a:off x="5277392" y="1502204"/>
            <a:ext cx="3639999" cy="2469821"/>
            <a:chOff x="3757358" y="1169603"/>
            <a:chExt cx="5350173" cy="3436204"/>
          </a:xfrm>
        </p:grpSpPr>
        <p:sp>
          <p:nvSpPr>
            <p:cNvPr id="5" name="Oval 4">
              <a:extLst>
                <a:ext uri="{FF2B5EF4-FFF2-40B4-BE49-F238E27FC236}">
                  <a16:creationId xmlns:a16="http://schemas.microsoft.com/office/drawing/2014/main" id="{E5DE2232-4FFB-754B-9B07-E76A8A76869C}"/>
                </a:ext>
              </a:extLst>
            </p:cNvPr>
            <p:cNvSpPr/>
            <p:nvPr/>
          </p:nvSpPr>
          <p:spPr bwMode="auto">
            <a:xfrm>
              <a:off x="7792716" y="1227644"/>
              <a:ext cx="467833"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000000"/>
                  </a:solidFill>
                  <a:effectLst/>
                  <a:uLnTx/>
                  <a:uFillTx/>
                  <a:latin typeface="Arial"/>
                  <a:ea typeface="+mn-ea"/>
                  <a:cs typeface="+mn-cs"/>
                  <a:sym typeface="Arial"/>
                </a:rPr>
                <a:t>1</a:t>
              </a:r>
            </a:p>
          </p:txBody>
        </p:sp>
        <p:sp>
          <p:nvSpPr>
            <p:cNvPr id="6" name="Oval 5">
              <a:extLst>
                <a:ext uri="{FF2B5EF4-FFF2-40B4-BE49-F238E27FC236}">
                  <a16:creationId xmlns:a16="http://schemas.microsoft.com/office/drawing/2014/main" id="{E2094A21-FD63-BE4D-AA5E-82F575DFDA08}"/>
                </a:ext>
              </a:extLst>
            </p:cNvPr>
            <p:cNvSpPr/>
            <p:nvPr/>
          </p:nvSpPr>
          <p:spPr bwMode="auto">
            <a:xfrm>
              <a:off x="7705177" y="2281295"/>
              <a:ext cx="1357426"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825" b="1" i="0" u="none" strike="noStrike" kern="0" cap="none" spc="0" normalizeH="0" baseline="0" noProof="0" dirty="0">
                  <a:ln>
                    <a:noFill/>
                  </a:ln>
                  <a:solidFill>
                    <a:srgbClr val="000000"/>
                  </a:solidFill>
                  <a:effectLst/>
                  <a:uLnTx/>
                  <a:uFillTx/>
                  <a:latin typeface="Arial"/>
                  <a:ea typeface="+mn-ea"/>
                  <a:cs typeface="+mn-cs"/>
                  <a:sym typeface="Arial"/>
                </a:rPr>
                <a:t>intel@17</a:t>
              </a:r>
            </a:p>
          </p:txBody>
        </p:sp>
        <p:cxnSp>
          <p:nvCxnSpPr>
            <p:cNvPr id="7" name="Straight Arrow Connector 6">
              <a:extLst>
                <a:ext uri="{FF2B5EF4-FFF2-40B4-BE49-F238E27FC236}">
                  <a16:creationId xmlns:a16="http://schemas.microsoft.com/office/drawing/2014/main" id="{7AE79E3F-4CC6-6F47-A5AE-A82A26D01A4D}"/>
                </a:ext>
              </a:extLst>
            </p:cNvPr>
            <p:cNvCxnSpPr>
              <a:cxnSpLocks/>
              <a:endCxn id="6" idx="0"/>
            </p:cNvCxnSpPr>
            <p:nvPr/>
          </p:nvCxnSpPr>
          <p:spPr>
            <a:xfrm>
              <a:off x="8146483" y="1699389"/>
              <a:ext cx="237407" cy="58190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39AA4FD0-3598-1548-9FB6-05CC54BC7233}"/>
                </a:ext>
              </a:extLst>
            </p:cNvPr>
            <p:cNvSpPr/>
            <p:nvPr/>
          </p:nvSpPr>
          <p:spPr bwMode="auto">
            <a:xfrm>
              <a:off x="7633223" y="3470989"/>
              <a:ext cx="1474308"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900" b="1" i="0" u="none" strike="noStrike" kern="0" cap="none" spc="0" normalizeH="0" baseline="0" noProof="0" dirty="0" err="1">
                  <a:ln>
                    <a:noFill/>
                  </a:ln>
                  <a:solidFill>
                    <a:srgbClr val="000000"/>
                  </a:solidFill>
                  <a:effectLst/>
                  <a:uLnTx/>
                  <a:uFillTx/>
                  <a:latin typeface="Arial"/>
                  <a:ea typeface="+mn-ea"/>
                  <a:cs typeface="+mn-cs"/>
                  <a:sym typeface="Arial"/>
                </a:rPr>
                <a:t>gcc@xxx</a:t>
              </a:r>
              <a:endParaRPr kumimoji="0" lang="en-US" sz="900" b="1"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9" name="Straight Arrow Connector 8">
              <a:extLst>
                <a:ext uri="{FF2B5EF4-FFF2-40B4-BE49-F238E27FC236}">
                  <a16:creationId xmlns:a16="http://schemas.microsoft.com/office/drawing/2014/main" id="{64095820-E91A-3245-9336-D3FD904D7E31}"/>
                </a:ext>
              </a:extLst>
            </p:cNvPr>
            <p:cNvCxnSpPr>
              <a:cxnSpLocks/>
              <a:stCxn id="6" idx="4"/>
            </p:cNvCxnSpPr>
            <p:nvPr/>
          </p:nvCxnSpPr>
          <p:spPr>
            <a:xfrm flipH="1">
              <a:off x="8146480" y="2749128"/>
              <a:ext cx="237410" cy="725773"/>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705F95F-4430-A749-8F95-397E3B2EDD2D}"/>
                </a:ext>
              </a:extLst>
            </p:cNvPr>
            <p:cNvSpPr txBox="1"/>
            <p:nvPr/>
          </p:nvSpPr>
          <p:spPr>
            <a:xfrm>
              <a:off x="8240260" y="1827949"/>
              <a:ext cx="372743"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B</a:t>
              </a:r>
            </a:p>
          </p:txBody>
        </p:sp>
        <p:sp>
          <p:nvSpPr>
            <p:cNvPr id="11" name="TextBox 10">
              <a:extLst>
                <a:ext uri="{FF2B5EF4-FFF2-40B4-BE49-F238E27FC236}">
                  <a16:creationId xmlns:a16="http://schemas.microsoft.com/office/drawing/2014/main" id="{DAC24C80-F03F-3D47-8117-628DFD482B33}"/>
                </a:ext>
              </a:extLst>
            </p:cNvPr>
            <p:cNvSpPr txBox="1"/>
            <p:nvPr/>
          </p:nvSpPr>
          <p:spPr>
            <a:xfrm>
              <a:off x="8258333" y="2975465"/>
              <a:ext cx="372743"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R</a:t>
              </a:r>
            </a:p>
          </p:txBody>
        </p:sp>
        <p:sp>
          <p:nvSpPr>
            <p:cNvPr id="12" name="Oval 11">
              <a:extLst>
                <a:ext uri="{FF2B5EF4-FFF2-40B4-BE49-F238E27FC236}">
                  <a16:creationId xmlns:a16="http://schemas.microsoft.com/office/drawing/2014/main" id="{C88931BC-E939-FE41-92B3-DC65D7AFFFD2}"/>
                </a:ext>
              </a:extLst>
            </p:cNvPr>
            <p:cNvSpPr/>
            <p:nvPr/>
          </p:nvSpPr>
          <p:spPr bwMode="auto">
            <a:xfrm>
              <a:off x="6256219" y="1490922"/>
              <a:ext cx="467833" cy="467833"/>
            </a:xfrm>
            <a:prstGeom prst="ellipse">
              <a:avLst/>
            </a:prstGeom>
            <a:solidFill>
              <a:schemeClr val="bg1"/>
            </a:solidFill>
            <a:ln w="28575">
              <a:solidFill>
                <a:schemeClr val="accent3"/>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000000"/>
                  </a:solidFill>
                  <a:effectLst/>
                  <a:uLnTx/>
                  <a:uFillTx/>
                  <a:latin typeface="Arial"/>
                  <a:ea typeface="+mn-ea"/>
                  <a:cs typeface="+mn-cs"/>
                  <a:sym typeface="Arial"/>
                </a:rPr>
                <a:t>2</a:t>
              </a:r>
            </a:p>
          </p:txBody>
        </p:sp>
        <p:cxnSp>
          <p:nvCxnSpPr>
            <p:cNvPr id="13" name="Straight Arrow Connector 12">
              <a:extLst>
                <a:ext uri="{FF2B5EF4-FFF2-40B4-BE49-F238E27FC236}">
                  <a16:creationId xmlns:a16="http://schemas.microsoft.com/office/drawing/2014/main" id="{304E891F-F827-9642-8894-4A20CA983C16}"/>
                </a:ext>
              </a:extLst>
            </p:cNvPr>
            <p:cNvCxnSpPr>
              <a:cxnSpLocks/>
              <a:stCxn id="5" idx="2"/>
            </p:cNvCxnSpPr>
            <p:nvPr/>
          </p:nvCxnSpPr>
          <p:spPr>
            <a:xfrm flipH="1">
              <a:off x="6655540" y="1461561"/>
              <a:ext cx="1137176" cy="97874"/>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FD5CFB6-EC20-D444-89DD-01E7D50A440F}"/>
                </a:ext>
              </a:extLst>
            </p:cNvPr>
            <p:cNvSpPr/>
            <p:nvPr/>
          </p:nvSpPr>
          <p:spPr bwMode="auto">
            <a:xfrm>
              <a:off x="4913003" y="2264637"/>
              <a:ext cx="1577132"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825" b="1" i="0" u="none" strike="noStrike" kern="0" cap="none" spc="0" normalizeH="0" baseline="0" noProof="0" dirty="0">
                  <a:ln>
                    <a:noFill/>
                  </a:ln>
                  <a:solidFill>
                    <a:srgbClr val="000000"/>
                  </a:solidFill>
                  <a:effectLst/>
                  <a:uLnTx/>
                  <a:uFillTx/>
                  <a:latin typeface="Arial"/>
                  <a:ea typeface="+mn-ea"/>
                  <a:cs typeface="+mn-cs"/>
                  <a:sym typeface="Arial"/>
                </a:rPr>
                <a:t>intel@16</a:t>
              </a:r>
            </a:p>
          </p:txBody>
        </p:sp>
        <p:sp>
          <p:nvSpPr>
            <p:cNvPr id="15" name="TextBox 14">
              <a:extLst>
                <a:ext uri="{FF2B5EF4-FFF2-40B4-BE49-F238E27FC236}">
                  <a16:creationId xmlns:a16="http://schemas.microsoft.com/office/drawing/2014/main" id="{02FAF8B4-9727-EB4E-AE55-0E13624F9856}"/>
                </a:ext>
              </a:extLst>
            </p:cNvPr>
            <p:cNvSpPr txBox="1"/>
            <p:nvPr/>
          </p:nvSpPr>
          <p:spPr>
            <a:xfrm>
              <a:off x="5750470" y="1846199"/>
              <a:ext cx="372743"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B</a:t>
              </a:r>
            </a:p>
          </p:txBody>
        </p:sp>
        <p:cxnSp>
          <p:nvCxnSpPr>
            <p:cNvPr id="16" name="Straight Arrow Connector 15">
              <a:extLst>
                <a:ext uri="{FF2B5EF4-FFF2-40B4-BE49-F238E27FC236}">
                  <a16:creationId xmlns:a16="http://schemas.microsoft.com/office/drawing/2014/main" id="{D224AFB3-749D-874C-81E7-B821B36169D3}"/>
                </a:ext>
              </a:extLst>
            </p:cNvPr>
            <p:cNvCxnSpPr>
              <a:cxnSpLocks/>
            </p:cNvCxnSpPr>
            <p:nvPr/>
          </p:nvCxnSpPr>
          <p:spPr>
            <a:xfrm flipH="1">
              <a:off x="5701569" y="1890242"/>
              <a:ext cx="623163" cy="374395"/>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2CC76DBE-E367-994C-97F9-411C9C0136B4}"/>
                </a:ext>
              </a:extLst>
            </p:cNvPr>
            <p:cNvSpPr/>
            <p:nvPr/>
          </p:nvSpPr>
          <p:spPr bwMode="auto">
            <a:xfrm>
              <a:off x="4539471" y="3112482"/>
              <a:ext cx="1464862"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825" b="1" i="0" u="none" strike="noStrike" kern="0" cap="none" spc="0" normalizeH="0" baseline="0" noProof="0" dirty="0">
                  <a:ln>
                    <a:noFill/>
                  </a:ln>
                  <a:solidFill>
                    <a:srgbClr val="000000"/>
                  </a:solidFill>
                  <a:effectLst/>
                  <a:uLnTx/>
                  <a:uFillTx/>
                  <a:latin typeface="Arial"/>
                  <a:ea typeface="+mn-ea"/>
                  <a:cs typeface="+mn-cs"/>
                  <a:sym typeface="Arial"/>
                </a:rPr>
                <a:t>gcc@4.9.3</a:t>
              </a:r>
            </a:p>
          </p:txBody>
        </p:sp>
        <p:cxnSp>
          <p:nvCxnSpPr>
            <p:cNvPr id="18" name="Straight Arrow Connector 17">
              <a:extLst>
                <a:ext uri="{FF2B5EF4-FFF2-40B4-BE49-F238E27FC236}">
                  <a16:creationId xmlns:a16="http://schemas.microsoft.com/office/drawing/2014/main" id="{7A36317D-AC74-EE47-937D-08A937775C5F}"/>
                </a:ext>
              </a:extLst>
            </p:cNvPr>
            <p:cNvCxnSpPr>
              <a:cxnSpLocks/>
            </p:cNvCxnSpPr>
            <p:nvPr/>
          </p:nvCxnSpPr>
          <p:spPr>
            <a:xfrm flipH="1">
              <a:off x="5271902" y="2732470"/>
              <a:ext cx="429668" cy="380012"/>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98E5F48-239F-524E-89AE-F451821A845E}"/>
                </a:ext>
              </a:extLst>
            </p:cNvPr>
            <p:cNvSpPr txBox="1"/>
            <p:nvPr/>
          </p:nvSpPr>
          <p:spPr>
            <a:xfrm>
              <a:off x="5064823" y="2811480"/>
              <a:ext cx="372743"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R</a:t>
              </a:r>
            </a:p>
          </p:txBody>
        </p:sp>
        <p:sp>
          <p:nvSpPr>
            <p:cNvPr id="20" name="TextBox 19">
              <a:extLst>
                <a:ext uri="{FF2B5EF4-FFF2-40B4-BE49-F238E27FC236}">
                  <a16:creationId xmlns:a16="http://schemas.microsoft.com/office/drawing/2014/main" id="{84899CF7-84FA-8448-8DCF-BC883DFE4C78}"/>
                </a:ext>
              </a:extLst>
            </p:cNvPr>
            <p:cNvSpPr txBox="1"/>
            <p:nvPr/>
          </p:nvSpPr>
          <p:spPr>
            <a:xfrm>
              <a:off x="7192558" y="1523028"/>
              <a:ext cx="358606"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L</a:t>
              </a:r>
            </a:p>
          </p:txBody>
        </p:sp>
        <p:grpSp>
          <p:nvGrpSpPr>
            <p:cNvPr id="22" name="Group 21">
              <a:extLst>
                <a:ext uri="{FF2B5EF4-FFF2-40B4-BE49-F238E27FC236}">
                  <a16:creationId xmlns:a16="http://schemas.microsoft.com/office/drawing/2014/main" id="{B7139C7E-805E-F949-98A3-A6F9A5AD786E}"/>
                </a:ext>
              </a:extLst>
            </p:cNvPr>
            <p:cNvGrpSpPr/>
            <p:nvPr/>
          </p:nvGrpSpPr>
          <p:grpSpPr>
            <a:xfrm>
              <a:off x="3757358" y="1169603"/>
              <a:ext cx="4103871" cy="3436204"/>
              <a:chOff x="3757358" y="1169603"/>
              <a:chExt cx="4103871" cy="3436204"/>
            </a:xfrm>
          </p:grpSpPr>
          <p:cxnSp>
            <p:nvCxnSpPr>
              <p:cNvPr id="23" name="Straight Arrow Connector 22">
                <a:extLst>
                  <a:ext uri="{FF2B5EF4-FFF2-40B4-BE49-F238E27FC236}">
                    <a16:creationId xmlns:a16="http://schemas.microsoft.com/office/drawing/2014/main" id="{2BFBF659-6856-BA42-9622-2A9DCB112D02}"/>
                  </a:ext>
                </a:extLst>
              </p:cNvPr>
              <p:cNvCxnSpPr>
                <a:cxnSpLocks/>
              </p:cNvCxnSpPr>
              <p:nvPr/>
            </p:nvCxnSpPr>
            <p:spPr>
              <a:xfrm flipH="1">
                <a:off x="3757358" y="1169603"/>
                <a:ext cx="448483" cy="290900"/>
              </a:xfrm>
              <a:prstGeom prst="straightConnector1">
                <a:avLst/>
              </a:prstGeom>
              <a:ln w="28575" cmpd="sng">
                <a:solidFill>
                  <a:srgbClr val="C00000"/>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E8710CFC-16F0-BE4E-8235-17852EAD9D4E}"/>
                  </a:ext>
                </a:extLst>
              </p:cNvPr>
              <p:cNvSpPr txBox="1"/>
              <p:nvPr/>
            </p:nvSpPr>
            <p:spPr>
              <a:xfrm>
                <a:off x="4103004" y="1187720"/>
                <a:ext cx="2508105" cy="481728"/>
              </a:xfrm>
              <a:prstGeom prst="rect">
                <a:avLst/>
              </a:prstGeom>
              <a:noFill/>
            </p:spPr>
            <p:txBody>
              <a:bodyPr wrap="squar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825" b="1" i="0" u="none" strike="noStrike" kern="0" cap="none" spc="0" normalizeH="0" baseline="0" noProof="0" dirty="0">
                    <a:ln>
                      <a:noFill/>
                    </a:ln>
                    <a:solidFill>
                      <a:prstClr val="black"/>
                    </a:solidFill>
                    <a:effectLst/>
                    <a:uLnTx/>
                    <a:uFillTx/>
                    <a:latin typeface="Arial"/>
                    <a:cs typeface="Arial"/>
                    <a:sym typeface="Arial"/>
                  </a:rPr>
                  <a:t>Compiler-imposed dependency</a:t>
                </a:r>
              </a:p>
            </p:txBody>
          </p:sp>
          <p:sp>
            <p:nvSpPr>
              <p:cNvPr id="25" name="Oval 24">
                <a:extLst>
                  <a:ext uri="{FF2B5EF4-FFF2-40B4-BE49-F238E27FC236}">
                    <a16:creationId xmlns:a16="http://schemas.microsoft.com/office/drawing/2014/main" id="{E98A4366-38EA-D849-B6CE-9473B0681776}"/>
                  </a:ext>
                </a:extLst>
              </p:cNvPr>
              <p:cNvSpPr/>
              <p:nvPr/>
            </p:nvSpPr>
            <p:spPr bwMode="auto">
              <a:xfrm>
                <a:off x="5142001" y="4137974"/>
                <a:ext cx="1724664" cy="467833"/>
              </a:xfrm>
              <a:prstGeom prst="ellipse">
                <a:avLst/>
              </a:prstGeom>
              <a:solidFill>
                <a:schemeClr val="bg1"/>
              </a:solidFill>
              <a:ln w="28575">
                <a:solidFill>
                  <a:schemeClr val="tx2"/>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marL="0" marR="0" lvl="0" indent="0" algn="ctr" defTabSz="914333" rtl="0" eaLnBrk="1" fontAlgn="auto" latinLnBrk="0" hangingPunct="1">
                  <a:lnSpc>
                    <a:spcPct val="100000"/>
                  </a:lnSpc>
                  <a:spcBef>
                    <a:spcPct val="0"/>
                  </a:spcBef>
                  <a:spcAft>
                    <a:spcPts val="0"/>
                  </a:spcAft>
                  <a:buClr>
                    <a:srgbClr val="000000"/>
                  </a:buClr>
                  <a:buSzTx/>
                  <a:buFont typeface="Arial"/>
                  <a:buNone/>
                  <a:tabLst/>
                  <a:defRPr/>
                </a:pPr>
                <a:r>
                  <a:rPr kumimoji="0" lang="en-US" sz="825" b="1" i="0" u="none" strike="noStrike" kern="0" cap="none" spc="0" normalizeH="0" baseline="0" noProof="0" dirty="0" err="1">
                    <a:ln>
                      <a:noFill/>
                    </a:ln>
                    <a:solidFill>
                      <a:srgbClr val="000000"/>
                    </a:solidFill>
                    <a:effectLst/>
                    <a:uLnTx/>
                    <a:uFillTx/>
                    <a:latin typeface="Arial"/>
                    <a:ea typeface="+mn-ea"/>
                    <a:cs typeface="+mn-cs"/>
                    <a:sym typeface="Arial"/>
                  </a:rPr>
                  <a:t>libstdc</a:t>
                </a:r>
                <a:r>
                  <a:rPr kumimoji="0" lang="en-US" sz="825" b="1" i="0" u="none" strike="noStrike" kern="0" cap="none" spc="0" normalizeH="0" baseline="0" noProof="0" dirty="0">
                    <a:ln>
                      <a:noFill/>
                    </a:ln>
                    <a:solidFill>
                      <a:srgbClr val="000000"/>
                    </a:solidFill>
                    <a:effectLst/>
                    <a:uLnTx/>
                    <a:uFillTx/>
                    <a:latin typeface="Arial"/>
                    <a:ea typeface="+mn-ea"/>
                    <a:cs typeface="+mn-cs"/>
                    <a:sym typeface="Arial"/>
                  </a:rPr>
                  <a:t>++</a:t>
                </a:r>
              </a:p>
            </p:txBody>
          </p:sp>
          <p:cxnSp>
            <p:nvCxnSpPr>
              <p:cNvPr id="26" name="Straight Arrow Connector 25">
                <a:extLst>
                  <a:ext uri="{FF2B5EF4-FFF2-40B4-BE49-F238E27FC236}">
                    <a16:creationId xmlns:a16="http://schemas.microsoft.com/office/drawing/2014/main" id="{718DCA07-A60C-D54E-B1AA-BDE80F853226}"/>
                  </a:ext>
                </a:extLst>
              </p:cNvPr>
              <p:cNvCxnSpPr>
                <a:cxnSpLocks/>
                <a:stCxn id="5" idx="3"/>
                <a:endCxn id="25" idx="7"/>
              </p:cNvCxnSpPr>
              <p:nvPr/>
            </p:nvCxnSpPr>
            <p:spPr>
              <a:xfrm flipH="1">
                <a:off x="6614094" y="1626964"/>
                <a:ext cx="1247135" cy="2579523"/>
              </a:xfrm>
              <a:prstGeom prst="straightConnector1">
                <a:avLst/>
              </a:prstGeom>
              <a:ln w="28575" cmpd="sng">
                <a:solidFill>
                  <a:srgbClr val="C0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7001226-B520-CD4B-8351-7EEF6BE09BE1}"/>
                  </a:ext>
                </a:extLst>
              </p:cNvPr>
              <p:cNvCxnSpPr>
                <a:cxnSpLocks/>
                <a:stCxn id="12" idx="5"/>
              </p:cNvCxnSpPr>
              <p:nvPr/>
            </p:nvCxnSpPr>
            <p:spPr>
              <a:xfrm flipH="1">
                <a:off x="6396338" y="1890242"/>
                <a:ext cx="259201" cy="2247732"/>
              </a:xfrm>
              <a:prstGeom prst="straightConnector1">
                <a:avLst/>
              </a:prstGeom>
              <a:ln w="28575" cmpd="sng">
                <a:solidFill>
                  <a:srgbClr val="C00000"/>
                </a:solidFill>
                <a:prstDash val="lgDash"/>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492CD81-8BCB-7647-9658-9506381F3758}"/>
                  </a:ext>
                </a:extLst>
              </p:cNvPr>
              <p:cNvSpPr txBox="1"/>
              <p:nvPr/>
            </p:nvSpPr>
            <p:spPr>
              <a:xfrm>
                <a:off x="6601083" y="2470858"/>
                <a:ext cx="358606"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L</a:t>
                </a:r>
              </a:p>
            </p:txBody>
          </p:sp>
          <p:sp>
            <p:nvSpPr>
              <p:cNvPr id="29" name="TextBox 28">
                <a:extLst>
                  <a:ext uri="{FF2B5EF4-FFF2-40B4-BE49-F238E27FC236}">
                    <a16:creationId xmlns:a16="http://schemas.microsoft.com/office/drawing/2014/main" id="{CAE4C6F1-5852-D14A-9DB0-23FD97E2D812}"/>
                  </a:ext>
                </a:extLst>
              </p:cNvPr>
              <p:cNvSpPr txBox="1"/>
              <p:nvPr/>
            </p:nvSpPr>
            <p:spPr>
              <a:xfrm>
                <a:off x="7309006" y="2662589"/>
                <a:ext cx="358606" cy="289036"/>
              </a:xfrm>
              <a:prstGeom prst="rect">
                <a:avLst/>
              </a:prstGeom>
              <a:noFill/>
            </p:spPr>
            <p:txBody>
              <a:bodyPr wrap="none" rtlCol="0">
                <a:spAutoFit/>
              </a:bodyPr>
              <a:lstStyle/>
              <a:p>
                <a:pPr marL="0" marR="0" lvl="0" indent="0" algn="l" defTabSz="914333" rtl="0" eaLnBrk="1" fontAlgn="auto" latinLnBrk="0" hangingPunct="1">
                  <a:lnSpc>
                    <a:spcPct val="100000"/>
                  </a:lnSpc>
                  <a:spcBef>
                    <a:spcPts val="0"/>
                  </a:spcBef>
                  <a:spcAft>
                    <a:spcPts val="0"/>
                  </a:spcAft>
                  <a:buClr>
                    <a:srgbClr val="000000"/>
                  </a:buClr>
                  <a:buSzTx/>
                  <a:buFont typeface="Arial"/>
                  <a:buNone/>
                  <a:tabLst/>
                  <a:defRPr/>
                </a:pPr>
                <a:r>
                  <a:rPr kumimoji="0" lang="en-US" sz="750" b="1" i="0" u="none" strike="noStrike" kern="0" cap="none" spc="0" normalizeH="0" baseline="0" noProof="0" dirty="0">
                    <a:ln>
                      <a:noFill/>
                    </a:ln>
                    <a:solidFill>
                      <a:prstClr val="black"/>
                    </a:solidFill>
                    <a:effectLst/>
                    <a:uLnTx/>
                    <a:uFillTx/>
                    <a:latin typeface="Arial"/>
                    <a:cs typeface="Arial"/>
                    <a:sym typeface="Arial"/>
                  </a:rPr>
                  <a:t>L</a:t>
                </a:r>
              </a:p>
            </p:txBody>
          </p:sp>
        </p:grpSp>
      </p:grpSp>
      <p:sp>
        <p:nvSpPr>
          <p:cNvPr id="32" name="TextBox 31">
            <a:extLst>
              <a:ext uri="{FF2B5EF4-FFF2-40B4-BE49-F238E27FC236}">
                <a16:creationId xmlns:a16="http://schemas.microsoft.com/office/drawing/2014/main" id="{9FE46EC9-528D-164B-BF28-93C6BC366AEC}"/>
              </a:ext>
            </a:extLst>
          </p:cNvPr>
          <p:cNvSpPr txBox="1"/>
          <p:nvPr/>
        </p:nvSpPr>
        <p:spPr>
          <a:xfrm>
            <a:off x="5545876" y="4169395"/>
            <a:ext cx="3495547" cy="383182"/>
          </a:xfrm>
          <a:prstGeom prst="rect">
            <a:avLst/>
          </a:prstGeom>
          <a:noFill/>
        </p:spPr>
        <p:txBody>
          <a:bodyPr wrap="square" rtlCol="0">
            <a:spAutoFit/>
          </a:bodyPr>
          <a:lstStyle/>
          <a:p>
            <a:pPr marL="0" marR="0" lvl="0" indent="0" algn="ctr" defTabSz="914333" rtl="0" eaLnBrk="1" fontAlgn="auto" latinLnBrk="0" hangingPunct="1">
              <a:lnSpc>
                <a:spcPct val="9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prstClr val="black"/>
                </a:solidFill>
                <a:effectLst/>
                <a:uLnTx/>
                <a:uFillTx/>
                <a:latin typeface="Arial"/>
                <a:cs typeface="Arial"/>
                <a:sym typeface="Arial"/>
              </a:rPr>
              <a:t>Compilers and runtime libs fully modeled</a:t>
            </a:r>
            <a:br>
              <a:rPr kumimoji="0" lang="en-US" sz="1050" b="1" i="0" u="none" strike="noStrike" kern="0" cap="none" spc="0" normalizeH="0" baseline="0" noProof="0" dirty="0">
                <a:ln>
                  <a:noFill/>
                </a:ln>
                <a:solidFill>
                  <a:prstClr val="black"/>
                </a:solidFill>
                <a:effectLst/>
                <a:uLnTx/>
                <a:uFillTx/>
                <a:latin typeface="Arial"/>
                <a:cs typeface="Arial"/>
                <a:sym typeface="Arial"/>
              </a:rPr>
            </a:br>
            <a:r>
              <a:rPr kumimoji="0" lang="en-US" sz="1050" b="1" i="0" u="none" strike="noStrike" kern="0" cap="none" spc="0" normalizeH="0" baseline="0" noProof="0" dirty="0">
                <a:ln>
                  <a:noFill/>
                </a:ln>
                <a:solidFill>
                  <a:prstClr val="black"/>
                </a:solidFill>
                <a:effectLst/>
                <a:uLnTx/>
                <a:uFillTx/>
                <a:latin typeface="Arial"/>
                <a:cs typeface="Arial"/>
                <a:sym typeface="Arial"/>
              </a:rPr>
              <a:t>as dependencies</a:t>
            </a:r>
          </a:p>
        </p:txBody>
      </p:sp>
    </p:spTree>
    <p:extLst>
      <p:ext uri="{BB962C8B-B14F-4D97-AF65-F5344CB8AC3E}">
        <p14:creationId xmlns:p14="http://schemas.microsoft.com/office/powerpoint/2010/main" val="3844880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5986D1-D199-A7B3-FBB5-0679475D521D}"/>
              </a:ext>
            </a:extLst>
          </p:cNvPr>
          <p:cNvSpPr>
            <a:spLocks noGrp="1"/>
          </p:cNvSpPr>
          <p:nvPr>
            <p:ph idx="1"/>
          </p:nvPr>
        </p:nvSpPr>
        <p:spPr>
          <a:xfrm>
            <a:off x="457200" y="921214"/>
            <a:ext cx="8587946" cy="3452365"/>
          </a:xfrm>
        </p:spPr>
        <p:txBody>
          <a:bodyPr/>
          <a:lstStyle/>
          <a:p>
            <a:pPr marL="0" indent="0">
              <a:buNone/>
            </a:pPr>
            <a:r>
              <a:rPr lang="en-US" sz="2400" dirty="0"/>
              <a:t>Big things we’ve wanted for 1.0 are:</a:t>
            </a:r>
          </a:p>
          <a:p>
            <a:pPr lvl="1"/>
            <a:r>
              <a:rPr lang="en-US" sz="2000" dirty="0">
                <a:solidFill>
                  <a:srgbClr val="00B050"/>
                </a:solidFill>
              </a:rPr>
              <a:t>New </a:t>
            </a:r>
            <a:r>
              <a:rPr lang="en-US" sz="2000" dirty="0" err="1">
                <a:solidFill>
                  <a:srgbClr val="00B050"/>
                </a:solidFill>
              </a:rPr>
              <a:t>concretizer</a:t>
            </a:r>
            <a:endParaRPr lang="en-US" sz="2000" dirty="0">
              <a:solidFill>
                <a:srgbClr val="00B050"/>
              </a:solidFill>
            </a:endParaRPr>
          </a:p>
          <a:p>
            <a:pPr lvl="1"/>
            <a:r>
              <a:rPr lang="en-US" sz="2000" dirty="0">
                <a:solidFill>
                  <a:srgbClr val="00B050"/>
                </a:solidFill>
              </a:rPr>
              <a:t>production CI</a:t>
            </a:r>
          </a:p>
          <a:p>
            <a:pPr lvl="1"/>
            <a:r>
              <a:rPr lang="en-US" sz="2000" dirty="0">
                <a:solidFill>
                  <a:srgbClr val="00B050"/>
                </a:solidFill>
              </a:rPr>
              <a:t>production public build cache</a:t>
            </a:r>
          </a:p>
          <a:p>
            <a:pPr lvl="1"/>
            <a:r>
              <a:rPr lang="en-US" sz="2000" dirty="0">
                <a:solidFill>
                  <a:schemeClr val="accent5">
                    <a:lumMod val="75000"/>
                  </a:schemeClr>
                </a:solidFill>
              </a:rPr>
              <a:t>Compilers as dependencies</a:t>
            </a:r>
          </a:p>
          <a:p>
            <a:pPr lvl="1"/>
            <a:r>
              <a:rPr lang="en-US" sz="2000" dirty="0">
                <a:solidFill>
                  <a:schemeClr val="accent5">
                    <a:lumMod val="75000"/>
                  </a:schemeClr>
                </a:solidFill>
              </a:rPr>
              <a:t>Stable package API</a:t>
            </a:r>
          </a:p>
          <a:p>
            <a:pPr lvl="2"/>
            <a:r>
              <a:rPr lang="en-US" sz="2000" dirty="0">
                <a:solidFill>
                  <a:schemeClr val="accent5">
                    <a:lumMod val="75000"/>
                  </a:schemeClr>
                </a:solidFill>
              </a:rPr>
              <a:t>Enables separate package repository</a:t>
            </a:r>
          </a:p>
          <a:p>
            <a:endParaRPr lang="en-US" sz="2400" dirty="0"/>
          </a:p>
          <a:p>
            <a:pPr marL="0" indent="0">
              <a:buNone/>
            </a:pPr>
            <a:r>
              <a:rPr lang="en-US" sz="2400" dirty="0"/>
              <a:t>We are still working on the last 3 here, but getting much closer!</a:t>
            </a:r>
          </a:p>
        </p:txBody>
      </p:sp>
      <p:sp>
        <p:nvSpPr>
          <p:cNvPr id="3" name="Title 2">
            <a:extLst>
              <a:ext uri="{FF2B5EF4-FFF2-40B4-BE49-F238E27FC236}">
                <a16:creationId xmlns:a16="http://schemas.microsoft.com/office/drawing/2014/main" id="{D21AC6B4-9E14-7B65-545F-F77A87D83D98}"/>
              </a:ext>
            </a:extLst>
          </p:cNvPr>
          <p:cNvSpPr>
            <a:spLocks noGrp="1"/>
          </p:cNvSpPr>
          <p:nvPr>
            <p:ph type="title"/>
          </p:nvPr>
        </p:nvSpPr>
        <p:spPr/>
        <p:txBody>
          <a:bodyPr/>
          <a:lstStyle/>
          <a:p>
            <a:r>
              <a:rPr lang="en-US" sz="2800" b="1" dirty="0"/>
              <a:t>When would we go to “Version 1.0”?</a:t>
            </a:r>
          </a:p>
        </p:txBody>
      </p:sp>
      <p:sp>
        <p:nvSpPr>
          <p:cNvPr id="4" name="TextBox 3">
            <a:extLst>
              <a:ext uri="{FF2B5EF4-FFF2-40B4-BE49-F238E27FC236}">
                <a16:creationId xmlns:a16="http://schemas.microsoft.com/office/drawing/2014/main" id="{12565C6D-EC2C-A770-5E4D-16EAD6FA7601}"/>
              </a:ext>
            </a:extLst>
          </p:cNvPr>
          <p:cNvSpPr txBox="1"/>
          <p:nvPr/>
        </p:nvSpPr>
        <p:spPr>
          <a:xfrm>
            <a:off x="4191126" y="1828800"/>
            <a:ext cx="838691" cy="341632"/>
          </a:xfrm>
          <a:prstGeom prst="rect">
            <a:avLst/>
          </a:prstGeom>
          <a:noFill/>
        </p:spPr>
        <p:txBody>
          <a:bodyPr wrap="none" rtlCol="0">
            <a:spAutoFit/>
          </a:bodyPr>
          <a:lstStyle/>
          <a:p>
            <a:pPr algn="l">
              <a:lnSpc>
                <a:spcPct val="90000"/>
              </a:lnSpc>
            </a:pPr>
            <a:r>
              <a:rPr lang="en-US" b="1" dirty="0">
                <a:solidFill>
                  <a:srgbClr val="00B050"/>
                </a:solidFill>
                <a:latin typeface="+mn-lt"/>
              </a:rPr>
              <a:t>Done!</a:t>
            </a:r>
          </a:p>
        </p:txBody>
      </p:sp>
    </p:spTree>
    <p:extLst>
      <p:ext uri="{BB962C8B-B14F-4D97-AF65-F5344CB8AC3E}">
        <p14:creationId xmlns:p14="http://schemas.microsoft.com/office/powerpoint/2010/main" val="110147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CustomShape 1"/>
          <p:cNvSpPr/>
          <p:nvPr/>
        </p:nvSpPr>
        <p:spPr>
          <a:xfrm>
            <a:off x="234720" y="1077840"/>
            <a:ext cx="6961680" cy="19659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a:bodyPr>
          <a:lstStyle/>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rPr>
              <a:t>There are lots of ways to get involved!</a:t>
            </a:r>
            <a:endParaRPr kumimoji="0" lang="en-US" sz="1800" b="0" i="0" u="none" strike="noStrike" kern="1200" cap="none" spc="-1" normalizeH="0" baseline="0" noProof="0" dirty="0">
              <a:ln>
                <a:noFill/>
              </a:ln>
              <a:solidFill>
                <a:prstClr val="black"/>
              </a:solidFill>
              <a:effectLst/>
              <a:uLnTx/>
              <a:uFillTx/>
              <a:latin typeface="Arial"/>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rPr>
              <a:t>Contribute packages, documentation, or features at </a:t>
            </a:r>
            <a:r>
              <a:rPr kumimoji="0" lang="en-US" sz="1600" b="1" i="0" u="none" strike="noStrike" kern="1200" cap="none" spc="-1" normalizeH="0" baseline="0" noProof="0" dirty="0" err="1">
                <a:ln>
                  <a:noFill/>
                </a:ln>
                <a:solidFill>
                  <a:srgbClr val="000000"/>
                </a:solidFill>
                <a:effectLst/>
                <a:uLnTx/>
                <a:uFillTx/>
                <a:latin typeface="Calibri"/>
                <a:ea typeface="DejaVu Sans"/>
              </a:rPr>
              <a:t>github.com</a:t>
            </a:r>
            <a:r>
              <a:rPr kumimoji="0" lang="en-US" sz="1600" b="1" i="0" u="none" strike="noStrike" kern="1200" cap="none" spc="-1" normalizeH="0" baseline="0" noProof="0" dirty="0">
                <a:ln>
                  <a:noFill/>
                </a:ln>
                <a:solidFill>
                  <a:srgbClr val="000000"/>
                </a:solidFill>
                <a:effectLst/>
                <a:uLnTx/>
                <a:uFillTx/>
                <a:latin typeface="Calibri"/>
                <a:ea typeface="DejaVu Sans"/>
              </a:rPr>
              <a:t>/</a:t>
            </a:r>
            <a:r>
              <a:rPr kumimoji="0" lang="en-US" sz="1600" b="1" i="0" u="none" strike="noStrike" kern="1200" cap="none" spc="-1" normalizeH="0" baseline="0" noProof="0" dirty="0" err="1">
                <a:ln>
                  <a:noFill/>
                </a:ln>
                <a:solidFill>
                  <a:srgbClr val="000000"/>
                </a:solidFill>
                <a:effectLst/>
                <a:uLnTx/>
                <a:uFillTx/>
                <a:latin typeface="Calibri"/>
                <a:ea typeface="DejaVu Sans"/>
              </a:rPr>
              <a:t>spack</a:t>
            </a:r>
            <a:r>
              <a:rPr kumimoji="0" lang="en-US" sz="1600" b="1" i="0" u="none" strike="noStrike" kern="1200" cap="none" spc="-1" normalizeH="0" baseline="0" noProof="0" dirty="0">
                <a:ln>
                  <a:noFill/>
                </a:ln>
                <a:solidFill>
                  <a:srgbClr val="000000"/>
                </a:solidFill>
                <a:effectLst/>
                <a:uLnTx/>
                <a:uFillTx/>
                <a:latin typeface="Calibri"/>
                <a:ea typeface="DejaVu Sans"/>
              </a:rPr>
              <a:t>/</a:t>
            </a:r>
            <a:r>
              <a:rPr kumimoji="0" lang="en-US" sz="1600" b="1" i="0" u="none" strike="noStrike" kern="1200" cap="none" spc="-1" normalizeH="0" baseline="0" noProof="0" dirty="0" err="1">
                <a:ln>
                  <a:noFill/>
                </a:ln>
                <a:solidFill>
                  <a:srgbClr val="000000"/>
                </a:solidFill>
                <a:effectLst/>
                <a:uLnTx/>
                <a:uFillTx/>
                <a:latin typeface="Calibri"/>
                <a:ea typeface="DejaVu Sans"/>
              </a:rPr>
              <a:t>spack</a:t>
            </a:r>
            <a:endParaRPr kumimoji="0" lang="en-US" sz="1600" b="0" i="0" u="none" strike="noStrike" kern="1200" cap="none" spc="-1" normalizeH="0" baseline="0" noProof="0" dirty="0">
              <a:ln>
                <a:noFill/>
              </a:ln>
              <a:solidFill>
                <a:prstClr val="black"/>
              </a:solidFill>
              <a:effectLst/>
              <a:uLnTx/>
              <a:uFillTx/>
              <a:latin typeface="Arial"/>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rPr>
              <a:t>Contribute your configurations to </a:t>
            </a:r>
            <a:r>
              <a:rPr kumimoji="0" lang="en-US" sz="1600" b="1" i="0" u="none" strike="noStrike" kern="1200" cap="none" spc="-1" normalizeH="0" baseline="0" noProof="0" dirty="0" err="1">
                <a:ln>
                  <a:noFill/>
                </a:ln>
                <a:solidFill>
                  <a:srgbClr val="000000"/>
                </a:solidFill>
                <a:effectLst/>
                <a:uLnTx/>
                <a:uFillTx/>
                <a:latin typeface="Calibri"/>
                <a:ea typeface="DejaVu Sans"/>
              </a:rPr>
              <a:t>github.com</a:t>
            </a:r>
            <a:r>
              <a:rPr kumimoji="0" lang="en-US" sz="1600" b="1" i="0" u="none" strike="noStrike" kern="1200" cap="none" spc="-1" normalizeH="0" baseline="0" noProof="0" dirty="0">
                <a:ln>
                  <a:noFill/>
                </a:ln>
                <a:solidFill>
                  <a:srgbClr val="000000"/>
                </a:solidFill>
                <a:effectLst/>
                <a:uLnTx/>
                <a:uFillTx/>
                <a:latin typeface="Calibri"/>
                <a:ea typeface="DejaVu Sans"/>
              </a:rPr>
              <a:t>/</a:t>
            </a:r>
            <a:r>
              <a:rPr kumimoji="0" lang="en-US" sz="1600" b="1" i="0" u="none" strike="noStrike" kern="1200" cap="none" spc="-1" normalizeH="0" baseline="0" noProof="0" dirty="0" err="1">
                <a:ln>
                  <a:noFill/>
                </a:ln>
                <a:solidFill>
                  <a:srgbClr val="000000"/>
                </a:solidFill>
                <a:effectLst/>
                <a:uLnTx/>
                <a:uFillTx/>
                <a:latin typeface="Calibri"/>
                <a:ea typeface="DejaVu Sans"/>
              </a:rPr>
              <a:t>spack</a:t>
            </a:r>
            <a:r>
              <a:rPr kumimoji="0" lang="en-US" sz="1600" b="1" i="0" u="none" strike="noStrike" kern="1200" cap="none" spc="-1" normalizeH="0" baseline="0" noProof="0" dirty="0">
                <a:ln>
                  <a:noFill/>
                </a:ln>
                <a:solidFill>
                  <a:srgbClr val="000000"/>
                </a:solidFill>
                <a:effectLst/>
                <a:uLnTx/>
                <a:uFillTx/>
                <a:latin typeface="Calibri"/>
                <a:ea typeface="DejaVu Sans"/>
              </a:rPr>
              <a:t>/</a:t>
            </a:r>
            <a:r>
              <a:rPr kumimoji="0" lang="en-US" sz="1600" b="1" i="0" u="none" strike="noStrike" kern="1200" cap="none" spc="-1" normalizeH="0" baseline="0" noProof="0" dirty="0" err="1">
                <a:ln>
                  <a:noFill/>
                </a:ln>
                <a:solidFill>
                  <a:srgbClr val="000000"/>
                </a:solidFill>
                <a:effectLst/>
                <a:uLnTx/>
                <a:uFillTx/>
                <a:latin typeface="Calibri"/>
                <a:ea typeface="DejaVu Sans"/>
              </a:rPr>
              <a:t>spack</a:t>
            </a:r>
            <a:r>
              <a:rPr kumimoji="0" lang="en-US" sz="1600" b="1" i="0" u="none" strike="noStrike" kern="1200" cap="none" spc="-1" normalizeH="0" baseline="0" noProof="0" dirty="0">
                <a:ln>
                  <a:noFill/>
                </a:ln>
                <a:solidFill>
                  <a:srgbClr val="000000"/>
                </a:solidFill>
                <a:effectLst/>
                <a:uLnTx/>
                <a:uFillTx/>
                <a:latin typeface="Calibri"/>
                <a:ea typeface="DejaVu Sans"/>
              </a:rPr>
              <a:t>-configs</a:t>
            </a:r>
            <a:endParaRPr kumimoji="0" lang="en-US" sz="1600" b="0" i="0" u="none" strike="noStrike" kern="1200" cap="none" spc="-1" normalizeH="0" baseline="0" noProof="0" dirty="0">
              <a:ln>
                <a:noFill/>
              </a:ln>
              <a:solidFill>
                <a:prstClr val="black"/>
              </a:solidFill>
              <a:effectLst/>
              <a:uLnTx/>
              <a:uFillTx/>
              <a:latin typeface="Arial"/>
            </a:endParaRPr>
          </a:p>
          <a:p>
            <a:pPr marL="285840" marR="0" lvl="0" indent="-227520" algn="l" defTabSz="914400" rtl="0" eaLnBrk="1" fontAlgn="auto" latinLnBrk="0" hangingPunct="1">
              <a:lnSpc>
                <a:spcPct val="100000"/>
              </a:lnSpc>
              <a:spcBef>
                <a:spcPts val="1800"/>
              </a:spcBef>
              <a:spcAft>
                <a:spcPts val="0"/>
              </a:spcAft>
              <a:buClr>
                <a:srgbClr val="376092"/>
              </a:buClr>
              <a:buSzPct val="90000"/>
              <a:buFont typeface="Wingdings" charset="2"/>
              <a:buChar char=""/>
              <a:tabLst/>
              <a:defRPr/>
            </a:pPr>
            <a:r>
              <a:rPr kumimoji="0" lang="en-US" sz="1800" b="0" i="0" u="none" strike="noStrike" kern="1200" cap="none" spc="-1" normalizeH="0" baseline="0" noProof="0" dirty="0">
                <a:ln>
                  <a:noFill/>
                </a:ln>
                <a:solidFill>
                  <a:srgbClr val="000000"/>
                </a:solidFill>
                <a:effectLst/>
                <a:uLnTx/>
                <a:uFillTx/>
                <a:latin typeface="Calibri"/>
                <a:ea typeface="DejaVu Sans"/>
              </a:rPr>
              <a:t>Talk to us!</a:t>
            </a:r>
            <a:endParaRPr kumimoji="0" lang="en-US" sz="1800" b="0" i="0" u="none" strike="noStrike" kern="1200" cap="none" spc="-1" normalizeH="0" baseline="0" noProof="0" dirty="0">
              <a:ln>
                <a:noFill/>
              </a:ln>
              <a:solidFill>
                <a:prstClr val="black"/>
              </a:solidFill>
              <a:effectLst/>
              <a:uLnTx/>
              <a:uFillTx/>
              <a:latin typeface="Arial"/>
            </a:endParaRPr>
          </a:p>
          <a:p>
            <a:pPr marL="628560" lvl="1" indent="-284760">
              <a:buClr>
                <a:srgbClr val="000000"/>
              </a:buClr>
              <a:buSzPct val="90000"/>
              <a:buFont typeface="Calibri"/>
              <a:buChar char="—"/>
            </a:pPr>
            <a:r>
              <a:rPr lang="en-US" sz="1600" spc="-1" dirty="0">
                <a:solidFill>
                  <a:srgbClr val="000000"/>
                </a:solidFill>
                <a:latin typeface="Calibri"/>
              </a:rPr>
              <a:t>You’re already on our </a:t>
            </a:r>
            <a:r>
              <a:rPr lang="en-US" sz="1600" b="1" spc="-1" dirty="0">
                <a:solidFill>
                  <a:srgbClr val="000000"/>
                </a:solidFill>
                <a:latin typeface="Calibri"/>
              </a:rPr>
              <a:t>Slack channel </a:t>
            </a:r>
            <a:r>
              <a:rPr lang="en-US" sz="1600" spc="-1" dirty="0">
                <a:solidFill>
                  <a:srgbClr val="000000"/>
                </a:solidFill>
                <a:latin typeface="Calibri"/>
              </a:rPr>
              <a:t>(</a:t>
            </a:r>
            <a:r>
              <a:rPr lang="en-US" sz="1600" spc="-1" dirty="0" err="1">
                <a:solidFill>
                  <a:srgbClr val="000000"/>
                </a:solidFill>
                <a:latin typeface="Calibri"/>
              </a:rPr>
              <a:t>spackpm.herokuapp.com</a:t>
            </a:r>
            <a:r>
              <a:rPr lang="en-US" sz="1600" spc="-1" dirty="0">
                <a:solidFill>
                  <a:srgbClr val="000000"/>
                </a:solidFill>
                <a:latin typeface="Calibri"/>
              </a:rPr>
              <a:t>)</a:t>
            </a:r>
            <a:endParaRPr lang="en-US" sz="1600" spc="-1" dirty="0">
              <a:solidFill>
                <a:prstClr val="black"/>
              </a:solidFill>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rPr>
              <a:t>Join our </a:t>
            </a:r>
            <a:r>
              <a:rPr kumimoji="0" lang="en-US" sz="1600" b="1" i="0" u="none" strike="noStrike" kern="1200" cap="none" spc="-1" normalizeH="0" baseline="0" noProof="0" dirty="0">
                <a:ln>
                  <a:noFill/>
                </a:ln>
                <a:solidFill>
                  <a:srgbClr val="000000"/>
                </a:solidFill>
                <a:effectLst/>
                <a:uLnTx/>
                <a:uFillTx/>
                <a:latin typeface="Calibri"/>
                <a:ea typeface="DejaVu Sans"/>
              </a:rPr>
              <a:t>Google Group </a:t>
            </a:r>
            <a:r>
              <a:rPr kumimoji="0" lang="en-US" sz="1600" b="0" i="0" u="none" strike="noStrike" kern="1200" cap="none" spc="-1" normalizeH="0" baseline="0" noProof="0" dirty="0">
                <a:ln>
                  <a:noFill/>
                </a:ln>
                <a:solidFill>
                  <a:srgbClr val="000000"/>
                </a:solidFill>
                <a:effectLst/>
                <a:uLnTx/>
                <a:uFillTx/>
                <a:latin typeface="Calibri"/>
                <a:ea typeface="DejaVu Sans"/>
              </a:rPr>
              <a:t>(see GitHub repo for info)</a:t>
            </a:r>
            <a:endParaRPr kumimoji="0" lang="en-US" sz="1600" b="0" i="0" u="none" strike="noStrike" kern="1200" cap="none" spc="-1" normalizeH="0" baseline="0" noProof="0" dirty="0">
              <a:ln>
                <a:noFill/>
              </a:ln>
              <a:solidFill>
                <a:prstClr val="black"/>
              </a:solidFill>
              <a:effectLst/>
              <a:uLnTx/>
              <a:uFillTx/>
              <a:latin typeface="Arial"/>
            </a:endParaRPr>
          </a:p>
          <a:p>
            <a:pPr marL="628560" marR="0" lvl="1" indent="-284760" algn="l" defTabSz="914400" rtl="0" eaLnBrk="1" fontAlgn="auto" latinLnBrk="0" hangingPunct="1">
              <a:lnSpc>
                <a:spcPct val="100000"/>
              </a:lnSpc>
              <a:spcBef>
                <a:spcPts val="0"/>
              </a:spcBef>
              <a:spcAft>
                <a:spcPts val="0"/>
              </a:spcAft>
              <a:buClr>
                <a:srgbClr val="000000"/>
              </a:buClr>
              <a:buSzPct val="90000"/>
              <a:buFont typeface="Calibri"/>
              <a:buChar char="—"/>
              <a:tabLst/>
              <a:defRPr/>
            </a:pPr>
            <a:r>
              <a:rPr kumimoji="0" lang="en-US" sz="1600" b="0" i="0" u="none" strike="noStrike" kern="1200" cap="none" spc="-1" normalizeH="0" baseline="0" noProof="0" dirty="0">
                <a:ln>
                  <a:noFill/>
                </a:ln>
                <a:solidFill>
                  <a:srgbClr val="000000"/>
                </a:solidFill>
                <a:effectLst/>
                <a:uLnTx/>
                <a:uFillTx/>
                <a:latin typeface="Calibri"/>
                <a:ea typeface="DejaVu Sans"/>
              </a:rPr>
              <a:t>Submit </a:t>
            </a:r>
            <a:r>
              <a:rPr kumimoji="0" lang="en-US" sz="1600" b="1" i="0" u="none" strike="noStrike" kern="1200" cap="none" spc="-1" normalizeH="0" baseline="0" noProof="0" dirty="0">
                <a:ln>
                  <a:noFill/>
                </a:ln>
                <a:solidFill>
                  <a:srgbClr val="000000"/>
                </a:solidFill>
                <a:effectLst/>
                <a:uLnTx/>
                <a:uFillTx/>
                <a:latin typeface="Calibri"/>
                <a:ea typeface="DejaVu Sans"/>
              </a:rPr>
              <a:t>GitHub issues </a:t>
            </a:r>
            <a:r>
              <a:rPr kumimoji="0" lang="en-US" sz="1600" b="0" i="0" u="none" strike="noStrike" kern="1200" cap="none" spc="-1" normalizeH="0" baseline="0" noProof="0" dirty="0">
                <a:ln>
                  <a:noFill/>
                </a:ln>
                <a:solidFill>
                  <a:srgbClr val="000000"/>
                </a:solidFill>
                <a:effectLst/>
                <a:uLnTx/>
                <a:uFillTx/>
                <a:latin typeface="Calibri"/>
                <a:ea typeface="DejaVu Sans"/>
              </a:rPr>
              <a:t>and </a:t>
            </a:r>
            <a:r>
              <a:rPr kumimoji="0" lang="en-US" sz="1600" b="1" i="0" u="none" strike="noStrike" kern="1200" cap="none" spc="-1" normalizeH="0" baseline="0" noProof="0" dirty="0">
                <a:ln>
                  <a:noFill/>
                </a:ln>
                <a:solidFill>
                  <a:srgbClr val="000000"/>
                </a:solidFill>
                <a:effectLst/>
                <a:uLnTx/>
                <a:uFillTx/>
                <a:latin typeface="Calibri"/>
                <a:ea typeface="DejaVu Sans"/>
              </a:rPr>
              <a:t>pull requests</a:t>
            </a:r>
            <a:r>
              <a:rPr kumimoji="0" lang="en-US" sz="1600" b="0" i="0" u="none" strike="noStrike" kern="1200" cap="none" spc="-1" normalizeH="0" baseline="0" noProof="0" dirty="0">
                <a:ln>
                  <a:noFill/>
                </a:ln>
                <a:solidFill>
                  <a:srgbClr val="000000"/>
                </a:solidFill>
                <a:effectLst/>
                <a:uLnTx/>
                <a:uFillTx/>
                <a:latin typeface="Calibri"/>
                <a:ea typeface="DejaVu Sans"/>
              </a:rPr>
              <a:t>!</a:t>
            </a:r>
            <a:endParaRPr kumimoji="0" lang="en-US" sz="1600" b="0" i="0" u="none" strike="noStrike" kern="1200" cap="none" spc="-1" normalizeH="0" baseline="0" noProof="0" dirty="0">
              <a:ln>
                <a:noFill/>
              </a:ln>
              <a:solidFill>
                <a:prstClr val="black"/>
              </a:solidFill>
              <a:effectLst/>
              <a:uLnTx/>
              <a:uFillTx/>
              <a:latin typeface="Arial"/>
            </a:endParaRPr>
          </a:p>
        </p:txBody>
      </p:sp>
      <p:sp>
        <p:nvSpPr>
          <p:cNvPr id="663"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1" normalizeH="0" baseline="0" noProof="0">
                <a:ln>
                  <a:noFill/>
                </a:ln>
                <a:solidFill>
                  <a:srgbClr val="376092"/>
                </a:solidFill>
                <a:effectLst/>
                <a:uLnTx/>
                <a:uFillTx/>
                <a:latin typeface="Calibri"/>
                <a:ea typeface="DejaVu Sans"/>
              </a:rPr>
              <a:t>Join the Spack community!</a:t>
            </a:r>
            <a:endParaRPr kumimoji="0" lang="en-US" sz="2400" b="0" i="0" u="none" strike="noStrike" kern="1200" cap="none" spc="-1" normalizeH="0" baseline="0" noProof="0">
              <a:ln>
                <a:noFill/>
              </a:ln>
              <a:solidFill>
                <a:prstClr val="black"/>
              </a:solidFill>
              <a:effectLst/>
              <a:uLnTx/>
              <a:uFillTx/>
              <a:latin typeface="Arial"/>
            </a:endParaRPr>
          </a:p>
        </p:txBody>
      </p:sp>
      <p:pic>
        <p:nvPicPr>
          <p:cNvPr id="664" name="Picture 3"/>
          <p:cNvPicPr/>
          <p:nvPr/>
        </p:nvPicPr>
        <p:blipFill>
          <a:blip r:embed="rId3"/>
          <a:stretch/>
        </p:blipFill>
        <p:spPr>
          <a:xfrm>
            <a:off x="6784849" y="1216439"/>
            <a:ext cx="2035208" cy="2030231"/>
          </a:xfrm>
          <a:prstGeom prst="rect">
            <a:avLst/>
          </a:prstGeom>
          <a:ln>
            <a:noFill/>
          </a:ln>
        </p:spPr>
      </p:pic>
      <p:grpSp>
        <p:nvGrpSpPr>
          <p:cNvPr id="665" name="Group 3"/>
          <p:cNvGrpSpPr/>
          <p:nvPr/>
        </p:nvGrpSpPr>
        <p:grpSpPr>
          <a:xfrm>
            <a:off x="4983480" y="3351960"/>
            <a:ext cx="2268000" cy="869760"/>
            <a:chOff x="4983480" y="3351960"/>
            <a:chExt cx="2268000" cy="869760"/>
          </a:xfrm>
        </p:grpSpPr>
        <p:pic>
          <p:nvPicPr>
            <p:cNvPr id="666" name="Picture 6"/>
            <p:cNvPicPr/>
            <p:nvPr/>
          </p:nvPicPr>
          <p:blipFill>
            <a:blip r:embed="rId4"/>
            <a:stretch/>
          </p:blipFill>
          <p:spPr>
            <a:xfrm>
              <a:off x="4983480" y="3351960"/>
              <a:ext cx="869760" cy="869760"/>
            </a:xfrm>
            <a:prstGeom prst="rect">
              <a:avLst/>
            </a:prstGeom>
            <a:ln>
              <a:noFill/>
            </a:ln>
          </p:spPr>
        </p:pic>
        <p:sp>
          <p:nvSpPr>
            <p:cNvPr id="667" name="CustomShape 4"/>
            <p:cNvSpPr/>
            <p:nvPr/>
          </p:nvSpPr>
          <p:spPr>
            <a:xfrm>
              <a:off x="5859360" y="3769920"/>
              <a:ext cx="1392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 normalizeH="0" baseline="0" noProof="0">
                  <a:ln>
                    <a:noFill/>
                  </a:ln>
                  <a:solidFill>
                    <a:srgbClr val="000000"/>
                  </a:solidFill>
                  <a:effectLst/>
                  <a:uLnTx/>
                  <a:uFillTx/>
                  <a:latin typeface="Arial"/>
                  <a:ea typeface="DejaVu Sans"/>
                </a:rPr>
                <a:t>@spackpm</a:t>
              </a:r>
              <a:endParaRPr kumimoji="0" lang="en-US" sz="1800" b="0" i="0" u="none" strike="noStrike" kern="1200" cap="none" spc="-1" normalizeH="0" baseline="0" noProof="0">
                <a:ln>
                  <a:noFill/>
                </a:ln>
                <a:solidFill>
                  <a:prstClr val="black"/>
                </a:solidFill>
                <a:effectLst/>
                <a:uLnTx/>
                <a:uFillTx/>
                <a:latin typeface="Arial"/>
              </a:endParaRPr>
            </a:p>
          </p:txBody>
        </p:sp>
      </p:grpSp>
      <p:sp>
        <p:nvSpPr>
          <p:cNvPr id="668" name="CustomShape 5"/>
          <p:cNvSpPr/>
          <p:nvPr/>
        </p:nvSpPr>
        <p:spPr>
          <a:xfrm>
            <a:off x="0" y="4430520"/>
            <a:ext cx="9142920" cy="33300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5000" rIns="90000" bIns="4500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FFFFFF"/>
                </a:solidFill>
                <a:effectLst/>
                <a:uLnTx/>
                <a:uFillTx/>
                <a:latin typeface="Arial"/>
                <a:ea typeface="DejaVu Sans"/>
              </a:rPr>
              <a:t>We hope to make distributing &amp; using HPC software easy!</a:t>
            </a:r>
            <a:endParaRPr kumimoji="0" lang="en-US" sz="1600" b="0" i="0" u="none" strike="noStrike" kern="1200" cap="none" spc="-1" normalizeH="0" baseline="0" noProof="0">
              <a:ln>
                <a:noFill/>
              </a:ln>
              <a:solidFill>
                <a:prstClr val="black"/>
              </a:solidFill>
              <a:effectLst/>
              <a:uLnTx/>
              <a:uFillTx/>
              <a:latin typeface="Arial"/>
            </a:endParaRPr>
          </a:p>
        </p:txBody>
      </p:sp>
      <p:grpSp>
        <p:nvGrpSpPr>
          <p:cNvPr id="669" name="Group 6"/>
          <p:cNvGrpSpPr/>
          <p:nvPr/>
        </p:nvGrpSpPr>
        <p:grpSpPr>
          <a:xfrm>
            <a:off x="593281" y="3208421"/>
            <a:ext cx="3921492" cy="1019160"/>
            <a:chOff x="649428" y="3400926"/>
            <a:chExt cx="3921492" cy="1019160"/>
          </a:xfrm>
        </p:grpSpPr>
        <p:grpSp>
          <p:nvGrpSpPr>
            <p:cNvPr id="670" name="Group 7"/>
            <p:cNvGrpSpPr/>
            <p:nvPr/>
          </p:nvGrpSpPr>
          <p:grpSpPr>
            <a:xfrm>
              <a:off x="649428" y="3400926"/>
              <a:ext cx="3921492" cy="1019160"/>
              <a:chOff x="649428" y="3400926"/>
              <a:chExt cx="3921492" cy="1019160"/>
            </a:xfrm>
          </p:grpSpPr>
          <p:pic>
            <p:nvPicPr>
              <p:cNvPr id="671" name="Picture 9"/>
              <p:cNvPicPr/>
              <p:nvPr/>
            </p:nvPicPr>
            <p:blipFill>
              <a:blip r:embed="rId5"/>
              <a:stretch/>
            </p:blipFill>
            <p:spPr>
              <a:xfrm>
                <a:off x="649428" y="3400926"/>
                <a:ext cx="1010931" cy="1019160"/>
              </a:xfrm>
              <a:prstGeom prst="rect">
                <a:avLst/>
              </a:prstGeom>
              <a:ln>
                <a:noFill/>
              </a:ln>
            </p:spPr>
          </p:pic>
          <p:sp>
            <p:nvSpPr>
              <p:cNvPr id="672" name="CustomShape 8"/>
              <p:cNvSpPr/>
              <p:nvPr/>
            </p:nvSpPr>
            <p:spPr>
              <a:xfrm>
                <a:off x="1626480" y="3919465"/>
                <a:ext cx="294444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 normalizeH="0" baseline="0" noProof="0" dirty="0" err="1">
                    <a:ln>
                      <a:noFill/>
                    </a:ln>
                    <a:solidFill>
                      <a:srgbClr val="000000"/>
                    </a:solidFill>
                    <a:effectLst/>
                    <a:uLnTx/>
                    <a:uFillTx/>
                    <a:latin typeface="Calibri"/>
                    <a:ea typeface="DejaVu Sans"/>
                  </a:rPr>
                  <a:t>github.com</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r>
                  <a:rPr kumimoji="0" lang="en-US" sz="2000" b="1" i="0" u="none" strike="noStrike" kern="1200" cap="none" spc="-1" normalizeH="0" baseline="0" noProof="0" dirty="0">
                    <a:ln>
                      <a:noFill/>
                    </a:ln>
                    <a:solidFill>
                      <a:srgbClr val="000000"/>
                    </a:solidFill>
                    <a:effectLst/>
                    <a:uLnTx/>
                    <a:uFillTx/>
                    <a:latin typeface="Calibri"/>
                    <a:ea typeface="DejaVu Sans"/>
                  </a:rPr>
                  <a:t>/</a:t>
                </a:r>
                <a:r>
                  <a:rPr kumimoji="0" lang="en-US" sz="2000" b="1" i="0" u="none" strike="noStrike" kern="1200" cap="none" spc="-1" normalizeH="0" baseline="0" noProof="0" dirty="0" err="1">
                    <a:ln>
                      <a:noFill/>
                    </a:ln>
                    <a:solidFill>
                      <a:srgbClr val="000000"/>
                    </a:solidFill>
                    <a:effectLst/>
                    <a:uLnTx/>
                    <a:uFillTx/>
                    <a:latin typeface="Calibri"/>
                    <a:ea typeface="DejaVu Sans"/>
                  </a:rPr>
                  <a:t>spack</a:t>
                </a:r>
                <a:endParaRPr kumimoji="0" lang="en-US" sz="2000" b="0" i="0" u="none" strike="noStrike" kern="1200" cap="none" spc="-1" normalizeH="0" baseline="0" noProof="0" dirty="0">
                  <a:ln>
                    <a:noFill/>
                  </a:ln>
                  <a:solidFill>
                    <a:prstClr val="black"/>
                  </a:solidFill>
                  <a:effectLst/>
                  <a:uLnTx/>
                  <a:uFillTx/>
                  <a:latin typeface="Arial"/>
                </a:endParaRPr>
              </a:p>
            </p:txBody>
          </p:sp>
        </p:grpSp>
        <p:pic>
          <p:nvPicPr>
            <p:cNvPr id="673" name="Picture 14"/>
            <p:cNvPicPr/>
            <p:nvPr/>
          </p:nvPicPr>
          <p:blipFill>
            <a:blip r:embed="rId6"/>
            <a:stretch/>
          </p:blipFill>
          <p:spPr>
            <a:xfrm>
              <a:off x="1146537" y="3425685"/>
              <a:ext cx="1357200" cy="677880"/>
            </a:xfrm>
            <a:prstGeom prst="rect">
              <a:avLst/>
            </a:prstGeom>
            <a:ln>
              <a:noFill/>
            </a:ln>
          </p:spPr>
        </p:pic>
        <p:sp>
          <p:nvSpPr>
            <p:cNvPr id="674" name="CustomShape 9"/>
            <p:cNvSpPr/>
            <p:nvPr/>
          </p:nvSpPr>
          <p:spPr>
            <a:xfrm>
              <a:off x="1996649" y="3584002"/>
              <a:ext cx="205956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Star us on GitHub!</a:t>
              </a:r>
              <a:endParaRPr kumimoji="0" lang="en-US" sz="1800" b="0" i="0" u="none" strike="noStrike" kern="1200" cap="none" spc="-1" normalizeH="0" baseline="0" noProof="0" dirty="0">
                <a:ln>
                  <a:noFill/>
                </a:ln>
                <a:solidFill>
                  <a:prstClr val="black"/>
                </a:solidFill>
                <a:effectLst/>
                <a:uLnTx/>
                <a:uFillTx/>
                <a:latin typeface="Arial"/>
              </a:endParaRPr>
            </a:p>
          </p:txBody>
        </p:sp>
      </p:grpSp>
      <p:sp>
        <p:nvSpPr>
          <p:cNvPr id="675" name="CustomShape 10"/>
          <p:cNvSpPr/>
          <p:nvPr/>
        </p:nvSpPr>
        <p:spPr>
          <a:xfrm>
            <a:off x="5864760" y="3473640"/>
            <a:ext cx="225612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 normalizeH="0" baseline="0" noProof="0" dirty="0">
                <a:ln>
                  <a:noFill/>
                </a:ln>
                <a:solidFill>
                  <a:srgbClr val="000000"/>
                </a:solidFill>
                <a:effectLst/>
                <a:uLnTx/>
                <a:uFillTx/>
                <a:latin typeface="Arial"/>
                <a:ea typeface="DejaVu Sans"/>
              </a:rPr>
              <a:t>Follow us on Twitter!</a:t>
            </a:r>
            <a:endParaRPr kumimoji="0" lang="en-US" sz="1800" b="0" i="0" u="none" strike="noStrike" kern="1200" cap="none" spc="-1" normalizeH="0" baseline="0" noProof="0" dirty="0">
              <a:ln>
                <a:noFill/>
              </a:ln>
              <a:solidFill>
                <a:prstClr val="black"/>
              </a:solidFill>
              <a:effectLst/>
              <a:uLnTx/>
              <a:uFillTx/>
              <a:latin typeface="Arial"/>
            </a:endParaRPr>
          </a:p>
        </p:txBody>
      </p:sp>
      <p:sp>
        <p:nvSpPr>
          <p:cNvPr id="2" name="Title 1">
            <a:extLst>
              <a:ext uri="{FF2B5EF4-FFF2-40B4-BE49-F238E27FC236}">
                <a16:creationId xmlns:a16="http://schemas.microsoft.com/office/drawing/2014/main" id="{39490A9B-A5BE-414E-8641-1A71D75E84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C9F53D-C9AB-074E-9830-7E19256674F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70766308"/>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3556961"/>
            <a:ext cx="4286250" cy="1015663"/>
          </a:xfrm>
          <a:prstGeom prst="rect">
            <a:avLst/>
          </a:prstGeom>
        </p:spPr>
        <p:txBody>
          <a:bodyPr wrap="square" anchor="b" anchorCtr="0">
            <a:spAutoFit/>
          </a:bodyPr>
          <a:lstStyle/>
          <a:p>
            <a:r>
              <a:rPr lang="en-US" sz="600" b="1" dirty="0">
                <a:solidFill>
                  <a:schemeClr val="bg1"/>
                </a:solidFill>
              </a:rPr>
              <a:t>Disclaimer</a:t>
            </a:r>
          </a:p>
          <a:p>
            <a:r>
              <a:rPr lang="en-US" sz="6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788" dirty="0">
              <a:solidFill>
                <a:schemeClr val="bg1"/>
              </a:solidFill>
              <a:latin typeface="Open Sans" panose="020B0606030504020204" pitchFamily="34" charset="0"/>
            </a:endParaRPr>
          </a:p>
        </p:txBody>
      </p:sp>
    </p:spTree>
    <p:extLst>
      <p:ext uri="{BB962C8B-B14F-4D97-AF65-F5344CB8AC3E}">
        <p14:creationId xmlns:p14="http://schemas.microsoft.com/office/powerpoint/2010/main" val="210060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554B8-A684-154B-8077-77E35865429B}"/>
              </a:ext>
            </a:extLst>
          </p:cNvPr>
          <p:cNvSpPr>
            <a:spLocks noGrp="1"/>
          </p:cNvSpPr>
          <p:nvPr>
            <p:ph idx="1"/>
          </p:nvPr>
        </p:nvSpPr>
        <p:spPr>
          <a:xfrm>
            <a:off x="212819" y="1066275"/>
            <a:ext cx="8229600" cy="3350888"/>
          </a:xfrm>
        </p:spPr>
        <p:txBody>
          <a:bodyPr>
            <a:normAutofit fontScale="92500" lnSpcReduction="10000"/>
          </a:bodyPr>
          <a:lstStyle/>
          <a:p>
            <a:r>
              <a:rPr lang="en-US" b="1" dirty="0"/>
              <a:t>Containers provide a great way to reproduce and distribute an </a:t>
            </a:r>
            <a:br>
              <a:rPr lang="en-US" b="1" dirty="0"/>
            </a:br>
            <a:r>
              <a:rPr lang="en-US" b="1" dirty="0"/>
              <a:t>already-built software stack</a:t>
            </a:r>
          </a:p>
          <a:p>
            <a:r>
              <a:rPr lang="en-US" b="1" dirty="0"/>
              <a:t>Someone needs to build the container!</a:t>
            </a:r>
            <a:endParaRPr lang="en-US" dirty="0"/>
          </a:p>
          <a:p>
            <a:pPr lvl="1"/>
            <a:r>
              <a:rPr lang="en-US" dirty="0"/>
              <a:t>This isn’t trivial</a:t>
            </a:r>
          </a:p>
          <a:p>
            <a:pPr lvl="1"/>
            <a:r>
              <a:rPr lang="en-US" dirty="0"/>
              <a:t>Containerized applications still have hundreds of dependencies</a:t>
            </a:r>
          </a:p>
          <a:p>
            <a:r>
              <a:rPr lang="en-US" b="1" dirty="0"/>
              <a:t>Using the OS package manager inside a container is insufficient</a:t>
            </a:r>
          </a:p>
          <a:p>
            <a:pPr lvl="1"/>
            <a:r>
              <a:rPr lang="en-US" dirty="0"/>
              <a:t>Most binaries are built unoptimized</a:t>
            </a:r>
          </a:p>
          <a:p>
            <a:pPr lvl="1"/>
            <a:r>
              <a:rPr lang="en-US" dirty="0"/>
              <a:t>Generic binaries, not optimized for specific architectures</a:t>
            </a:r>
          </a:p>
          <a:p>
            <a:r>
              <a:rPr lang="en-US" b="1" dirty="0"/>
              <a:t>HPC containers may need to be </a:t>
            </a:r>
            <a:r>
              <a:rPr lang="en-US" b="1" i="1" dirty="0"/>
              <a:t>rebuilt</a:t>
            </a:r>
            <a:r>
              <a:rPr lang="en-US" b="1" dirty="0"/>
              <a:t> to support many</a:t>
            </a:r>
            <a:br>
              <a:rPr lang="en-US" b="1" dirty="0"/>
            </a:br>
            <a:r>
              <a:rPr lang="en-US" b="1" dirty="0"/>
              <a:t>different hosts, anyway.</a:t>
            </a:r>
          </a:p>
          <a:p>
            <a:pPr lvl="1"/>
            <a:r>
              <a:rPr lang="en-US" dirty="0"/>
              <a:t>Not clear that we can ever build one container for all facilities</a:t>
            </a:r>
          </a:p>
          <a:p>
            <a:pPr lvl="1"/>
            <a:r>
              <a:rPr lang="en-US" dirty="0"/>
              <a:t>Containers likely won’t solve the N-platforms problem in HPC</a:t>
            </a:r>
          </a:p>
        </p:txBody>
      </p:sp>
      <p:sp>
        <p:nvSpPr>
          <p:cNvPr id="3" name="Title 2">
            <a:extLst>
              <a:ext uri="{FF2B5EF4-FFF2-40B4-BE49-F238E27FC236}">
                <a16:creationId xmlns:a16="http://schemas.microsoft.com/office/drawing/2014/main" id="{1B8CD85E-C69F-CB4C-B5D0-9A403621FFAB}"/>
              </a:ext>
            </a:extLst>
          </p:cNvPr>
          <p:cNvSpPr>
            <a:spLocks noGrp="1"/>
          </p:cNvSpPr>
          <p:nvPr>
            <p:ph type="title"/>
          </p:nvPr>
        </p:nvSpPr>
        <p:spPr/>
        <p:txBody>
          <a:bodyPr/>
          <a:lstStyle/>
          <a:p>
            <a:r>
              <a:rPr lang="en-US" dirty="0"/>
              <a:t>What about containers?</a:t>
            </a:r>
          </a:p>
        </p:txBody>
      </p:sp>
      <p:sp>
        <p:nvSpPr>
          <p:cNvPr id="6" name="Rectangle 7">
            <a:extLst>
              <a:ext uri="{FF2B5EF4-FFF2-40B4-BE49-F238E27FC236}">
                <a16:creationId xmlns:a16="http://schemas.microsoft.com/office/drawing/2014/main" id="{4BF9FD20-F973-4240-82AE-CBF89C8652AA}"/>
              </a:ext>
            </a:extLst>
          </p:cNvPr>
          <p:cNvSpPr>
            <a:spLocks noChangeArrowheads="1"/>
          </p:cNvSpPr>
          <p:nvPr/>
        </p:nvSpPr>
        <p:spPr bwMode="auto">
          <a:xfrm>
            <a:off x="0" y="4432031"/>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We need something more flexible to </a:t>
            </a:r>
            <a:r>
              <a:rPr kumimoji="0" lang="en-US" sz="1800" b="1" i="0" u="none" strike="noStrike" kern="1200" cap="none" spc="0" normalizeH="0" baseline="0" noProof="0" dirty="0">
                <a:ln>
                  <a:noFill/>
                </a:ln>
                <a:solidFill>
                  <a:prstClr val="white"/>
                </a:solidFill>
                <a:effectLst/>
                <a:uLnTx/>
                <a:uFillTx/>
                <a:latin typeface="Arial"/>
                <a:ea typeface="+mn-ea"/>
                <a:cs typeface="+mn-cs"/>
              </a:rPr>
              <a:t>build</a:t>
            </a:r>
            <a:r>
              <a:rPr kumimoji="0" lang="en-US" sz="1800" b="0" i="0" u="none" strike="noStrike" kern="1200" cap="none" spc="0" normalizeH="0" baseline="0" noProof="0" dirty="0">
                <a:ln>
                  <a:noFill/>
                </a:ln>
                <a:solidFill>
                  <a:prstClr val="white"/>
                </a:solidFill>
                <a:effectLst/>
                <a:uLnTx/>
                <a:uFillTx/>
                <a:latin typeface="Arial"/>
                <a:ea typeface="+mn-ea"/>
                <a:cs typeface="+mn-cs"/>
              </a:rPr>
              <a:t> the containers</a:t>
            </a:r>
          </a:p>
        </p:txBody>
      </p:sp>
      <p:pic>
        <p:nvPicPr>
          <p:cNvPr id="9" name="Picture 8">
            <a:extLst>
              <a:ext uri="{FF2B5EF4-FFF2-40B4-BE49-F238E27FC236}">
                <a16:creationId xmlns:a16="http://schemas.microsoft.com/office/drawing/2014/main" id="{19AFBA66-16B9-D24F-8BF7-0FE4B603CE1E}"/>
              </a:ext>
            </a:extLst>
          </p:cNvPr>
          <p:cNvPicPr>
            <a:picLocks noChangeAspect="1"/>
          </p:cNvPicPr>
          <p:nvPr/>
        </p:nvPicPr>
        <p:blipFill>
          <a:blip r:embed="rId2"/>
          <a:stretch>
            <a:fillRect/>
          </a:stretch>
        </p:blipFill>
        <p:spPr>
          <a:xfrm>
            <a:off x="6467678" y="3454101"/>
            <a:ext cx="999227" cy="754256"/>
          </a:xfrm>
          <a:prstGeom prst="rect">
            <a:avLst/>
          </a:prstGeom>
        </p:spPr>
      </p:pic>
      <p:pic>
        <p:nvPicPr>
          <p:cNvPr id="4" name="Picture 3">
            <a:extLst>
              <a:ext uri="{FF2B5EF4-FFF2-40B4-BE49-F238E27FC236}">
                <a16:creationId xmlns:a16="http://schemas.microsoft.com/office/drawing/2014/main" id="{4E5A6A90-C57C-F843-9D93-BB39493CB653}"/>
              </a:ext>
            </a:extLst>
          </p:cNvPr>
          <p:cNvPicPr>
            <a:picLocks noChangeAspect="1"/>
          </p:cNvPicPr>
          <p:nvPr/>
        </p:nvPicPr>
        <p:blipFill>
          <a:blip r:embed="rId3"/>
          <a:stretch>
            <a:fillRect/>
          </a:stretch>
        </p:blipFill>
        <p:spPr>
          <a:xfrm>
            <a:off x="7659525" y="2888732"/>
            <a:ext cx="1308100" cy="1549400"/>
          </a:xfrm>
          <a:prstGeom prst="rect">
            <a:avLst/>
          </a:prstGeom>
        </p:spPr>
      </p:pic>
      <p:pic>
        <p:nvPicPr>
          <p:cNvPr id="16" name="Shape 224">
            <a:extLst>
              <a:ext uri="{FF2B5EF4-FFF2-40B4-BE49-F238E27FC236}">
                <a16:creationId xmlns:a16="http://schemas.microsoft.com/office/drawing/2014/main" id="{86DDA16A-0B49-7744-9C11-1C552F622185}"/>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797313" y="1165306"/>
            <a:ext cx="851662" cy="878098"/>
          </a:xfrm>
          <a:prstGeom prst="rect">
            <a:avLst/>
          </a:prstGeom>
          <a:noFill/>
          <a:ln>
            <a:noFill/>
          </a:ln>
        </p:spPr>
      </p:pic>
      <p:pic>
        <p:nvPicPr>
          <p:cNvPr id="17" name="Picture 16">
            <a:extLst>
              <a:ext uri="{FF2B5EF4-FFF2-40B4-BE49-F238E27FC236}">
                <a16:creationId xmlns:a16="http://schemas.microsoft.com/office/drawing/2014/main" id="{83A7BB6A-941C-6C4A-A876-2E42CD5601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3181" y="2171310"/>
            <a:ext cx="1041556" cy="886563"/>
          </a:xfrm>
          <a:prstGeom prst="rect">
            <a:avLst/>
          </a:prstGeom>
        </p:spPr>
      </p:pic>
      <p:pic>
        <p:nvPicPr>
          <p:cNvPr id="18" name="Picture 17">
            <a:extLst>
              <a:ext uri="{FF2B5EF4-FFF2-40B4-BE49-F238E27FC236}">
                <a16:creationId xmlns:a16="http://schemas.microsoft.com/office/drawing/2014/main" id="{58AE16CA-72EC-4B4F-A84F-08B69914DD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59079" y="1172920"/>
            <a:ext cx="1041556" cy="1041557"/>
          </a:xfrm>
          <a:prstGeom prst="rect">
            <a:avLst/>
          </a:prstGeom>
        </p:spPr>
      </p:pic>
    </p:spTree>
    <p:extLst>
      <p:ext uri="{BB962C8B-B14F-4D97-AF65-F5344CB8AC3E}">
        <p14:creationId xmlns:p14="http://schemas.microsoft.com/office/powerpoint/2010/main" val="388262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E31271-EDA8-1648-936D-95403CE7C1EE}"/>
              </a:ext>
            </a:extLst>
          </p:cNvPr>
          <p:cNvSpPr/>
          <p:nvPr/>
        </p:nvSpPr>
        <p:spPr>
          <a:xfrm>
            <a:off x="7434" y="379201"/>
            <a:ext cx="1067224" cy="369328"/>
          </a:xfrm>
          <a:prstGeom prst="rect">
            <a:avLst/>
          </a:prstGeom>
          <a:solidFill>
            <a:srgbClr val="FFFFFF"/>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914378" latinLnBrk="1" hangingPunct="0"/>
            <a:endParaRPr lang="en-US">
              <a:solidFill>
                <a:srgbClr val="000000"/>
              </a:solidFill>
              <a:latin typeface="+mj-lt"/>
              <a:ea typeface="+mj-ea"/>
              <a:cs typeface="+mj-cs"/>
              <a:sym typeface="Helvetica Neue"/>
            </a:endParaRPr>
          </a:p>
        </p:txBody>
      </p:sp>
      <p:pic>
        <p:nvPicPr>
          <p:cNvPr id="16" name="Picture 15" descr="spack-logo.pdf">
            <a:extLst>
              <a:ext uri="{FF2B5EF4-FFF2-40B4-BE49-F238E27FC236}">
                <a16:creationId xmlns:a16="http://schemas.microsoft.com/office/drawing/2014/main" id="{EF7499B5-D51F-E24D-BD91-3ED26F6CC4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4372" y="1168427"/>
            <a:ext cx="1862431" cy="1857614"/>
          </a:xfrm>
          <a:prstGeom prst="rect">
            <a:avLst/>
          </a:prstGeom>
        </p:spPr>
      </p:pic>
      <p:sp>
        <p:nvSpPr>
          <p:cNvPr id="26" name="Content Placeholder 1">
            <a:extLst>
              <a:ext uri="{FF2B5EF4-FFF2-40B4-BE49-F238E27FC236}">
                <a16:creationId xmlns:a16="http://schemas.microsoft.com/office/drawing/2014/main" id="{6E630118-00F9-064C-B347-54ACEE93EAF4}"/>
              </a:ext>
            </a:extLst>
          </p:cNvPr>
          <p:cNvSpPr txBox="1">
            <a:spLocks/>
          </p:cNvSpPr>
          <p:nvPr/>
        </p:nvSpPr>
        <p:spPr>
          <a:xfrm>
            <a:off x="142875" y="1040296"/>
            <a:ext cx="6992180" cy="3626631"/>
          </a:xfrm>
          <a:prstGeom prst="rect">
            <a:avLst/>
          </a:prstGeom>
        </p:spPr>
        <p:txBody>
          <a:bodyPr vert="horz" lIns="0" tIns="0" rIns="0" bIns="0" rtlCol="0">
            <a:normAutofit fontScale="85000" lnSpcReduction="20000"/>
          </a:bodyPr>
          <a:lstStyle>
            <a:lvl1pPr marL="0" indent="0" algn="ctr" rtl="0" eaLnBrk="1" latinLnBrk="0" hangingPunct="1">
              <a:spcBef>
                <a:spcPts val="1800"/>
              </a:spcBef>
              <a:spcAft>
                <a:spcPts val="0"/>
              </a:spcAft>
              <a:buClr>
                <a:schemeClr val="accent1">
                  <a:lumMod val="75000"/>
                </a:schemeClr>
              </a:buClr>
              <a:buSzPct val="90000"/>
              <a:buFont typeface="Wingdings" charset="2"/>
              <a:buNone/>
              <a:tabLst/>
              <a:defRPr kumimoji="0" sz="2400" b="0" kern="1200">
                <a:solidFill>
                  <a:schemeClr val="tx1"/>
                </a:solidFill>
                <a:latin typeface="Calibri" panose="020F0502020204030204" pitchFamily="34" charset="0"/>
                <a:ea typeface="+mn-ea"/>
                <a:cs typeface="Calibri" panose="020F0502020204030204" pitchFamily="34" charset="0"/>
              </a:defRPr>
            </a:lvl1pPr>
            <a:lvl2pPr marL="457200" indent="0" algn="ctr" rtl="0" eaLnBrk="1" latinLnBrk="0" hangingPunct="1">
              <a:spcBef>
                <a:spcPts val="0"/>
              </a:spcBef>
              <a:spcAft>
                <a:spcPts val="0"/>
              </a:spcAft>
              <a:buClrTx/>
              <a:buSzPct val="90000"/>
              <a:buFont typeface="Calibri" panose="020F0502020204030204" pitchFamily="34" charset="0"/>
              <a:buNone/>
              <a:defRPr kumimoji="0" sz="2000" kern="1200">
                <a:solidFill>
                  <a:schemeClr val="tx1"/>
                </a:solidFill>
                <a:latin typeface="Calibri" panose="020F0502020204030204" pitchFamily="34" charset="0"/>
                <a:ea typeface="+mn-ea"/>
                <a:cs typeface="Calibri" panose="020F0502020204030204" pitchFamily="34" charset="0"/>
              </a:defRPr>
            </a:lvl2pPr>
            <a:lvl3pPr marL="914400" indent="0" algn="ctr" rtl="0" eaLnBrk="1" latinLnBrk="0" hangingPunct="1">
              <a:spcBef>
                <a:spcPts val="0"/>
              </a:spcBef>
              <a:spcAft>
                <a:spcPts val="0"/>
              </a:spcAft>
              <a:buClrTx/>
              <a:buSzPct val="90000"/>
              <a:buFont typeface="Arial" panose="020B0604020202020204" pitchFamily="34" charset="0"/>
              <a:buNone/>
              <a:defRPr kumimoji="0" sz="1800" kern="1200">
                <a:solidFill>
                  <a:schemeClr val="tx1"/>
                </a:solidFill>
                <a:latin typeface="Calibri" panose="020F0502020204030204" pitchFamily="34" charset="0"/>
                <a:ea typeface="+mn-ea"/>
                <a:cs typeface="Calibri" panose="020F0502020204030204" pitchFamily="34" charset="0"/>
              </a:defRPr>
            </a:lvl3pPr>
            <a:lvl4pPr marL="1371600" indent="0" algn="ctr" rtl="0" eaLnBrk="1" latinLnBrk="0" hangingPunct="1">
              <a:spcBef>
                <a:spcPts val="0"/>
              </a:spcBef>
              <a:spcAft>
                <a:spcPts val="0"/>
              </a:spcAft>
              <a:buClrTx/>
              <a:buSzPct val="100000"/>
              <a:buFont typeface="Lucida Grande"/>
              <a:buNone/>
              <a:defRPr kumimoji="0" sz="1600" kern="1200">
                <a:solidFill>
                  <a:schemeClr val="tx1"/>
                </a:solidFill>
                <a:latin typeface="Calibri" panose="020F0502020204030204" pitchFamily="34" charset="0"/>
                <a:ea typeface="+mn-ea"/>
                <a:cs typeface="Calibri" panose="020F0502020204030204" pitchFamily="34" charset="0"/>
              </a:defRPr>
            </a:lvl4pPr>
            <a:lvl5pPr marL="1828800" indent="0" algn="ctr" rtl="0" eaLnBrk="1" latinLnBrk="0" hangingPunct="1">
              <a:spcBef>
                <a:spcPts val="0"/>
              </a:spcBef>
              <a:spcAft>
                <a:spcPts val="0"/>
              </a:spcAft>
              <a:buClrTx/>
              <a:buFont typeface="Arial"/>
              <a:buNone/>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2286000" indent="0" algn="ctr" rtl="0" eaLnBrk="1" latinLnBrk="0" hangingPunct="1">
              <a:spcBef>
                <a:spcPct val="20000"/>
              </a:spcBef>
              <a:buClr>
                <a:schemeClr val="accent6"/>
              </a:buClr>
              <a:buSzPct val="100000"/>
              <a:buFont typeface="Wingdings 2"/>
              <a:buNone/>
              <a:defRPr kumimoji="0" sz="1600" kern="1200">
                <a:solidFill>
                  <a:schemeClr val="tx1"/>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600" kern="1200" baseline="0">
                <a:solidFill>
                  <a:schemeClr val="tx1"/>
                </a:solidFill>
                <a:latin typeface="+mn-lt"/>
                <a:ea typeface="+mn-ea"/>
                <a:cs typeface="+mn-cs"/>
              </a:defRPr>
            </a:lvl9pPr>
          </a:lstStyle>
          <a:p>
            <a:pPr marL="178589" indent="-134538" algn="l" defTabSz="685783">
              <a:spcBef>
                <a:spcPts val="0"/>
              </a:spcBef>
              <a:buFont typeface="Arial" panose="020B0604020202020204" pitchFamily="34" charset="0"/>
              <a:buChar char="•"/>
            </a:pPr>
            <a:r>
              <a:rPr lang="en-US" sz="1800" dirty="0" err="1"/>
              <a:t>Spack</a:t>
            </a:r>
            <a:r>
              <a:rPr lang="en-US" sz="1800" dirty="0"/>
              <a:t> automates the build and installation of scientific software</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Packages are </a:t>
            </a:r>
            <a:r>
              <a:rPr lang="en-US" sz="1800" i="1" dirty="0"/>
              <a:t>parameterized, </a:t>
            </a:r>
            <a:r>
              <a:rPr lang="en-US" sz="1800" dirty="0"/>
              <a:t>so that users can easily tweak and tune configuration</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Ease of use of mainstream tools, with flexibility needed for HPC</a:t>
            </a:r>
          </a:p>
          <a:p>
            <a:pPr marL="178589" indent="-134538" algn="l" defTabSz="685783">
              <a:spcBef>
                <a:spcPts val="0"/>
              </a:spcBef>
              <a:buFont typeface="Arial" panose="020B0604020202020204" pitchFamily="34" charset="0"/>
              <a:buChar char="•"/>
            </a:pPr>
            <a:endParaRPr lang="en-US" sz="1800" dirty="0"/>
          </a:p>
          <a:p>
            <a:pPr marL="178589" indent="-134538" algn="l" defTabSz="685783">
              <a:spcBef>
                <a:spcPts val="0"/>
              </a:spcBef>
              <a:buFont typeface="Arial" panose="020B0604020202020204" pitchFamily="34" charset="0"/>
              <a:buChar char="•"/>
            </a:pPr>
            <a:r>
              <a:rPr lang="en-US" sz="1800" dirty="0"/>
              <a:t>In addition to CLI, </a:t>
            </a:r>
            <a:r>
              <a:rPr lang="en-US" sz="1800" dirty="0" err="1"/>
              <a:t>Spack</a:t>
            </a:r>
            <a:r>
              <a:rPr lang="en-US" sz="1800" dirty="0"/>
              <a:t> also:</a:t>
            </a:r>
          </a:p>
          <a:p>
            <a:pPr marL="521489" lvl="1" indent="-134538" algn="l" defTabSz="685783">
              <a:buFont typeface="Arial" panose="020B0604020202020204" pitchFamily="34" charset="0"/>
              <a:buChar char="•"/>
            </a:pPr>
            <a:r>
              <a:rPr lang="en-US" sz="1500" dirty="0"/>
              <a:t>Generates (but does </a:t>
            </a:r>
            <a:r>
              <a:rPr lang="en-US" sz="1500" b="1" dirty="0"/>
              <a:t>not </a:t>
            </a:r>
            <a:r>
              <a:rPr lang="en-US" sz="1500" dirty="0"/>
              <a:t>require) </a:t>
            </a:r>
            <a:r>
              <a:rPr lang="en-US" sz="1500" i="1" dirty="0"/>
              <a:t>modules</a:t>
            </a:r>
          </a:p>
          <a:p>
            <a:pPr marL="521489" lvl="1" indent="-134538" algn="l" defTabSz="685783">
              <a:buFont typeface="Arial" panose="020B0604020202020204" pitchFamily="34" charset="0"/>
              <a:buChar char="•"/>
            </a:pPr>
            <a:r>
              <a:rPr lang="en-US" sz="1500" dirty="0"/>
              <a:t>Allows </a:t>
            </a:r>
            <a:r>
              <a:rPr lang="en-US" sz="1500" dirty="0" err="1"/>
              <a:t>conda</a:t>
            </a:r>
            <a:r>
              <a:rPr lang="en-US" sz="1500" dirty="0"/>
              <a:t>/</a:t>
            </a:r>
            <a:r>
              <a:rPr lang="en-US" sz="1500" dirty="0" err="1"/>
              <a:t>virtualenv</a:t>
            </a:r>
            <a:r>
              <a:rPr lang="en-US" sz="1500" dirty="0"/>
              <a:t>-like </a:t>
            </a:r>
            <a:r>
              <a:rPr lang="en-US" sz="1500" i="1" dirty="0"/>
              <a:t>environments</a:t>
            </a:r>
            <a:endParaRPr lang="en-US" sz="1500" dirty="0"/>
          </a:p>
          <a:p>
            <a:pPr marL="521489" lvl="1" indent="-134538" algn="l" defTabSz="685783">
              <a:buFont typeface="Arial" panose="020B0604020202020204" pitchFamily="34" charset="0"/>
              <a:buChar char="•"/>
            </a:pPr>
            <a:r>
              <a:rPr lang="en-US" sz="1500" dirty="0"/>
              <a:t>Provides many </a:t>
            </a:r>
            <a:r>
              <a:rPr lang="en-US" sz="1500" dirty="0" err="1"/>
              <a:t>devops</a:t>
            </a:r>
            <a:r>
              <a:rPr lang="en-US" sz="1500" dirty="0"/>
              <a:t> features (CI, container generation, more)</a:t>
            </a:r>
          </a:p>
        </p:txBody>
      </p:sp>
      <p:sp>
        <p:nvSpPr>
          <p:cNvPr id="28" name="TextBox 27">
            <a:extLst>
              <a:ext uri="{FF2B5EF4-FFF2-40B4-BE49-F238E27FC236}">
                <a16:creationId xmlns:a16="http://schemas.microsoft.com/office/drawing/2014/main" id="{2A361CAE-70CD-194B-AA77-4A2FFCFEED80}"/>
              </a:ext>
            </a:extLst>
          </p:cNvPr>
          <p:cNvSpPr txBox="1"/>
          <p:nvPr/>
        </p:nvSpPr>
        <p:spPr>
          <a:xfrm>
            <a:off x="402417" y="2698353"/>
            <a:ext cx="5713944" cy="589222"/>
          </a:xfrm>
          <a:prstGeom prst="rect">
            <a:avLst/>
          </a:prstGeom>
          <a:solidFill>
            <a:srgbClr val="FFFFFF"/>
          </a:solidFill>
          <a:ln>
            <a:solidFill>
              <a:schemeClr val="tx1"/>
            </a:solidFill>
          </a:ln>
          <a:effectLst>
            <a:outerShdw blurRad="50800" dist="76200" dir="2700000" algn="tl" rotWithShape="0">
              <a:prstClr val="black">
                <a:alpha val="40000"/>
              </a:prstClr>
            </a:outerShdw>
          </a:effectLst>
        </p:spPr>
        <p:txBody>
          <a:bodyPr wrap="square" lIns="205740" tIns="68580" rIns="205740" bIns="68580" numCol="2" rtlCol="0">
            <a:spAutoFit/>
          </a:bodyPr>
          <a:lstStyle/>
          <a:p>
            <a:pPr>
              <a:lnSpc>
                <a:spcPct val="130000"/>
              </a:lnSpc>
            </a:pPr>
            <a:r>
              <a:rPr lang="en-US" sz="750" dirty="0">
                <a:solidFill>
                  <a:schemeClr val="tx2">
                    <a:lumMod val="75000"/>
                  </a:schemeClr>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a:solidFill>
                  <a:srgbClr val="D31A17"/>
                </a:solidFill>
                <a:latin typeface="Menlo Regular"/>
                <a:cs typeface="Menlo Regular"/>
              </a:rPr>
              <a:t>%clang@6.0</a:t>
            </a: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 </a:t>
            </a:r>
            <a:r>
              <a:rPr lang="en-US" sz="750" dirty="0">
                <a:solidFill>
                  <a:srgbClr val="008000"/>
                </a:solidFill>
                <a:latin typeface="Menlo Regular"/>
                <a:cs typeface="Menlo Regular"/>
              </a:rPr>
              <a:t>+</a:t>
            </a:r>
            <a:r>
              <a:rPr lang="en-US" sz="750" dirty="0" err="1">
                <a:solidFill>
                  <a:srgbClr val="008000"/>
                </a:solidFill>
                <a:latin typeface="Menlo Regular"/>
                <a:cs typeface="Menlo Regular"/>
              </a:rPr>
              <a:t>threadssafe</a:t>
            </a:r>
            <a:endParaRPr lang="en-US" sz="750" dirty="0">
              <a:solidFill>
                <a:srgbClr val="03495C"/>
              </a:solidFill>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err="1">
                <a:solidFill>
                  <a:srgbClr val="660066"/>
                </a:solidFill>
                <a:latin typeface="Menlo Regular"/>
                <a:cs typeface="Menlo Regular"/>
              </a:rPr>
              <a:t>cppflags</a:t>
            </a:r>
            <a:r>
              <a:rPr lang="en-US" sz="750" dirty="0">
                <a:solidFill>
                  <a:srgbClr val="660066"/>
                </a:solidFill>
                <a:latin typeface="Menlo Regular"/>
                <a:cs typeface="Menlo Regular"/>
              </a:rPr>
              <a:t>="-O3 –g3"</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a:t>
            </a:r>
            <a:r>
              <a:rPr lang="en-US" sz="750" dirty="0">
                <a:latin typeface="Menlo Regular"/>
                <a:cs typeface="Menlo Regular"/>
              </a:rPr>
              <a:t> </a:t>
            </a:r>
            <a:r>
              <a:rPr lang="en-US" sz="750" dirty="0">
                <a:solidFill>
                  <a:schemeClr val="accent6">
                    <a:lumMod val="75000"/>
                  </a:schemeClr>
                </a:solidFill>
                <a:latin typeface="Menlo Regular"/>
                <a:cs typeface="Menlo Regular"/>
              </a:rPr>
              <a:t>target=</a:t>
            </a:r>
            <a:r>
              <a:rPr lang="en-US" sz="750" dirty="0" err="1">
                <a:solidFill>
                  <a:schemeClr val="accent6">
                    <a:lumMod val="75000"/>
                  </a:schemeClr>
                </a:solidFill>
                <a:latin typeface="Menlo Regular"/>
                <a:cs typeface="Menlo Regular"/>
              </a:rPr>
              <a:t>haswell</a:t>
            </a:r>
            <a:endParaRPr lang="en-US" sz="750" dirty="0">
              <a:latin typeface="Menlo Regular"/>
              <a:cs typeface="Menlo Regular"/>
            </a:endParaRPr>
          </a:p>
          <a:p>
            <a:pPr>
              <a:lnSpc>
                <a:spcPct val="130000"/>
              </a:lnSpc>
            </a:pPr>
            <a:r>
              <a:rPr lang="en-US" sz="750" dirty="0">
                <a:solidFill>
                  <a:srgbClr val="03495C"/>
                </a:solidFill>
                <a:latin typeface="Menlo Regular"/>
                <a:cs typeface="Menlo Regular"/>
              </a:rPr>
              <a:t>$</a:t>
            </a:r>
            <a:r>
              <a:rPr lang="en-US" sz="750" dirty="0">
                <a:latin typeface="Menlo Regular"/>
                <a:cs typeface="Menlo Regular"/>
              </a:rPr>
              <a:t> </a:t>
            </a:r>
            <a:r>
              <a:rPr lang="en-US" sz="750" dirty="0" err="1">
                <a:latin typeface="Menlo Regular"/>
                <a:cs typeface="Menlo Regular"/>
              </a:rPr>
              <a:t>spack</a:t>
            </a:r>
            <a:r>
              <a:rPr lang="en-US" sz="750" dirty="0">
                <a:latin typeface="Menlo Regular"/>
                <a:cs typeface="Menlo Regular"/>
              </a:rPr>
              <a:t> install </a:t>
            </a:r>
            <a:r>
              <a:rPr lang="en-US" sz="750" dirty="0">
                <a:solidFill>
                  <a:srgbClr val="000000"/>
                </a:solidFill>
                <a:latin typeface="Menlo Regular"/>
                <a:cs typeface="Menlo Regular"/>
              </a:rPr>
              <a:t>hdf5</a:t>
            </a:r>
            <a:r>
              <a:rPr lang="en-US" sz="750" dirty="0">
                <a:solidFill>
                  <a:srgbClr val="009DD9"/>
                </a:solidFill>
                <a:latin typeface="Menlo Regular"/>
                <a:cs typeface="Menlo Regular"/>
              </a:rPr>
              <a:t>@1.10.5 </a:t>
            </a:r>
            <a:r>
              <a:rPr lang="en-US" sz="750" dirty="0">
                <a:solidFill>
                  <a:srgbClr val="008000"/>
                </a:solidFill>
                <a:latin typeface="Menlo Regular"/>
                <a:cs typeface="Menlo Regular"/>
              </a:rPr>
              <a:t>+</a:t>
            </a:r>
            <a:r>
              <a:rPr lang="en-US" sz="750" dirty="0" err="1">
                <a:solidFill>
                  <a:srgbClr val="008000"/>
                </a:solidFill>
                <a:latin typeface="Menlo Regular"/>
                <a:cs typeface="Menlo Regular"/>
              </a:rPr>
              <a:t>mpi</a:t>
            </a:r>
            <a:r>
              <a:rPr lang="en-US" sz="750" dirty="0">
                <a:latin typeface="Menlo Regular"/>
                <a:cs typeface="Menlo Regular"/>
              </a:rPr>
              <a:t> ^mpich</a:t>
            </a:r>
            <a:r>
              <a:rPr lang="en-US" sz="750" dirty="0">
                <a:solidFill>
                  <a:srgbClr val="009DD9"/>
                </a:solidFill>
                <a:latin typeface="Menlo Regular"/>
                <a:cs typeface="Menlo Regular"/>
              </a:rPr>
              <a:t>@3.2</a:t>
            </a:r>
            <a:endParaRPr lang="en-US" sz="750" dirty="0">
              <a:latin typeface="Menlo Regular"/>
              <a:cs typeface="Menlo Regular"/>
            </a:endParaRPr>
          </a:p>
        </p:txBody>
      </p:sp>
      <p:sp>
        <p:nvSpPr>
          <p:cNvPr id="29" name="Rectangle 28">
            <a:extLst>
              <a:ext uri="{FF2B5EF4-FFF2-40B4-BE49-F238E27FC236}">
                <a16:creationId xmlns:a16="http://schemas.microsoft.com/office/drawing/2014/main" id="{CB03F9AB-9453-BF44-B146-B97E4FF27801}"/>
              </a:ext>
            </a:extLst>
          </p:cNvPr>
          <p:cNvSpPr/>
          <p:nvPr/>
        </p:nvSpPr>
        <p:spPr bwMode="auto">
          <a:xfrm>
            <a:off x="394412" y="1914100"/>
            <a:ext cx="2710305" cy="316264"/>
          </a:xfrm>
          <a:prstGeom prst="rect">
            <a:avLst/>
          </a:prstGeom>
          <a:solidFill>
            <a:srgbClr val="FFFFFF"/>
          </a:solidFill>
          <a:ln>
            <a:solidFill>
              <a:schemeClr val="tx1"/>
            </a:solidFill>
            <a:headEnd/>
            <a:tailEnd/>
          </a:ln>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r>
              <a:rPr lang="en-US" sz="800" dirty="0">
                <a:solidFill>
                  <a:srgbClr val="0E6E6D"/>
                </a:solidFill>
                <a:latin typeface="Consolas"/>
              </a:rPr>
              <a:t>$ </a:t>
            </a:r>
            <a:r>
              <a:rPr lang="en-US" sz="800" dirty="0">
                <a:solidFill>
                  <a:srgbClr val="313131"/>
                </a:solidFill>
                <a:latin typeface="Consolas"/>
              </a:rPr>
              <a:t>git clone https://github.com/spack/spack</a:t>
            </a:r>
          </a:p>
          <a:p>
            <a:r>
              <a:rPr lang="en-US" sz="800" dirty="0">
                <a:solidFill>
                  <a:srgbClr val="0E6E6D"/>
                </a:solidFill>
                <a:latin typeface="Consolas"/>
              </a:rPr>
              <a:t>$</a:t>
            </a:r>
            <a:r>
              <a:rPr lang="en-US" sz="800" dirty="0">
                <a:solidFill>
                  <a:srgbClr val="313131"/>
                </a:solidFill>
                <a:latin typeface="Consolas"/>
              </a:rPr>
              <a:t> </a:t>
            </a:r>
            <a:r>
              <a:rPr lang="en-US" sz="800" dirty="0" err="1">
                <a:solidFill>
                  <a:srgbClr val="313131"/>
                </a:solidFill>
                <a:latin typeface="Consolas"/>
              </a:rPr>
              <a:t>spack</a:t>
            </a:r>
            <a:r>
              <a:rPr lang="en-US" sz="800" dirty="0">
                <a:solidFill>
                  <a:srgbClr val="313131"/>
                </a:solidFill>
                <a:latin typeface="Consolas"/>
              </a:rPr>
              <a:t> install hdf5</a:t>
            </a:r>
          </a:p>
        </p:txBody>
      </p:sp>
      <p:sp>
        <p:nvSpPr>
          <p:cNvPr id="30" name="TextBox 29">
            <a:extLst>
              <a:ext uri="{FF2B5EF4-FFF2-40B4-BE49-F238E27FC236}">
                <a16:creationId xmlns:a16="http://schemas.microsoft.com/office/drawing/2014/main" id="{7EAD4728-ACB9-E745-8A9B-8BE19B1E9FE6}"/>
              </a:ext>
            </a:extLst>
          </p:cNvPr>
          <p:cNvSpPr txBox="1"/>
          <p:nvPr/>
        </p:nvSpPr>
        <p:spPr>
          <a:xfrm>
            <a:off x="333142" y="1605111"/>
            <a:ext cx="3291286" cy="300082"/>
          </a:xfrm>
          <a:prstGeom prst="rect">
            <a:avLst/>
          </a:prstGeom>
          <a:noFill/>
        </p:spPr>
        <p:txBody>
          <a:bodyPr wrap="none" rtlCol="0">
            <a:spAutoFit/>
          </a:bodyPr>
          <a:lstStyle/>
          <a:p>
            <a:r>
              <a:rPr lang="en-US" sz="1350" b="1" dirty="0">
                <a:solidFill>
                  <a:schemeClr val="accent1">
                    <a:lumMod val="75000"/>
                  </a:schemeClr>
                </a:solidFill>
              </a:rPr>
              <a:t>No installation required: clone and go</a:t>
            </a:r>
          </a:p>
        </p:txBody>
      </p:sp>
      <p:sp>
        <p:nvSpPr>
          <p:cNvPr id="31" name="TextBox 30">
            <a:extLst>
              <a:ext uri="{FF2B5EF4-FFF2-40B4-BE49-F238E27FC236}">
                <a16:creationId xmlns:a16="http://schemas.microsoft.com/office/drawing/2014/main" id="{2E5DFDC9-BD5C-754A-A961-69F2DCAB6FA6}"/>
              </a:ext>
            </a:extLst>
          </p:cNvPr>
          <p:cNvSpPr txBox="1"/>
          <p:nvPr/>
        </p:nvSpPr>
        <p:spPr>
          <a:xfrm>
            <a:off x="333338" y="2350042"/>
            <a:ext cx="3917156" cy="300082"/>
          </a:xfrm>
          <a:prstGeom prst="rect">
            <a:avLst/>
          </a:prstGeom>
          <a:noFill/>
        </p:spPr>
        <p:txBody>
          <a:bodyPr wrap="square" rtlCol="0">
            <a:spAutoFit/>
          </a:bodyPr>
          <a:lstStyle/>
          <a:p>
            <a:pPr algn="l"/>
            <a:r>
              <a:rPr lang="en-US" sz="1350" b="1" dirty="0">
                <a:solidFill>
                  <a:schemeClr val="accent1">
                    <a:lumMod val="75000"/>
                  </a:schemeClr>
                </a:solidFill>
              </a:rPr>
              <a:t>Simple syntax enables complex installs</a:t>
            </a:r>
          </a:p>
        </p:txBody>
      </p:sp>
      <p:grpSp>
        <p:nvGrpSpPr>
          <p:cNvPr id="32" name="Group 31">
            <a:extLst>
              <a:ext uri="{FF2B5EF4-FFF2-40B4-BE49-F238E27FC236}">
                <a16:creationId xmlns:a16="http://schemas.microsoft.com/office/drawing/2014/main" id="{78D7F8F7-9FCC-1D44-A01B-1DD0DD04AA24}"/>
              </a:ext>
            </a:extLst>
          </p:cNvPr>
          <p:cNvGrpSpPr/>
          <p:nvPr/>
        </p:nvGrpSpPr>
        <p:grpSpPr>
          <a:xfrm>
            <a:off x="6626464" y="3026041"/>
            <a:ext cx="2595683" cy="361950"/>
            <a:chOff x="5735848" y="3427965"/>
            <a:chExt cx="3341278" cy="482600"/>
          </a:xfrm>
        </p:grpSpPr>
        <p:pic>
          <p:nvPicPr>
            <p:cNvPr id="33" name="Picture 32" descr="gh-logo.pdf">
              <a:extLst>
                <a:ext uri="{FF2B5EF4-FFF2-40B4-BE49-F238E27FC236}">
                  <a16:creationId xmlns:a16="http://schemas.microsoft.com/office/drawing/2014/main" id="{AAD30563-9D3F-F942-B67E-CF3329DE62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34" name="TextBox 33">
              <a:extLst>
                <a:ext uri="{FF2B5EF4-FFF2-40B4-BE49-F238E27FC236}">
                  <a16:creationId xmlns:a16="http://schemas.microsoft.com/office/drawing/2014/main" id="{BB2D0D43-F4E9-7548-9965-1F50713A14D4}"/>
                </a:ext>
              </a:extLst>
            </p:cNvPr>
            <p:cNvSpPr txBox="1"/>
            <p:nvPr/>
          </p:nvSpPr>
          <p:spPr>
            <a:xfrm>
              <a:off x="6205748" y="3479678"/>
              <a:ext cx="2871378" cy="430887"/>
            </a:xfrm>
            <a:prstGeom prst="rect">
              <a:avLst/>
            </a:prstGeom>
            <a:noFill/>
          </p:spPr>
          <p:txBody>
            <a:bodyPr wrap="square" rtlCol="0">
              <a:spAutoFit/>
            </a:bodyPr>
            <a:lstStyle/>
            <a:p>
              <a:r>
                <a:rPr lang="en-US" sz="1500" b="1" dirty="0" err="1">
                  <a:latin typeface="Calibri"/>
                  <a:cs typeface="Calibri"/>
                </a:rPr>
                <a:t>github.com</a:t>
              </a:r>
              <a:r>
                <a:rPr lang="en-US" sz="1500" b="1" dirty="0">
                  <a:latin typeface="Calibri"/>
                  <a:cs typeface="Calibri"/>
                </a:rPr>
                <a:t>/</a:t>
              </a:r>
              <a:r>
                <a:rPr lang="en-US" sz="1500" b="1" dirty="0" err="1">
                  <a:latin typeface="Calibri"/>
                  <a:cs typeface="Calibri"/>
                </a:rPr>
                <a:t>spack</a:t>
              </a:r>
              <a:r>
                <a:rPr lang="en-US" sz="1500" b="1" dirty="0">
                  <a:latin typeface="Calibri"/>
                  <a:cs typeface="Calibri"/>
                </a:rPr>
                <a:t>/</a:t>
              </a:r>
              <a:r>
                <a:rPr lang="en-US" sz="1500" b="1" dirty="0" err="1">
                  <a:latin typeface="Calibri"/>
                  <a:cs typeface="Calibri"/>
                </a:rPr>
                <a:t>spack</a:t>
              </a:r>
              <a:endParaRPr lang="en-US" sz="1500" b="1" dirty="0">
                <a:latin typeface="Calibri"/>
                <a:cs typeface="Calibri"/>
              </a:endParaRPr>
            </a:p>
          </p:txBody>
        </p:sp>
      </p:grpSp>
      <p:sp>
        <p:nvSpPr>
          <p:cNvPr id="13" name="Title 1">
            <a:extLst>
              <a:ext uri="{FF2B5EF4-FFF2-40B4-BE49-F238E27FC236}">
                <a16:creationId xmlns:a16="http://schemas.microsoft.com/office/drawing/2014/main" id="{F18D1328-30B3-6F4D-939C-B3D94EBD5E6A}"/>
              </a:ext>
            </a:extLst>
          </p:cNvPr>
          <p:cNvSpPr>
            <a:spLocks noGrp="1"/>
          </p:cNvSpPr>
          <p:nvPr>
            <p:ph type="title"/>
          </p:nvPr>
        </p:nvSpPr>
        <p:spPr>
          <a:xfrm>
            <a:off x="142875" y="172513"/>
            <a:ext cx="8743950" cy="681166"/>
          </a:xfrm>
        </p:spPr>
        <p:txBody>
          <a:bodyPr/>
          <a:lstStyle/>
          <a:p>
            <a:r>
              <a:rPr lang="en-US" dirty="0" err="1"/>
              <a:t>Spack</a:t>
            </a:r>
            <a:r>
              <a:rPr lang="en-US" dirty="0"/>
              <a:t> enables Software distribution for HPC</a:t>
            </a:r>
          </a:p>
        </p:txBody>
      </p:sp>
    </p:spTree>
    <p:extLst>
      <p:ext uri="{BB962C8B-B14F-4D97-AF65-F5344CB8AC3E}">
        <p14:creationId xmlns:p14="http://schemas.microsoft.com/office/powerpoint/2010/main" val="315793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a package manager? </a:t>
            </a:r>
          </a:p>
        </p:txBody>
      </p:sp>
      <p:sp>
        <p:nvSpPr>
          <p:cNvPr id="8" name="Content Placeholder 7"/>
          <p:cNvSpPr>
            <a:spLocks noGrp="1"/>
          </p:cNvSpPr>
          <p:nvPr>
            <p:ph idx="1"/>
          </p:nvPr>
        </p:nvSpPr>
        <p:spPr>
          <a:xfrm>
            <a:off x="0" y="1115567"/>
            <a:ext cx="3712464" cy="3627455"/>
          </a:xfrm>
        </p:spPr>
        <p:txBody>
          <a:bodyPr>
            <a:normAutofit/>
          </a:bodyPr>
          <a:lstStyle/>
          <a:p>
            <a:r>
              <a:rPr lang="en-US" dirty="0" err="1"/>
              <a:t>Spack</a:t>
            </a:r>
            <a:r>
              <a:rPr lang="en-US" dirty="0"/>
              <a:t> is a </a:t>
            </a:r>
            <a:r>
              <a:rPr lang="en-US" b="1" i="1" dirty="0"/>
              <a:t>package manager</a:t>
            </a:r>
          </a:p>
          <a:p>
            <a:pPr lvl="1"/>
            <a:r>
              <a:rPr lang="en-US" b="1" dirty="0"/>
              <a:t>Does not</a:t>
            </a:r>
            <a:r>
              <a:rPr lang="en-US" dirty="0"/>
              <a:t> a replace </a:t>
            </a:r>
            <a:r>
              <a:rPr lang="en-US" dirty="0" err="1"/>
              <a:t>Cmake</a:t>
            </a:r>
            <a:r>
              <a:rPr lang="en-US" dirty="0"/>
              <a:t>/</a:t>
            </a:r>
            <a:r>
              <a:rPr lang="en-US" dirty="0" err="1"/>
              <a:t>Autotools</a:t>
            </a:r>
            <a:endParaRPr lang="en-US" dirty="0"/>
          </a:p>
          <a:p>
            <a:pPr lvl="1"/>
            <a:r>
              <a:rPr lang="en-US" dirty="0"/>
              <a:t>Packages built by </a:t>
            </a:r>
            <a:r>
              <a:rPr lang="en-US" dirty="0" err="1"/>
              <a:t>Spack</a:t>
            </a:r>
            <a:r>
              <a:rPr lang="en-US" dirty="0"/>
              <a:t> can have any build system they want</a:t>
            </a:r>
          </a:p>
          <a:p>
            <a:r>
              <a:rPr lang="en-US" dirty="0" err="1"/>
              <a:t>Spack</a:t>
            </a:r>
            <a:r>
              <a:rPr lang="en-US" dirty="0"/>
              <a:t> manages </a:t>
            </a:r>
            <a:r>
              <a:rPr lang="en-US" b="1" i="1" dirty="0"/>
              <a:t>dependencies</a:t>
            </a:r>
            <a:endParaRPr lang="en-US" b="1" dirty="0"/>
          </a:p>
          <a:p>
            <a:pPr lvl="1"/>
            <a:r>
              <a:rPr lang="en-US" dirty="0"/>
              <a:t>Drives package-level build systems</a:t>
            </a:r>
          </a:p>
          <a:p>
            <a:pPr lvl="1"/>
            <a:r>
              <a:rPr lang="en-US" dirty="0"/>
              <a:t>Ensures consistent builds</a:t>
            </a:r>
          </a:p>
          <a:p>
            <a:r>
              <a:rPr lang="en-US" dirty="0"/>
              <a:t>Determining magic configure lines takes time</a:t>
            </a:r>
          </a:p>
          <a:p>
            <a:pPr lvl="1"/>
            <a:r>
              <a:rPr lang="en-US" dirty="0" err="1"/>
              <a:t>Spack</a:t>
            </a:r>
            <a:r>
              <a:rPr lang="en-US" dirty="0"/>
              <a:t> is a cache of recipes</a:t>
            </a:r>
          </a:p>
        </p:txBody>
      </p:sp>
      <p:graphicFrame>
        <p:nvGraphicFramePr>
          <p:cNvPr id="9" name="Content Placeholder 6"/>
          <p:cNvGraphicFramePr>
            <a:graphicFrameLocks/>
          </p:cNvGraphicFramePr>
          <p:nvPr>
            <p:extLst>
              <p:ext uri="{D42A27DB-BD31-4B8C-83A1-F6EECF244321}">
                <p14:modId xmlns:p14="http://schemas.microsoft.com/office/powerpoint/2010/main" val="1285194163"/>
              </p:ext>
            </p:extLst>
          </p:nvPr>
        </p:nvGraphicFramePr>
        <p:xfrm>
          <a:off x="3794760" y="1115567"/>
          <a:ext cx="5129784" cy="3432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803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457200" y="1081080"/>
            <a:ext cx="8228520" cy="36792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10000"/>
          </a:bodyPr>
          <a:lstStyle/>
          <a:p>
            <a:pPr marL="57240">
              <a:lnSpc>
                <a:spcPct val="100000"/>
              </a:lnSpc>
              <a:spcBef>
                <a:spcPts val="1800"/>
              </a:spcBef>
            </a:pPr>
            <a:r>
              <a:rPr lang="en-US" sz="2400" b="1" strike="noStrike" spc="-1">
                <a:solidFill>
                  <a:srgbClr val="000000"/>
                </a:solidFill>
                <a:latin typeface="Calibri"/>
                <a:ea typeface="DejaVu Sans"/>
              </a:rPr>
              <a:t>People who want to use or distribute software for HPC!</a:t>
            </a:r>
            <a:endParaRPr lang="en-US" sz="24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End Users of HPC Software</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Install and run HPC applications and tools</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HPC Application Teams</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Manage third-party dependency libraries</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Package Developers</a:t>
            </a:r>
            <a:endParaRPr lang="en-US" sz="2400" b="0" strike="noStrike" spc="-1">
              <a:latin typeface="Arial"/>
            </a:endParaRPr>
          </a:p>
          <a:p>
            <a:pPr marL="628560" lvl="1" indent="-284760">
              <a:lnSpc>
                <a:spcPct val="100000"/>
              </a:lnSpc>
              <a:buClr>
                <a:srgbClr val="000000"/>
              </a:buClr>
              <a:buSzPct val="90000"/>
              <a:buFont typeface="Calibri"/>
              <a:buChar char="—"/>
            </a:pPr>
            <a:r>
              <a:rPr lang="en-US" sz="2000" b="0" strike="noStrike" spc="-1">
                <a:solidFill>
                  <a:srgbClr val="000000"/>
                </a:solidFill>
                <a:latin typeface="Calibri"/>
                <a:ea typeface="DejaVu Sans"/>
              </a:rPr>
              <a:t>People who want to package their own software for distribution</a:t>
            </a:r>
            <a:endParaRPr lang="en-US" sz="2000" b="0" strike="noStrike" spc="-1">
              <a:latin typeface="Arial"/>
            </a:endParaRPr>
          </a:p>
          <a:p>
            <a:pPr marL="514440" indent="-456120">
              <a:lnSpc>
                <a:spcPct val="100000"/>
              </a:lnSpc>
              <a:spcBef>
                <a:spcPts val="1800"/>
              </a:spcBef>
              <a:buClr>
                <a:srgbClr val="376092"/>
              </a:buClr>
              <a:buSzPct val="90000"/>
              <a:buFont typeface="Arial"/>
              <a:buAutoNum type="arabicPeriod"/>
            </a:pPr>
            <a:r>
              <a:rPr lang="en-US" sz="2400" b="1" strike="noStrike" spc="-1">
                <a:solidFill>
                  <a:srgbClr val="000000"/>
                </a:solidFill>
                <a:latin typeface="Calibri"/>
                <a:ea typeface="DejaVu Sans"/>
              </a:rPr>
              <a:t>User support teams at HPC Centers</a:t>
            </a:r>
            <a:endParaRPr lang="en-US" sz="2400" b="0" strike="noStrike" spc="-1">
              <a:latin typeface="Arial"/>
            </a:endParaRPr>
          </a:p>
          <a:p>
            <a:pPr marL="857160" lvl="1" indent="-456120">
              <a:lnSpc>
                <a:spcPct val="100000"/>
              </a:lnSpc>
              <a:buClr>
                <a:srgbClr val="000000"/>
              </a:buClr>
              <a:buSzPct val="90000"/>
              <a:buFont typeface="Calibri"/>
              <a:buChar char="—"/>
            </a:pPr>
            <a:r>
              <a:rPr lang="en-US" sz="2200" b="0" strike="noStrike" spc="-1">
                <a:solidFill>
                  <a:srgbClr val="000000"/>
                </a:solidFill>
                <a:latin typeface="Calibri"/>
                <a:ea typeface="DejaVu Sans"/>
              </a:rPr>
              <a:t>People who deploy software for users at large HPC sites</a:t>
            </a:r>
            <a:endParaRPr lang="en-US" sz="2200" b="0" strike="noStrike" spc="-1">
              <a:latin typeface="Arial"/>
            </a:endParaRPr>
          </a:p>
        </p:txBody>
      </p:sp>
      <p:sp>
        <p:nvSpPr>
          <p:cNvPr id="320" name="CustomShape 2"/>
          <p:cNvSpPr/>
          <p:nvPr/>
        </p:nvSpPr>
        <p:spPr>
          <a:xfrm>
            <a:off x="457200" y="164520"/>
            <a:ext cx="8228520" cy="755640"/>
          </a:xfrm>
          <a:prstGeom prst="rect">
            <a:avLst/>
          </a:prstGeom>
          <a:noFill/>
          <a:ln>
            <a:noFill/>
          </a:ln>
        </p:spPr>
        <p:style>
          <a:lnRef idx="0">
            <a:scrgbClr r="0" g="0" b="0"/>
          </a:lnRef>
          <a:fillRef idx="0">
            <a:scrgbClr r="0" g="0" b="0"/>
          </a:fillRef>
          <a:effectRef idx="0">
            <a:scrgbClr r="0" g="0" b="0"/>
          </a:effectRef>
          <a:fontRef idx="minor"/>
        </p:style>
        <p:txBody>
          <a:bodyPr lIns="0" tIns="45000" rIns="45720" bIns="45000" anchor="ctr">
            <a:noAutofit/>
          </a:bodyPr>
          <a:lstStyle/>
          <a:p>
            <a:pPr>
              <a:lnSpc>
                <a:spcPct val="90000"/>
              </a:lnSpc>
            </a:pPr>
            <a:r>
              <a:rPr lang="en-US" sz="2400" b="1" strike="noStrike" spc="-1" dirty="0">
                <a:solidFill>
                  <a:srgbClr val="376092"/>
                </a:solidFill>
                <a:latin typeface="Calibri"/>
                <a:ea typeface="DejaVu Sans"/>
              </a:rPr>
              <a:t>Who can use </a:t>
            </a:r>
            <a:r>
              <a:rPr lang="en-US" sz="2400" b="1" strike="noStrike" spc="-1" dirty="0" err="1">
                <a:solidFill>
                  <a:srgbClr val="376092"/>
                </a:solidFill>
                <a:latin typeface="Calibri"/>
                <a:ea typeface="DejaVu Sans"/>
              </a:rPr>
              <a:t>Spack</a:t>
            </a:r>
            <a:r>
              <a:rPr lang="en-US" sz="2400" b="1" strike="noStrike" spc="-1" dirty="0">
                <a:solidFill>
                  <a:srgbClr val="376092"/>
                </a:solidFill>
                <a:latin typeface="Calibri"/>
                <a:ea typeface="DejaVu Sans"/>
              </a:rPr>
              <a:t>?</a:t>
            </a:r>
            <a:endParaRPr lang="en-US" sz="2400" b="0" strike="noStrike" spc="-1" dirty="0">
              <a:latin typeface="Arial"/>
            </a:endParaRPr>
          </a:p>
        </p:txBody>
      </p:sp>
    </p:spTree>
    <p:extLst>
      <p:ext uri="{BB962C8B-B14F-4D97-AF65-F5344CB8AC3E}">
        <p14:creationId xmlns:p14="http://schemas.microsoft.com/office/powerpoint/2010/main" val="295560572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LNL-PPT-UNC-Template-2015-V07.06-2-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LLNL-PPT-UNC-Template-2015-V07.06-2-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7.xml><?xml version="1.0" encoding="utf-8"?>
<a:theme xmlns:a="http://schemas.openxmlformats.org/drawingml/2006/main" name="2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8.xml><?xml version="1.0" encoding="utf-8"?>
<a:theme xmlns:a="http://schemas.openxmlformats.org/drawingml/2006/main" name="2015_PPT_UNC_V7.06 (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LLNL-PPT-UNC-Template-2015-V07.06-2-16x9</Template>
  <TotalTime>32336</TotalTime>
  <Words>5895</Words>
  <Application>Microsoft Macintosh PowerPoint</Application>
  <PresentationFormat>On-screen Show (16:9)</PresentationFormat>
  <Paragraphs>951</Paragraphs>
  <Slides>54</Slides>
  <Notes>14</Notes>
  <HiddenSlides>0</HiddenSlides>
  <MMClips>0</MMClips>
  <ScaleCrop>false</ScaleCrop>
  <HeadingPairs>
    <vt:vector size="6" baseType="variant">
      <vt:variant>
        <vt:lpstr>Fonts Used</vt:lpstr>
      </vt:variant>
      <vt:variant>
        <vt:i4>20</vt:i4>
      </vt:variant>
      <vt:variant>
        <vt:lpstr>Theme</vt:lpstr>
      </vt:variant>
      <vt:variant>
        <vt:i4>10</vt:i4>
      </vt:variant>
      <vt:variant>
        <vt:lpstr>Slide Titles</vt:lpstr>
      </vt:variant>
      <vt:variant>
        <vt:i4>54</vt:i4>
      </vt:variant>
    </vt:vector>
  </HeadingPairs>
  <TitlesOfParts>
    <vt:vector size="84" baseType="lpstr">
      <vt:lpstr>Arial</vt:lpstr>
      <vt:lpstr>Arial Black</vt:lpstr>
      <vt:lpstr>Calibri</vt:lpstr>
      <vt:lpstr>Calibri Light</vt:lpstr>
      <vt:lpstr>Century Gothic</vt:lpstr>
      <vt:lpstr>Consolas</vt:lpstr>
      <vt:lpstr>Helvetica</vt:lpstr>
      <vt:lpstr>Lucida Grande</vt:lpstr>
      <vt:lpstr>Menlo Bold</vt:lpstr>
      <vt:lpstr>Menlo Regular</vt:lpstr>
      <vt:lpstr>Menlo-Bold</vt:lpstr>
      <vt:lpstr>Menlo-Regular</vt:lpstr>
      <vt:lpstr>Merriweather Sans</vt:lpstr>
      <vt:lpstr>Monaco</vt:lpstr>
      <vt:lpstr>Noto Sans Symbols</vt:lpstr>
      <vt:lpstr>Open Sans</vt:lpstr>
      <vt:lpstr>Symbol</vt:lpstr>
      <vt:lpstr>Times New Roman</vt:lpstr>
      <vt:lpstr>Wingdings</vt:lpstr>
      <vt:lpstr>Wingdings 2</vt:lpstr>
      <vt:lpstr>Office Theme</vt:lpstr>
      <vt:lpstr>LLNL-PPT-UNC-Template-2015-V07.06-2-16x9</vt:lpstr>
      <vt:lpstr>Custom Design</vt:lpstr>
      <vt:lpstr>1_LLNL-PPT-UNC-Template-2015-V07.06-2-16x9</vt:lpstr>
      <vt:lpstr>1_Office Theme</vt:lpstr>
      <vt:lpstr>1_ORNL</vt:lpstr>
      <vt:lpstr>2_ORNL</vt:lpstr>
      <vt:lpstr>2015_PPT_UNC_V7.06 (1)</vt:lpstr>
      <vt:lpstr>2_Office Theme</vt:lpstr>
      <vt:lpstr>3_ORNL</vt:lpstr>
      <vt:lpstr>PowerPoint Presentation</vt:lpstr>
      <vt:lpstr>PowerPoint Presentation</vt:lpstr>
      <vt:lpstr>ECP’s E4S stack is even larger than these codes</vt:lpstr>
      <vt:lpstr>Some fairly common (but questionable) assumptions made by package managers (conda, pip, apt, etc.)</vt:lpstr>
      <vt:lpstr>High Performance Computing (HPC)  violates many of these assumptions</vt:lpstr>
      <vt:lpstr>What about containers?</vt:lpstr>
      <vt:lpstr>Spack enables Software distribution for HPC</vt:lpstr>
      <vt:lpstr>What’s a package manager? </vt:lpstr>
      <vt:lpstr>PowerPoint Presentation</vt:lpstr>
      <vt:lpstr>Spack sustains the HPC software ecosystem with the help of many contributors</vt:lpstr>
      <vt:lpstr>Spack is critical for ECP’s mission to create a  robust, capable exascale software ecosystem.</vt:lpstr>
      <vt:lpstr>One month of Spack development is pretty busy!</vt:lpstr>
      <vt:lpstr>Spack’s widespread adoption has drawn contributions and collaborations with many vendors</vt:lpstr>
      <vt:lpstr>Spack v0.20.0 was released at ISC23!</vt:lpstr>
      <vt:lpstr>Spack is not the only tool that automates builds</vt:lpstr>
      <vt:lpstr>PowerPoint Presentation</vt:lpstr>
      <vt:lpstr>Spack provides a spec syntax to describe customized package configurations</vt:lpstr>
      <vt:lpstr>Spack packages are parameterized using the spec syntax Python DSL defines many ways to build</vt:lpstr>
      <vt:lpstr>Conditional variants simplify packages</vt:lpstr>
      <vt:lpstr>PowerPoint Presentation</vt:lpstr>
      <vt:lpstr>PowerPoint Presentation</vt:lpstr>
      <vt:lpstr>PowerPoint Presentation</vt:lpstr>
      <vt:lpstr>PowerPoint Presentation</vt:lpstr>
      <vt:lpstr>An isolated compilation environment allows Spack  to easily swap compilers</vt:lpstr>
      <vt:lpstr>PowerPoint Presentation</vt:lpstr>
      <vt:lpstr>Spack package repositories allow stacks to be layered</vt:lpstr>
      <vt:lpstr>PowerPoint Presentation</vt:lpstr>
      <vt:lpstr>The concretizer includes information from packages, configuration, and CLI</vt:lpstr>
      <vt:lpstr>We use logic programming to simplify package solving</vt:lpstr>
      <vt:lpstr>--fresh only reuses builds if hashes match</vt:lpstr>
      <vt:lpstr>--reuse (now the default) is more aggressive</vt:lpstr>
      <vt:lpstr>Telling the solver to minimize builds is surprisingly simple in ASP</vt:lpstr>
      <vt:lpstr>With and without --reuse optimization</vt:lpstr>
      <vt:lpstr>PowerPoint Presentation</vt:lpstr>
      <vt:lpstr>Spack environments enable users to build customized stacks from an abstract description</vt:lpstr>
      <vt:lpstr>Environments have enabled us to add build many features to support developer workflows</vt:lpstr>
      <vt:lpstr>Spack environments are the foundation of Spack CI </vt:lpstr>
      <vt:lpstr>The Spack project enables communities to build their own software stacks</vt:lpstr>
      <vt:lpstr>Large-scale collaboration enables us to support  many downstream consumers</vt:lpstr>
      <vt:lpstr>Spack relies on cloud CI to ensure that builds continue working</vt:lpstr>
      <vt:lpstr>We have greatly simplified the process of creating a stack</vt:lpstr>
      <vt:lpstr>Spack CI Architecture</vt:lpstr>
      <vt:lpstr>We ensure rapid turnaround and protect against malicious binaries  by bifurcating our pipeline</vt:lpstr>
      <vt:lpstr>Our CI system enables us to build entire software stacks within a single pull request</vt:lpstr>
      <vt:lpstr>We announced our public binary cache at ISC22. We’re maintaining ~4,600 builds in CI!</vt:lpstr>
      <vt:lpstr>We are working with code teams to develop standard workflows for layered build farms</vt:lpstr>
      <vt:lpstr>A Notional Secure Pipeline</vt:lpstr>
      <vt:lpstr>Spack retains more software provenance than most SBOMs</vt:lpstr>
      <vt:lpstr>Future directions we would like to pursue</vt:lpstr>
      <vt:lpstr>Roadmap: Separate concretization of build dependencies</vt:lpstr>
      <vt:lpstr>Roadmap: Compilers as dependencies</vt:lpstr>
      <vt:lpstr>When would we go to “Version 1.0”?</vt:lpstr>
      <vt:lpstr>PowerPoint Presentation</vt:lpstr>
      <vt:lpstr>PowerPoint Presentation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subject/>
  <dc:creator>Hadley, Kirk Hadley</dc:creator>
  <dc:description/>
  <cp:lastModifiedBy>Becker, Gregory Blum</cp:lastModifiedBy>
  <cp:revision>1749</cp:revision>
  <cp:lastPrinted>2023-05-21T10:44:29Z</cp:lastPrinted>
  <dcterms:created xsi:type="dcterms:W3CDTF">2015-08-24T17:28:54Z</dcterms:created>
  <dcterms:modified xsi:type="dcterms:W3CDTF">2023-07-31T16:51:48Z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LLNL</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26</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86</vt:i4>
  </property>
</Properties>
</file>